
<file path=[Content_Types].xml><?xml version="1.0" encoding="utf-8"?>
<Types xmlns="http://schemas.openxmlformats.org/package/2006/content-types">
  <Override PartName="/ppt/slides/slide41.xml" ContentType="application/vnd.openxmlformats-officedocument.presentationml.slide+xml"/>
  <Override PartName="/ppt/notesSlides/notesSlide16.xml" ContentType="application/vnd.openxmlformats-officedocument.presentationml.notesSlide+xml"/>
  <Override PartName="/ppt/slides/slide50.xml" ContentType="application/vnd.openxmlformats-officedocument.presentationml.slide+xml"/>
  <Override PartName="/ppt/slides/slide18.xml" ContentType="application/vnd.openxmlformats-officedocument.presentationml.slide+xml"/>
  <Override PartName="/ppt/notesSlides/notesSlide26.xml" ContentType="application/vnd.openxmlformats-officedocument.presentationml.notesSlide+xml"/>
  <Override PartName="/ppt/slides/slide60.xml" ContentType="application/vnd.openxmlformats-officedocument.presentationml.slide+xml"/>
  <Override PartName="/ppt/slides/slide28.xml" ContentType="application/vnd.openxmlformats-officedocument.presentationml.slide+xml"/>
  <Override PartName="/ppt/slides/slide37.xml" ContentType="application/vnd.openxmlformats-officedocument.presentationml.slide+xml"/>
  <Override PartName="/ppt/slides/slide9.xml" ContentType="application/vnd.openxmlformats-officedocument.presentationml.slide+xml"/>
  <Override PartName="/ppt/notesSlides/notesSlide45.xml" ContentType="application/vnd.openxmlformats-officedocument.presentationml.notesSlide+xml"/>
  <Override PartName="/ppt/slides/slide47.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Masters/notesMaster1.xml" ContentType="application/vnd.openxmlformats-officedocument.presentationml.notesMaster+xml"/>
  <Override PartName="/ppt/notesSlides/notesSlide64.xml" ContentType="application/vnd.openxmlformats-officedocument.presentationml.notesSlide+xml"/>
  <Override PartName="/ppt/slideLayouts/slideLayout15.xml" ContentType="application/vnd.openxmlformats-officedocument.presentationml.slideLayout+xml"/>
  <Override PartName="/ppt/slides/slide66.xml" ContentType="application/vnd.openxmlformats-officedocument.presentationml.slide+xml"/>
  <Override PartName="/ppt/theme/theme1.xml" ContentType="application/vnd.openxmlformats-officedocument.theme+xml"/>
  <Override PartName="/ppt/notesSlides/notesSlide2.xml" ContentType="application/vnd.openxmlformats-officedocument.presentationml.notesSlide+xml"/>
  <Override PartName="/ppt/slideLayouts/slideLayout24.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notesSlides/notesSlide11.xml" ContentType="application/vnd.openxmlformats-officedocument.presentationml.notesSlide+xml"/>
  <Override PartName="/ppt/slides/slide13.xml" ContentType="application/vnd.openxmlformats-officedocument.presentationml.slide+xml"/>
  <Override PartName="/ppt/notesSlides/notesSlide21.xml" ContentType="application/vnd.openxmlformats-officedocument.presentationml.notesSlide+xml"/>
  <Override PartName="/ppt/slides/slide23.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slides/slide4.xml" ContentType="application/vnd.openxmlformats-officedocument.presentationml.slide+xml"/>
  <Override PartName="/ppt/notesSlides/notesSlide40.xml" ContentType="application/vnd.openxmlformats-officedocument.presentationml.notesSlide+xml"/>
  <Override PartName="/ppt/slideLayouts/slideLayout5.xml" ContentType="application/vnd.openxmlformats-officedocument.presentationml.slideLayout+xml"/>
  <Override PartName="/ppt/slideMasters/slideMaster2.xml" ContentType="application/vnd.openxmlformats-officedocument.presentationml.slideMaster+xml"/>
  <Override PartName="/ppt/slides/slide42.xml" ContentType="application/vnd.openxmlformats-officedocument.presentationml.slide+xml"/>
  <Override PartName="/ppt/notesSlides/notesSlide17.xml" ContentType="application/vnd.openxmlformats-officedocument.presentationml.notesSlide+xml"/>
  <Override PartName="/ppt/notesSlides/notesSlide50.xml" ContentType="application/vnd.openxmlformats-officedocument.presentationml.notesSlide+xml"/>
  <Override PartName="/ppt/slides/slide51.xml" ContentType="application/vnd.openxmlformats-officedocument.presentationml.slide+xml"/>
  <Override PartName="/ppt/slides/slide19.xml" ContentType="application/vnd.openxmlformats-officedocument.presentationml.slide+xml"/>
  <Override PartName="/ppt/notesSlides/notesSlide27.xml" ContentType="application/vnd.openxmlformats-officedocument.presentationml.notesSlide+xml"/>
  <Override PartName="/ppt/slideLayouts/slideLayout10.xml" ContentType="application/vnd.openxmlformats-officedocument.presentationml.slideLayout+xml"/>
  <Override PartName="/ppt/slides/slide61.xml" ContentType="application/vnd.openxmlformats-officedocument.presentationml.slide+xml"/>
  <Override PartName="/ppt/slides/slide29.xml" ContentType="application/vnd.openxmlformats-officedocument.presentationml.slide+xml"/>
  <Override PartName="/ppt/notesSlides/notesSlide36.xml" ContentType="application/vnd.openxmlformats-officedocument.presentationml.notesSlide+xml"/>
  <Override PartName="/ppt/slides/slide38.xml" ContentType="application/vnd.openxmlformats-officedocument.presentationml.slide+xml"/>
  <Override PartName="/ppt/notesSlides/notesSlide46.xml" ContentType="application/vnd.openxmlformats-officedocument.presentationml.notesSlide+xml"/>
  <Override PartName="/ppt/slides/slide48.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65.xml" ContentType="application/vnd.openxmlformats-officedocument.presentationml.notesSlide+xml"/>
  <Override PartName="/ppt/slideLayouts/slideLayout16.xml" ContentType="application/vnd.openxmlformats-officedocument.presentationml.slideLayout+xml"/>
  <Override PartName="/ppt/slides/slide67.xml" ContentType="application/vnd.openxmlformats-officedocument.presentationml.slide+xml"/>
  <Override PartName="/ppt/theme/theme2.xml" ContentType="application/vnd.openxmlformats-officedocument.theme+xml"/>
  <Override PartName="/ppt/notesSlides/notesSlide3.xml" ContentType="application/vnd.openxmlformats-officedocument.presentationml.notesSlide+xml"/>
  <Override PartName="/ppt/slideLayouts/slideLayout25.xml" ContentType="application/vnd.openxmlformats-officedocument.presentationml.slideLayout+xml"/>
  <Override PartName="/ppt/slideLayouts/slideLayout35.xml" ContentType="application/vnd.openxmlformats-officedocument.presentationml.slideLayout+xml"/>
  <Override PartName="/ppt/notesSlides/notesSlide8.xml" ContentType="application/vnd.openxmlformats-officedocument.presentationml.notesSlide+xml"/>
  <Override PartName="/ppt/notesSlides/notesSlide12.xml" ContentType="application/vnd.openxmlformats-officedocument.presentationml.notesSlide+xml"/>
  <Override PartName="/ppt/slides/slide14.xml" ContentType="application/vnd.openxmlformats-officedocument.presentationml.slide+xml"/>
  <Override PartName="/ppt/notesSlides/notesSlide22.xml" ContentType="application/vnd.openxmlformats-officedocument.presentationml.notesSlide+xml"/>
  <Override PartName="/ppt/slides/slide24.xml" ContentType="application/vnd.openxmlformats-officedocument.presentationml.slide+xml"/>
  <Default Extension="bin" ContentType="application/vnd.openxmlformats-officedocument.presentationml.printerSettings"/>
  <Override PartName="/ppt/notesSlides/notesSlide32.xml" ContentType="application/vnd.openxmlformats-officedocument.presentationml.notesSlide+xml"/>
  <Override PartName="/ppt/slides/slide33.xml" ContentType="application/vnd.openxmlformats-officedocument.presentationml.slide+xml"/>
  <Override PartName="/ppt/slides/slide5.xml" ContentType="application/vnd.openxmlformats-officedocument.presentationml.slide+xml"/>
  <Default Extension="xml" ContentType="application/xml"/>
  <Override PartName="/ppt/slideLayouts/slideLayout6.xml" ContentType="application/vnd.openxmlformats-officedocument.presentationml.slideLayout+xml"/>
  <Override PartName="/ppt/slideMasters/slideMaster3.xml" ContentType="application/vnd.openxmlformats-officedocument.presentationml.slideMaster+xml"/>
  <Override PartName="/ppt/slides/slide43.xml" ContentType="application/vnd.openxmlformats-officedocument.presentationml.slide+xml"/>
  <Override PartName="/ppt/tableStyles.xml" ContentType="application/vnd.openxmlformats-officedocument.presentationml.tableStyles+xml"/>
  <Override PartName="/ppt/notesSlides/notesSlide18.xml" ContentType="application/vnd.openxmlformats-officedocument.presentationml.notesSlide+xml"/>
  <Override PartName="/ppt/notesSlides/notesSlide41.xml" ContentType="application/vnd.openxmlformats-officedocument.presentationml.notesSlide+xml"/>
  <Override PartName="/ppt/slides/slide52.xml" ContentType="application/vnd.openxmlformats-officedocument.presentationml.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notesSlides/notesSlide28.xml" ContentType="application/vnd.openxmlformats-officedocument.presentationml.notesSlide+xml"/>
  <Override PartName="/ppt/slideLayouts/slideLayout11.xml" ContentType="application/vnd.openxmlformats-officedocument.presentationml.slideLayout+xml"/>
  <Override PartName="/ppt/slides/slide62.xml" ContentType="application/vnd.openxmlformats-officedocument.presentationml.slide+xml"/>
  <Override PartName="/ppt/notesSlides/notesSlide37.xml" ContentType="application/vnd.openxmlformats-officedocument.presentationml.notesSlide+xml"/>
  <Override PartName="/ppt/slideLayouts/slideLayout20.xml" ContentType="application/vnd.openxmlformats-officedocument.presentationml.slideLayout+xml"/>
  <Override PartName="/docProps/app.xml" ContentType="application/vnd.openxmlformats-officedocument.extended-properties+xml"/>
  <Override PartName="/ppt/slides/slide39.xml" ContentType="application/vnd.openxmlformats-officedocument.presentationml.slide+xml"/>
  <Override PartName="/ppt/notesSlides/notesSlide47.xml" ContentType="application/vnd.openxmlformats-officedocument.presentationml.notesSlide+xml"/>
  <Override PartName="/ppt/slideLayouts/slideLayout30.xml" ContentType="application/vnd.openxmlformats-officedocument.presentationml.slideLayout+xml"/>
  <Override PartName="/ppt/slides/slide49.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docProps/core.xml" ContentType="application/vnd.openxmlformats-package.core-properties+xml"/>
  <Override PartName="/ppt/notesSlides/notesSlide66.xml" ContentType="application/vnd.openxmlformats-officedocument.presentationml.notesSlide+xml"/>
  <Override PartName="/ppt/slideLayouts/slideLayout17.xml" ContentType="application/vnd.openxmlformats-officedocument.presentationml.slideLayout+xml"/>
  <Override PartName="/ppt/theme/theme3.xml" ContentType="application/vnd.openxmlformats-officedocument.theme+xml"/>
  <Override PartName="/ppt/notesSlides/notesSlide4.xml" ContentType="application/vnd.openxmlformats-officedocument.presentationml.notesSlide+xml"/>
  <Override PartName="/ppt/slideLayouts/slideLayout26.xml" ContentType="application/vnd.openxmlformats-officedocument.presentationml.slideLayout+xml"/>
  <Override PartName="/ppt/slideLayouts/slideLayout36.xml" ContentType="application/vnd.openxmlformats-officedocument.presentationml.slideLayout+xml"/>
  <Override PartName="/ppt/slideLayouts/slideLayout1.xml" ContentType="application/vnd.openxmlformats-officedocument.presentationml.slideLayout+xml"/>
  <Override PartName="/ppt/notesSlides/notesSlide9.xml" ContentType="application/vnd.openxmlformats-officedocument.presentationml.notesSlide+xml"/>
  <Override PartName="/ppt/notesSlides/notesSlide13.xml" ContentType="application/vnd.openxmlformats-officedocument.presentationml.notesSlide+xml"/>
  <Override PartName="/ppt/slides/slide15.xml" ContentType="application/vnd.openxmlformats-officedocument.presentationml.slide+xml"/>
  <Override PartName="/ppt/notesSlides/notesSlide23.xml" ContentType="application/vnd.openxmlformats-officedocument.presentationml.notesSlide+xml"/>
  <Override PartName="/ppt/slides/slide25.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slides/slide6.xml" ContentType="application/vnd.openxmlformats-officedocument.presentationml.slide+xml"/>
  <Default Extension="png" ContentType="image/png"/>
  <Override PartName="/ppt/slideLayouts/slideLayout7.xml" ContentType="application/vnd.openxmlformats-officedocument.presentationml.slideLayout+xml"/>
  <Override PartName="/ppt/notesSlides/notesSlide42.xml" ContentType="application/vnd.openxmlformats-officedocument.presentationml.notesSlide+xml"/>
  <Override PartName="/ppt/slides/slide44.xml" ContentType="application/vnd.openxmlformats-officedocument.presentationml.slide+xml"/>
  <Override PartName="/ppt/notesSlides/notesSlide19.xml" ContentType="application/vnd.openxmlformats-officedocument.presentationml.notes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61.xml" ContentType="application/vnd.openxmlformats-officedocument.presentationml.notesSlide+xml"/>
  <Override PartName="/ppt/notesSlides/notesSlide29.xml" ContentType="application/vnd.openxmlformats-officedocument.presentationml.notesSlide+xml"/>
  <Override PartName="/ppt/slideLayouts/slideLayout12.xml" ContentType="application/vnd.openxmlformats-officedocument.presentationml.slideLayout+xml"/>
  <Override PartName="/ppt/slides/slide63.xml" ContentType="application/vnd.openxmlformats-officedocument.presentationml.slide+xml"/>
  <Override PartName="/ppt/notesSlides/notesSlide38.xml" ContentType="application/vnd.openxmlformats-officedocument.presentationml.notesSlide+xml"/>
  <Override PartName="/ppt/slideLayouts/slideLayout21.xml" ContentType="application/vnd.openxmlformats-officedocument.presentationml.slideLayout+xml"/>
  <Override PartName="/ppt/notesSlides/notesSlide48.xml" ContentType="application/vnd.openxmlformats-officedocument.presentationml.notesSlide+xml"/>
  <Override PartName="/ppt/slideLayouts/slideLayout31.xml" ContentType="application/vnd.openxmlformats-officedocument.presentationml.slideLayout+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67.xml" ContentType="application/vnd.openxmlformats-officedocument.presentationml.notesSlide+xml"/>
  <Override PartName="/ppt/slideLayouts/slideLayout18.xml" ContentType="application/vnd.openxmlformats-officedocument.presentationml.slideLayout+xml"/>
  <Override PartName="/ppt/theme/theme4.xml" ContentType="application/vnd.openxmlformats-officedocument.theme+xml"/>
  <Override PartName="/ppt/notesSlides/notesSlide5.xml" ContentType="application/vnd.openxmlformats-officedocument.presentationml.notesSlide+xml"/>
  <Override PartName="/ppt/slideLayouts/slideLayout27.xml" ContentType="application/vnd.openxmlformats-officedocument.presentationml.slideLayout+xml"/>
  <Override PartName="/ppt/slides/slide10.xml" ContentType="application/vnd.openxmlformats-officedocument.presentationml.slide+xml"/>
  <Override PartName="/ppt/slides/slide20.xml" ContentType="application/vnd.openxmlformats-officedocument.presentationml.slide+xml"/>
  <Override PartName="/ppt/slides/slide1.xml" ContentType="application/vnd.openxmlformats-officedocument.presentationml.slide+xml"/>
  <Override PartName="/ppt/slideLayouts/slideLayout2.xml" ContentType="application/vnd.openxmlformats-officedocument.presentationml.slideLayout+xml"/>
  <Override PartName="/ppt/notesSlides/notesSlide14.xml" ContentType="application/vnd.openxmlformats-officedocument.presentationml.notesSlide+xml"/>
  <Override PartName="/ppt/slides/slide16.xml" ContentType="application/vnd.openxmlformats-officedocument.presentationml.slide+xml"/>
  <Override PartName="/ppt/notesSlides/notesSlide24.xml" ContentType="application/vnd.openxmlformats-officedocument.presentationml.notesSlide+xml"/>
  <Override PartName="/ppt/viewProps.xml" ContentType="application/vnd.openxmlformats-officedocument.presentationml.viewProps+xml"/>
  <Default Extension="rels" ContentType="application/vnd.openxmlformats-package.relationships+xml"/>
  <Override PartName="/ppt/slides/slide26.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slides/slide7.xml" ContentType="application/vnd.openxmlformats-officedocument.presentationml.slide+xml"/>
  <Override PartName="/ppt/notesSlides/notesSlide43.xml" ContentType="application/vnd.openxmlformats-officedocument.presentationml.notesSlide+xml"/>
  <Override PartName="/ppt/slideLayouts/slideLayout8.xml" ContentType="application/vnd.openxmlformats-officedocument.presentationml.slideLayout+xml"/>
  <Override PartName="/ppt/slides/slide45.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62.xml" ContentType="application/vnd.openxmlformats-officedocument.presentationml.notesSlide+xml"/>
  <Override PartName="/ppt/slideLayouts/slideLayout13.xml" ContentType="application/vnd.openxmlformats-officedocument.presentationml.slideLayout+xml"/>
  <Override PartName="/ppt/slides/slide64.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slideLayouts/slideLayout22.xml" ContentType="application/vnd.openxmlformats-officedocument.presentationml.slideLayout+xml"/>
  <Override PartName="/ppt/presentation.xml" ContentType="application/vnd.openxmlformats-officedocument.presentationml.presentation.main+xml"/>
  <Override PartName="/ppt/slideLayouts/slideLayout32.xml" ContentType="application/vnd.openxmlformats-officedocument.presentationml.slideLayout+xml"/>
  <Override PartName="/ppt/notesSlides/notesSlide49.xml" ContentType="application/vnd.openxmlformats-officedocument.presentationml.notesSlide+xml"/>
  <Override PartName="/ppt/notesSlides/notesSlide59.xml" ContentType="application/vnd.openxmlformats-officedocument.presentationml.notesSlide+xml"/>
  <Override PartName="/ppt/slideLayouts/slideLayout19.xml" ContentType="application/vnd.openxmlformats-officedocument.presentationml.slideLayout+xml"/>
  <Override PartName="/ppt/notesSlides/notesSlide6.xml" ContentType="application/vnd.openxmlformats-officedocument.presentationml.notesSlide+xml"/>
  <Override PartName="/ppt/slideLayouts/slideLayout28.xml" ContentType="application/vnd.openxmlformats-officedocument.presentationml.slideLayout+xml"/>
  <Override PartName="/ppt/notesSlides/notesSlide10.xml" ContentType="application/vnd.openxmlformats-officedocument.presentationml.notesSlide+xml"/>
  <Override PartName="/ppt/slides/slide11.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2.xml" ContentType="application/vnd.openxmlformats-officedocument.presentationml.slide+xml"/>
  <Override PartName="/ppt/slideLayouts/slideLayout3.xml" ContentType="application/vnd.openxmlformats-officedocument.presentationml.slideLayout+xml"/>
  <Override PartName="/ppt/slides/slide40.xml" ContentType="application/vnd.openxmlformats-officedocument.presentationml.slide+xml"/>
  <Override PartName="/ppt/notesSlides/notesSlide15.xml" ContentType="application/vnd.openxmlformats-officedocument.presentationml.notesSlide+xml"/>
  <Override PartName="/ppt/slides/slide17.xml" ContentType="application/vnd.openxmlformats-officedocument.presentationml.slide+xml"/>
  <Override PartName="/ppt/notesSlides/notesSlide25.xml" ContentType="application/vnd.openxmlformats-officedocument.presentationml.notesSlide+xml"/>
  <Override PartName="/ppt/slides/slide27.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slides/slide8.xml" ContentType="application/vnd.openxmlformats-officedocument.presentationml.slide+xml"/>
  <Override PartName="/ppt/notesSlides/notesSlide44.xml" ContentType="application/vnd.openxmlformats-officedocument.presentationml.notesSlide+xml"/>
  <Override PartName="/ppt/slideLayouts/slideLayout9.xml" ContentType="application/vnd.openxmlformats-officedocument.presentationml.slideLayout+xml"/>
  <Override PartName="/ppt/slides/slide46.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63.xml" ContentType="application/vnd.openxmlformats-officedocument.presentationml.notesSlide+xml"/>
  <Override PartName="/ppt/slideLayouts/slideLayout14.xml" ContentType="application/vnd.openxmlformats-officedocument.presentationml.slideLayout+xml"/>
  <Override PartName="/ppt/slides/slide65.xml" ContentType="application/vnd.openxmlformats-officedocument.presentationml.slide+xml"/>
  <Override PartName="/ppt/notesSlides/notesSlide1.xml" ContentType="application/vnd.openxmlformats-officedocument.presentationml.notesSlide+xml"/>
  <Override PartName="/ppt/slideLayouts/slideLayout23.xml" ContentType="application/vnd.openxmlformats-officedocument.presentationml.slideLayout+xml"/>
  <Override PartName="/ppt/slideLayouts/slideLayout33.xml" ContentType="application/vnd.openxmlformats-officedocument.presentationml.slideLayout+xml"/>
  <Override PartName="/ppt/notesSlides/notesSlide7.xml" ContentType="application/vnd.openxmlformats-officedocument.presentationml.notesSlide+xml"/>
  <Override PartName="/ppt/slideLayouts/slideLayout29.xml" ContentType="application/vnd.openxmlformats-officedocument.presentationml.slideLayout+xml"/>
  <Override PartName="/ppt/slides/slide12.xml" ContentType="application/vnd.openxmlformats-officedocument.presentationml.slide+xml"/>
  <Override PartName="/ppt/notesSlides/notesSlide20.xml" ContentType="application/vnd.openxmlformats-officedocument.presentationml.notesSlide+xml"/>
  <Override PartName="/ppt/slides/slide22.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slides/slide3.xml" ContentType="application/vnd.openxmlformats-officedocument.presentationml.slide+xml"/>
  <Override PartName="/ppt/slideLayouts/slideLayout4.xml" ContentType="application/vnd.openxmlformats-officedocument.presentationml.slideLayout+xml"/>
  <Override PartName="/ppt/slideMasters/slideMaster1.xml" ContentType="application/vnd.openxmlformats-officedocument.presentationml.slideMaster+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60" r:id="rId1"/>
    <p:sldMasterId id="2147483673" r:id="rId2"/>
    <p:sldMasterId id="2147483722" r:id="rId3"/>
  </p:sldMasterIdLst>
  <p:notesMasterIdLst>
    <p:notesMasterId r:id="rId71"/>
  </p:notesMasterIdLst>
  <p:sldIdLst>
    <p:sldId id="342"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327" r:id="rId18"/>
    <p:sldId id="328" r:id="rId19"/>
    <p:sldId id="270" r:id="rId20"/>
    <p:sldId id="271" r:id="rId21"/>
    <p:sldId id="329" r:id="rId22"/>
    <p:sldId id="272" r:id="rId23"/>
    <p:sldId id="273" r:id="rId24"/>
    <p:sldId id="274" r:id="rId25"/>
    <p:sldId id="330" r:id="rId26"/>
    <p:sldId id="275" r:id="rId27"/>
    <p:sldId id="276" r:id="rId28"/>
    <p:sldId id="277" r:id="rId29"/>
    <p:sldId id="278" r:id="rId30"/>
    <p:sldId id="279" r:id="rId31"/>
    <p:sldId id="280" r:id="rId32"/>
    <p:sldId id="281" r:id="rId33"/>
    <p:sldId id="331" r:id="rId34"/>
    <p:sldId id="283" r:id="rId35"/>
    <p:sldId id="284" r:id="rId36"/>
    <p:sldId id="285" r:id="rId37"/>
    <p:sldId id="286" r:id="rId38"/>
    <p:sldId id="332" r:id="rId39"/>
    <p:sldId id="287" r:id="rId40"/>
    <p:sldId id="333" r:id="rId41"/>
    <p:sldId id="289" r:id="rId42"/>
    <p:sldId id="290" r:id="rId43"/>
    <p:sldId id="334" r:id="rId44"/>
    <p:sldId id="291" r:id="rId45"/>
    <p:sldId id="292" r:id="rId46"/>
    <p:sldId id="293" r:id="rId47"/>
    <p:sldId id="335" r:id="rId48"/>
    <p:sldId id="294" r:id="rId49"/>
    <p:sldId id="295" r:id="rId50"/>
    <p:sldId id="336" r:id="rId51"/>
    <p:sldId id="296" r:id="rId52"/>
    <p:sldId id="297" r:id="rId53"/>
    <p:sldId id="337" r:id="rId54"/>
    <p:sldId id="298" r:id="rId55"/>
    <p:sldId id="299" r:id="rId56"/>
    <p:sldId id="300" r:id="rId57"/>
    <p:sldId id="338" r:id="rId58"/>
    <p:sldId id="301" r:id="rId59"/>
    <p:sldId id="302" r:id="rId60"/>
    <p:sldId id="339" r:id="rId61"/>
    <p:sldId id="340" r:id="rId62"/>
    <p:sldId id="341" r:id="rId63"/>
    <p:sldId id="320" r:id="rId64"/>
    <p:sldId id="314" r:id="rId65"/>
    <p:sldId id="326" r:id="rId66"/>
    <p:sldId id="315" r:id="rId67"/>
    <p:sldId id="316" r:id="rId68"/>
    <p:sldId id="317" r:id="rId69"/>
    <p:sldId id="318" r:id="rId7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87733" autoAdjust="0"/>
  </p:normalViewPr>
  <p:slideViewPr>
    <p:cSldViewPr>
      <p:cViewPr varScale="1">
        <p:scale>
          <a:sx n="107" d="100"/>
          <a:sy n="107" d="100"/>
        </p:scale>
        <p:origin x="-680" y="-1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63" Type="http://schemas.openxmlformats.org/officeDocument/2006/relationships/slide" Target="slides/slide60.xml"/><Relationship Id="rId64" Type="http://schemas.openxmlformats.org/officeDocument/2006/relationships/slide" Target="slides/slide61.xml"/><Relationship Id="rId65" Type="http://schemas.openxmlformats.org/officeDocument/2006/relationships/slide" Target="slides/slide62.xml"/><Relationship Id="rId66" Type="http://schemas.openxmlformats.org/officeDocument/2006/relationships/slide" Target="slides/slide63.xml"/><Relationship Id="rId67" Type="http://schemas.openxmlformats.org/officeDocument/2006/relationships/slide" Target="slides/slide64.xml"/><Relationship Id="rId68" Type="http://schemas.openxmlformats.org/officeDocument/2006/relationships/slide" Target="slides/slide65.xml"/><Relationship Id="rId69" Type="http://schemas.openxmlformats.org/officeDocument/2006/relationships/slide" Target="slides/slide6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Relationship Id="rId56" Type="http://schemas.openxmlformats.org/officeDocument/2006/relationships/slide" Target="slides/slide53.xml"/><Relationship Id="rId57" Type="http://schemas.openxmlformats.org/officeDocument/2006/relationships/slide" Target="slides/slide54.xml"/><Relationship Id="rId58" Type="http://schemas.openxmlformats.org/officeDocument/2006/relationships/slide" Target="slides/slide55.xml"/><Relationship Id="rId59" Type="http://schemas.openxmlformats.org/officeDocument/2006/relationships/slide" Target="slides/slide5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70" Type="http://schemas.openxmlformats.org/officeDocument/2006/relationships/slide" Target="slides/slide67.xml"/><Relationship Id="rId71" Type="http://schemas.openxmlformats.org/officeDocument/2006/relationships/notesMaster" Target="notesMasters/notesMaster1.xml"/><Relationship Id="rId72" Type="http://schemas.openxmlformats.org/officeDocument/2006/relationships/printerSettings" Target="printerSettings/printerSettings1.bin"/><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73" Type="http://schemas.openxmlformats.org/officeDocument/2006/relationships/presProps" Target="presProps.xml"/><Relationship Id="rId74" Type="http://schemas.openxmlformats.org/officeDocument/2006/relationships/viewProps" Target="viewProps.xml"/><Relationship Id="rId75" Type="http://schemas.openxmlformats.org/officeDocument/2006/relationships/theme" Target="theme/theme1.xml"/><Relationship Id="rId76" Type="http://schemas.openxmlformats.org/officeDocument/2006/relationships/tableStyles" Target="tableStyles.xml"/><Relationship Id="rId60" Type="http://schemas.openxmlformats.org/officeDocument/2006/relationships/slide" Target="slides/slide57.xml"/><Relationship Id="rId61" Type="http://schemas.openxmlformats.org/officeDocument/2006/relationships/slide" Target="slides/slide58.xml"/><Relationship Id="rId62" Type="http://schemas.openxmlformats.org/officeDocument/2006/relationships/slide" Target="slides/slide59.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930B4B9E-9680-4A07-831A-C0CDF832D90A}" type="datetimeFigureOut">
              <a:rPr lang="en-US"/>
              <a:pPr>
                <a:defRPr/>
              </a:pPr>
              <a:t>2/9/15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A4A31A4A-F068-4085-B689-7DEC827C2E90}"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0429359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 Id="rId3" Type="http://schemas.openxmlformats.org/officeDocument/2006/relationships/hyperlink" Target="mailto:Bischoff@netbox.com"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en.wikipedia.org/wiki/Methodism" TargetMode="External"/><Relationship Id="rId4" Type="http://schemas.openxmlformats.org/officeDocument/2006/relationships/hyperlink" Target="http://en.wikipedia.org/wiki/Christianity" TargetMode="External"/><Relationship Id="rId5" Type="http://schemas.openxmlformats.org/officeDocument/2006/relationships/hyperlink" Target="http://en.wikipedia.org/wiki/Mission_(Christian)" TargetMode="External"/><Relationship Id="rId6" Type="http://schemas.openxmlformats.org/officeDocument/2006/relationships/hyperlink" Target="http://en.wikipedia.org/wiki/Mohandas_K._Gandhi" TargetMode="External"/><Relationship Id="rId7" Type="http://schemas.openxmlformats.org/officeDocument/2006/relationships/hyperlink" Target="http://en.wikipedia.org/wiki/Jawaharlal_Nehru" TargetMode="External"/><Relationship Id="rId8" Type="http://schemas.openxmlformats.org/officeDocument/2006/relationships/hyperlink" Target="http://en.wikipedia.org/wiki/E._Stanley_Jones" TargetMode="External"/><Relationship Id="rId9" Type="http://schemas.openxmlformats.org/officeDocument/2006/relationships/hyperlink" Target="http://en.wikipedia.org/wiki/Yoga" TargetMode="External"/><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1</a:t>
            </a:fld>
            <a:endParaRPr lang="en-US">
              <a:solidFill>
                <a:prstClr val="black"/>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624822717"/>
      </p:ext>
    </p:extLst>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48130"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President of the SDA Theological Seminary at Washington Missionary College, and Chair of the White Estate Board in 1952. </a:t>
            </a:r>
          </a:p>
        </p:txBody>
      </p:sp>
      <p:sp>
        <p:nvSpPr>
          <p:cNvPr id="48131"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6D80B653-5B9C-4966-A0A8-EB6AC7CDDF01}" type="slidenum">
              <a:rPr lang="en-US" altLang="en-US">
                <a:solidFill>
                  <a:srgbClr val="000000"/>
                </a:solidFill>
                <a:latin typeface="Calibri" pitchFamily="34" charset="0"/>
              </a:rPr>
              <a:pPr fontAlgn="base">
                <a:spcBef>
                  <a:spcPct val="0"/>
                </a:spcBef>
                <a:spcAft>
                  <a:spcPct val="0"/>
                </a:spcAft>
              </a:pPr>
              <a:t>10</a:t>
            </a:fld>
            <a:endParaRPr lang="en-US" altLang="en-US">
              <a:solidFill>
                <a:srgbClr val="000000"/>
              </a:solidFill>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50178"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*(Robert J. Wieland, “Wieland, Pre-1950,” in Bradley Roy Williams, “Robert J. Wieland Before </a:t>
            </a:r>
            <a:r>
              <a:rPr lang="en-US" altLang="en-US" b="1" i="1" dirty="0" smtClean="0"/>
              <a:t>1888 Re-examined</a:t>
            </a:r>
            <a:r>
              <a:rPr lang="en-US" altLang="en-US" b="1" dirty="0" smtClean="0"/>
              <a:t>, and Some of His Effect on Adventists,” A Report Presented in Partial Fulfillment of the Requirements for the Course CHIS 574, Development of Seventh-day Adventist Theology, Andrews University, Autumn 1978), Appendix K, pp. 9, 10.</a:t>
            </a:r>
          </a:p>
        </p:txBody>
      </p:sp>
      <p:sp>
        <p:nvSpPr>
          <p:cNvPr id="50179"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469979AB-1209-4E99-85F6-76B7CE8ADAC2}" type="slidenum">
              <a:rPr lang="en-US" altLang="en-US">
                <a:solidFill>
                  <a:srgbClr val="000000"/>
                </a:solidFill>
                <a:latin typeface="Calibri" pitchFamily="34" charset="0"/>
              </a:rPr>
              <a:pPr fontAlgn="base">
                <a:spcBef>
                  <a:spcPct val="0"/>
                </a:spcBef>
                <a:spcAft>
                  <a:spcPct val="0"/>
                </a:spcAft>
              </a:pPr>
              <a:t>11</a:t>
            </a:fld>
            <a:endParaRPr lang="en-US" altLang="en-US">
              <a:solidFill>
                <a:srgbClr val="000000"/>
              </a:solidFill>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52226"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(Ibid.)</a:t>
            </a:r>
          </a:p>
        </p:txBody>
      </p:sp>
      <p:sp>
        <p:nvSpPr>
          <p:cNvPr id="52227"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7EFEC615-597A-4979-90BD-CB762DC632A8}" type="slidenum">
              <a:rPr lang="en-US" altLang="en-US">
                <a:solidFill>
                  <a:srgbClr val="000000"/>
                </a:solidFill>
                <a:latin typeface="Calibri" pitchFamily="34" charset="0"/>
              </a:rPr>
              <a:pPr fontAlgn="base">
                <a:spcBef>
                  <a:spcPct val="0"/>
                </a:spcBef>
                <a:spcAft>
                  <a:spcPct val="0"/>
                </a:spcAft>
              </a:pPr>
              <a:t>12</a:t>
            </a:fld>
            <a:endParaRPr lang="en-US" altLang="en-US">
              <a:solidFill>
                <a:srgbClr val="000000"/>
              </a:solidFill>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3" name="Notes Placeholder 2"/>
          <p:cNvSpPr>
            <a:spLocks noGrp="1"/>
          </p:cNvSpPr>
          <p:nvPr>
            <p:ph type="body" idx="1"/>
          </p:nvPr>
        </p:nvSpPr>
        <p:spPr/>
        <p:txBody>
          <a:bodyPr/>
          <a:lstStyle/>
          <a:p>
            <a:pPr marL="171450" indent="-171450" fontAlgn="auto">
              <a:spcBef>
                <a:spcPts val="0"/>
              </a:spcBef>
              <a:spcAft>
                <a:spcPts val="0"/>
              </a:spcAft>
              <a:buFont typeface="Arial" panose="020B0604020202020204" pitchFamily="34" charset="0"/>
              <a:buChar char="•"/>
              <a:defRPr/>
            </a:pPr>
            <a:r>
              <a:rPr lang="en-US" b="1" dirty="0" smtClean="0"/>
              <a:t>The Ellen G. White Estate had been moved to the General Conference Office in Jan. 1938, following the death of W. C. White. </a:t>
            </a:r>
          </a:p>
          <a:p>
            <a:pPr fontAlgn="auto">
              <a:spcBef>
                <a:spcPts val="0"/>
              </a:spcBef>
              <a:spcAft>
                <a:spcPts val="0"/>
              </a:spcAft>
              <a:defRPr/>
            </a:pPr>
            <a:endParaRPr lang="en-US" dirty="0" smtClean="0"/>
          </a:p>
        </p:txBody>
      </p:sp>
      <p:sp>
        <p:nvSpPr>
          <p:cNvPr id="54275"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0C05BA30-9ABE-48CF-ACF4-539C454BE5D2}" type="slidenum">
              <a:rPr lang="en-US" altLang="en-US">
                <a:solidFill>
                  <a:srgbClr val="000000"/>
                </a:solidFill>
                <a:latin typeface="Calibri" pitchFamily="34" charset="0"/>
              </a:rPr>
              <a:pPr fontAlgn="base">
                <a:spcBef>
                  <a:spcPct val="0"/>
                </a:spcBef>
                <a:spcAft>
                  <a:spcPct val="0"/>
                </a:spcAft>
              </a:pPr>
              <a:t>13</a:t>
            </a:fld>
            <a:endParaRPr lang="en-US" altLang="en-US">
              <a:solidFill>
                <a:srgbClr val="000000"/>
              </a:solidFill>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3" name="Notes Placeholder 2"/>
          <p:cNvSpPr>
            <a:spLocks noGrp="1"/>
          </p:cNvSpPr>
          <p:nvPr>
            <p:ph type="body" idx="1"/>
          </p:nvPr>
        </p:nvSpPr>
        <p:spPr/>
        <p:txBody>
          <a:bodyPr/>
          <a:lstStyle/>
          <a:p>
            <a:pPr fontAlgn="auto">
              <a:spcBef>
                <a:spcPts val="0"/>
              </a:spcBef>
              <a:spcAft>
                <a:spcPts val="0"/>
              </a:spcAft>
              <a:defRPr/>
            </a:pPr>
            <a:endParaRPr lang="en-US" b="1" dirty="0" smtClean="0"/>
          </a:p>
        </p:txBody>
      </p:sp>
      <p:sp>
        <p:nvSpPr>
          <p:cNvPr id="56323"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662997C9-7EE3-4EE3-9582-EAC65A5EF22E}" type="slidenum">
              <a:rPr lang="en-US" altLang="en-US">
                <a:solidFill>
                  <a:srgbClr val="000000"/>
                </a:solidFill>
                <a:latin typeface="Calibri" pitchFamily="34" charset="0"/>
              </a:rPr>
              <a:pPr fontAlgn="base">
                <a:spcBef>
                  <a:spcPct val="0"/>
                </a:spcBef>
                <a:spcAft>
                  <a:spcPct val="0"/>
                </a:spcAft>
              </a:pPr>
              <a:t>14</a:t>
            </a:fld>
            <a:endParaRPr lang="en-US" altLang="en-US">
              <a:solidFill>
                <a:srgbClr val="000000"/>
              </a:solidFill>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3" name="Notes Placeholder 2"/>
          <p:cNvSpPr>
            <a:spLocks noGrp="1"/>
          </p:cNvSpPr>
          <p:nvPr>
            <p:ph type="body" idx="1"/>
          </p:nvPr>
        </p:nvSpPr>
        <p:spPr/>
        <p:txBody>
          <a:bodyPr/>
          <a:lstStyle/>
          <a:p>
            <a:pPr fontAlgn="auto">
              <a:spcBef>
                <a:spcPts val="0"/>
              </a:spcBef>
              <a:spcAft>
                <a:spcPts val="0"/>
              </a:spcAft>
              <a:defRPr/>
            </a:pPr>
            <a:r>
              <a:rPr lang="en-US" b="1" dirty="0" smtClean="0"/>
              <a:t>Wieland</a:t>
            </a:r>
            <a:r>
              <a:rPr lang="en-US" b="1" baseline="0" dirty="0" smtClean="0"/>
              <a:t> quote</a:t>
            </a:r>
            <a:endParaRPr lang="en-US" b="1" dirty="0" smtClean="0"/>
          </a:p>
        </p:txBody>
      </p:sp>
      <p:sp>
        <p:nvSpPr>
          <p:cNvPr id="56323"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662997C9-7EE3-4EE3-9582-EAC65A5EF22E}" type="slidenum">
              <a:rPr lang="en-US" altLang="en-US">
                <a:solidFill>
                  <a:srgbClr val="000000"/>
                </a:solidFill>
                <a:latin typeface="Calibri" pitchFamily="34" charset="0"/>
              </a:rPr>
              <a:pPr fontAlgn="base">
                <a:spcBef>
                  <a:spcPct val="0"/>
                </a:spcBef>
                <a:spcAft>
                  <a:spcPct val="0"/>
                </a:spcAft>
              </a:pPr>
              <a:t>15</a:t>
            </a:fld>
            <a:endParaRPr lang="en-US" altLang="en-US">
              <a:solidFill>
                <a:srgbClr val="000000"/>
              </a:solidFill>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3" name="Notes Placeholder 2"/>
          <p:cNvSpPr>
            <a:spLocks noGrp="1"/>
          </p:cNvSpPr>
          <p:nvPr>
            <p:ph type="body" idx="1"/>
          </p:nvPr>
        </p:nvSpPr>
        <p:spPr/>
        <p:txBody>
          <a:bodyPr/>
          <a:lstStyle/>
          <a:p>
            <a:pPr fontAlgn="auto">
              <a:spcBef>
                <a:spcPts val="0"/>
              </a:spcBef>
              <a:spcAft>
                <a:spcPts val="0"/>
              </a:spcAft>
              <a:defRPr/>
            </a:pPr>
            <a:endParaRPr lang="en-US" b="1" dirty="0" smtClean="0"/>
          </a:p>
        </p:txBody>
      </p:sp>
      <p:sp>
        <p:nvSpPr>
          <p:cNvPr id="56323"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662997C9-7EE3-4EE3-9582-EAC65A5EF22E}" type="slidenum">
              <a:rPr lang="en-US" altLang="en-US">
                <a:solidFill>
                  <a:srgbClr val="000000"/>
                </a:solidFill>
                <a:latin typeface="Calibri" pitchFamily="34" charset="0"/>
              </a:rPr>
              <a:pPr fontAlgn="base">
                <a:spcBef>
                  <a:spcPct val="0"/>
                </a:spcBef>
                <a:spcAft>
                  <a:spcPct val="0"/>
                </a:spcAft>
              </a:pPr>
              <a:t>16</a:t>
            </a:fld>
            <a:endParaRPr lang="en-US" altLang="en-US">
              <a:solidFill>
                <a:srgbClr val="000000"/>
              </a:solidFill>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58370"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Then in Feb. 1950, Ministry Magazine, published a book review of the newest E. Stanley Jones book, “</a:t>
            </a:r>
            <a:r>
              <a:rPr lang="en-US" altLang="en-US" b="1" i="1" dirty="0" smtClean="0"/>
              <a:t>The Way to Power and Poise</a:t>
            </a:r>
            <a:r>
              <a:rPr lang="en-US" altLang="en-US" b="1" dirty="0" smtClean="0"/>
              <a:t>,” (published 1949), recommending the book to all Seventh-day Adventists. The reviewer was a popular Evangelist at the time and the same teacher of the class over which Wieland had been expelled from the Seminary.</a:t>
            </a:r>
          </a:p>
        </p:txBody>
      </p:sp>
      <p:sp>
        <p:nvSpPr>
          <p:cNvPr id="58371"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40A60E12-ACF1-4135-95D2-5D56F22B32BF}" type="slidenum">
              <a:rPr lang="en-US" altLang="en-US">
                <a:solidFill>
                  <a:srgbClr val="000000"/>
                </a:solidFill>
                <a:latin typeface="Calibri" pitchFamily="34" charset="0"/>
              </a:rPr>
              <a:pPr fontAlgn="base">
                <a:spcBef>
                  <a:spcPct val="0"/>
                </a:spcBef>
                <a:spcAft>
                  <a:spcPct val="0"/>
                </a:spcAft>
              </a:pPr>
              <a:t>17</a:t>
            </a:fld>
            <a:endParaRPr lang="en-US" altLang="en-US">
              <a:solidFill>
                <a:srgbClr val="000000"/>
              </a:solidFill>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60418"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b="1" dirty="0" smtClean="0"/>
          </a:p>
        </p:txBody>
      </p:sp>
      <p:sp>
        <p:nvSpPr>
          <p:cNvPr id="60419"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86C1D56A-061B-4F90-BC62-BD1A75823769}" type="slidenum">
              <a:rPr lang="en-US" altLang="en-US">
                <a:solidFill>
                  <a:srgbClr val="000000"/>
                </a:solidFill>
                <a:latin typeface="Calibri" pitchFamily="34" charset="0"/>
              </a:rPr>
              <a:pPr fontAlgn="base">
                <a:spcBef>
                  <a:spcPct val="0"/>
                </a:spcBef>
                <a:spcAft>
                  <a:spcPct val="0"/>
                </a:spcAft>
              </a:pPr>
              <a:t>18</a:t>
            </a:fld>
            <a:endParaRPr lang="en-US" altLang="en-US">
              <a:solidFill>
                <a:srgbClr val="000000"/>
              </a:solidFill>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60418"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b="1" dirty="0" smtClean="0"/>
          </a:p>
        </p:txBody>
      </p:sp>
      <p:sp>
        <p:nvSpPr>
          <p:cNvPr id="60419"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86C1D56A-061B-4F90-BC62-BD1A75823769}" type="slidenum">
              <a:rPr lang="en-US" altLang="en-US">
                <a:solidFill>
                  <a:srgbClr val="000000"/>
                </a:solidFill>
                <a:latin typeface="Calibri" pitchFamily="34" charset="0"/>
              </a:rPr>
              <a:pPr fontAlgn="base">
                <a:spcBef>
                  <a:spcPct val="0"/>
                </a:spcBef>
                <a:spcAft>
                  <a:spcPct val="0"/>
                </a:spcAft>
              </a:pPr>
              <a:t>19</a:t>
            </a:fld>
            <a:endParaRPr lang="en-US" altLang="en-US">
              <a:solidFill>
                <a:srgbClr val="000000"/>
              </a:solidFill>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31746"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The story of 1888 remained carefully guarded by the church until 1950 when Wieland and Short came on to the scene. But before we look at some of their concerns, we need to understand their history.</a:t>
            </a:r>
          </a:p>
        </p:txBody>
      </p:sp>
      <p:sp>
        <p:nvSpPr>
          <p:cNvPr id="31747"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A9AD4E22-D17C-4514-9665-7CB81904F750}" type="slidenum">
              <a:rPr lang="en-US" altLang="en-US">
                <a:solidFill>
                  <a:srgbClr val="000000"/>
                </a:solidFill>
                <a:latin typeface="Calibri" pitchFamily="34" charset="0"/>
              </a:rPr>
              <a:pPr fontAlgn="base">
                <a:spcBef>
                  <a:spcPct val="0"/>
                </a:spcBef>
                <a:spcAft>
                  <a:spcPct val="0"/>
                </a:spcAft>
              </a:pPr>
              <a:t>2</a:t>
            </a:fld>
            <a:endParaRPr lang="en-US" altLang="en-US">
              <a:solidFill>
                <a:srgbClr val="000000"/>
              </a:solidFill>
              <a:latin typeface="Calibri"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62466"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Then in April 1950 the Review and Herald ran an editorial article title “The Spreading Cloud of Mysticism,” by W. A. Spicer, former General Conference president from 1922 until 1930</a:t>
            </a:r>
            <a:r>
              <a:rPr lang="en-US" altLang="en-US" b="1" dirty="0" smtClean="0"/>
              <a:t>.</a:t>
            </a:r>
          </a:p>
          <a:p>
            <a:pPr>
              <a:spcBef>
                <a:spcPct val="0"/>
              </a:spcBef>
            </a:pPr>
            <a:endParaRPr lang="en-US" altLang="en-US" b="1" dirty="0" smtClean="0"/>
          </a:p>
          <a:p>
            <a:pPr>
              <a:spcBef>
                <a:spcPct val="0"/>
              </a:spcBef>
            </a:pPr>
            <a:r>
              <a:rPr lang="en-US" sz="1200" b="1" kern="1200" dirty="0" smtClean="0">
                <a:solidFill>
                  <a:schemeClr val="tx1"/>
                </a:solidFill>
                <a:latin typeface="+mn-lt"/>
                <a:ea typeface="+mn-ea"/>
                <a:cs typeface="+mn-cs"/>
              </a:rPr>
              <a:t>Even though I did not address the issue when I gave this presentation at Andrews, fall of 2014, it would be well to note that the ‘religious mysticism’ Spicer wrote of is a counterfeit of the genuine mystical truths in the true message of righteousness by faith, mystical in the sense in which Ellen White sometimes used the term: “with a divine meaning beyond human understanding” and “with supernatural or spiritual significance or power” (Encarta World English Dictionary 1999). For examples of Ellen White writing of the genuine, see DA 417.2; CH 220.1; FLB 194.2; for examples of her writing of the counterfeit, see DA 257.3; Ed 63.1; </a:t>
            </a:r>
            <a:r>
              <a:rPr lang="en-US" sz="1200" b="1" kern="1200" dirty="0" err="1" smtClean="0">
                <a:solidFill>
                  <a:schemeClr val="tx1"/>
                </a:solidFill>
                <a:latin typeface="+mn-lt"/>
                <a:ea typeface="+mn-ea"/>
                <a:cs typeface="+mn-cs"/>
              </a:rPr>
              <a:t>Ev</a:t>
            </a:r>
            <a:r>
              <a:rPr lang="en-US" sz="1200" b="1" kern="1200" dirty="0" smtClean="0">
                <a:solidFill>
                  <a:schemeClr val="tx1"/>
                </a:solidFill>
                <a:latin typeface="+mn-lt"/>
                <a:ea typeface="+mn-ea"/>
                <a:cs typeface="+mn-cs"/>
              </a:rPr>
              <a:t> 213.2; 606.1     When there is a genuine and a counterfeit, just attacking the counterfeit alone makes it much more likely that one who does not know that both exist will also reject the genuine (throwing the baby out with the bath water). There is a fundamental issue with Kellogg’s mysticism that needs addressing, if but briefly. And that is that his mysticism is a counterfeit of the genuine mystical.     This brings up the issue again that is more and more pertinent today: We cannot accurately oppose the counterfeit (omega incarnation of the alpha of apostasy) with a pre-Minneapolis view (that was deficient in the true mystical); we must oppose the counterfeit with the genuine (the true mystical). Note this Ellen White statement for a blazing example of the genuine: “Selfishness is death. No organ of the body could live should it confine its service to itself. The heart, failing to send its lifeblood to the hand and the head, would quickly lose its power. As our lifeblood, so is the love of Christ diffused through every part of His </a:t>
            </a:r>
            <a:r>
              <a:rPr lang="en-US" sz="1200" b="1" u="sng" kern="1200" dirty="0" smtClean="0">
                <a:solidFill>
                  <a:schemeClr val="tx1"/>
                </a:solidFill>
                <a:latin typeface="+mn-lt"/>
                <a:ea typeface="+mn-ea"/>
                <a:cs typeface="+mn-cs"/>
              </a:rPr>
              <a:t>mystical body. We are members one of another, and the soul that refuses to impart will perish. And ‘what is a man profited,’ said Jesus, ‘if he shall gain the whole world, and lose his own soul? or what shall a man give in exchange for his </a:t>
            </a:r>
            <a:r>
              <a:rPr lang="en-US" sz="1200" b="1" u="sng" kern="1200" dirty="0" err="1" smtClean="0">
                <a:solidFill>
                  <a:schemeClr val="tx1"/>
                </a:solidFill>
                <a:latin typeface="+mn-lt"/>
                <a:ea typeface="+mn-ea"/>
                <a:cs typeface="+mn-cs"/>
              </a:rPr>
              <a:t>soul?’”{DA</a:t>
            </a:r>
            <a:r>
              <a:rPr lang="en-US" sz="1200" b="1" u="sng" kern="1200" dirty="0" smtClean="0">
                <a:solidFill>
                  <a:schemeClr val="tx1"/>
                </a:solidFill>
                <a:latin typeface="+mn-lt"/>
                <a:ea typeface="+mn-ea"/>
                <a:cs typeface="+mn-cs"/>
              </a:rPr>
              <a:t> 417.2}For more information on this topic contact Fred Bischoff at: </a:t>
            </a:r>
            <a:r>
              <a:rPr lang="en-US" sz="1200" b="1" u="sng" kern="1200" dirty="0" smtClean="0">
                <a:solidFill>
                  <a:schemeClr val="tx1"/>
                </a:solidFill>
                <a:latin typeface="+mn-lt"/>
                <a:ea typeface="+mn-ea"/>
                <a:cs typeface="+mn-cs"/>
                <a:hlinkClick r:id="rId3"/>
              </a:rPr>
              <a:t>bischoff@netbox.com </a:t>
            </a:r>
            <a:endParaRPr lang="en-US" altLang="en-US" b="1" dirty="0" smtClean="0"/>
          </a:p>
        </p:txBody>
      </p:sp>
      <p:sp>
        <p:nvSpPr>
          <p:cNvPr id="62467"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F9C14A3A-0E80-4BAC-B309-8E5DBDE943D6}" type="slidenum">
              <a:rPr lang="en-US" altLang="en-US">
                <a:solidFill>
                  <a:srgbClr val="000000"/>
                </a:solidFill>
                <a:latin typeface="Calibri" pitchFamily="34" charset="0"/>
              </a:rPr>
              <a:pPr fontAlgn="base">
                <a:spcBef>
                  <a:spcPct val="0"/>
                </a:spcBef>
                <a:spcAft>
                  <a:spcPct val="0"/>
                </a:spcAft>
              </a:pPr>
              <a:t>20</a:t>
            </a:fld>
            <a:endParaRPr lang="en-US" altLang="en-US">
              <a:solidFill>
                <a:srgbClr val="000000"/>
              </a:solidFill>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64514"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smtClean="0"/>
              <a:t>1 of 2</a:t>
            </a:r>
          </a:p>
        </p:txBody>
      </p:sp>
      <p:sp>
        <p:nvSpPr>
          <p:cNvPr id="64515"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DF1764E7-A99C-421C-8DA4-6468CA56B862}" type="slidenum">
              <a:rPr lang="en-US" altLang="en-US">
                <a:solidFill>
                  <a:srgbClr val="000000"/>
                </a:solidFill>
                <a:latin typeface="Calibri" pitchFamily="34" charset="0"/>
              </a:rPr>
              <a:pPr fontAlgn="base">
                <a:spcBef>
                  <a:spcPct val="0"/>
                </a:spcBef>
                <a:spcAft>
                  <a:spcPct val="0"/>
                </a:spcAft>
              </a:pPr>
              <a:t>21</a:t>
            </a:fld>
            <a:endParaRPr lang="en-US" altLang="en-US">
              <a:solidFill>
                <a:srgbClr val="000000"/>
              </a:solidFill>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66562"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2 of 2</a:t>
            </a:r>
          </a:p>
          <a:p>
            <a:pPr>
              <a:spcBef>
                <a:spcPct val="0"/>
              </a:spcBef>
            </a:pPr>
            <a:endParaRPr lang="en-US" altLang="en-US" b="1" dirty="0" smtClean="0"/>
          </a:p>
        </p:txBody>
      </p:sp>
      <p:sp>
        <p:nvSpPr>
          <p:cNvPr id="66563"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13B25EFE-AF7A-4C55-8359-1AF49DCFD8F9}" type="slidenum">
              <a:rPr lang="en-US" altLang="en-US">
                <a:solidFill>
                  <a:srgbClr val="000000"/>
                </a:solidFill>
                <a:latin typeface="Calibri" pitchFamily="34" charset="0"/>
              </a:rPr>
              <a:pPr fontAlgn="base">
                <a:spcBef>
                  <a:spcPct val="0"/>
                </a:spcBef>
                <a:spcAft>
                  <a:spcPct val="0"/>
                </a:spcAft>
              </a:pPr>
              <a:t>22</a:t>
            </a:fld>
            <a:endParaRPr lang="en-US" altLang="en-US">
              <a:solidFill>
                <a:srgbClr val="000000"/>
              </a:solidFill>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66562"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marL="0" indent="0" fontAlgn="auto">
              <a:buFont typeface="Wingdings 2" charset="2"/>
              <a:buNone/>
              <a:defRPr/>
            </a:pPr>
            <a:r>
              <a:rPr lang="en-US" sz="1200" b="1" dirty="0" smtClean="0">
                <a:solidFill>
                  <a:schemeClr val="tx2"/>
                </a:solidFill>
                <a:latin typeface="Arial" panose="020B0604020202020204" pitchFamily="34" charset="0"/>
                <a:cs typeface="Arial" panose="020B0604020202020204" pitchFamily="34" charset="0"/>
              </a:rPr>
              <a:t>Much has changed in 63 years when one considers the current editorial policy at the Review. See: Eric Anderson, “What is a Mystic? Seeking Companionship With Christ,” Adventist Review, Jan. 10, 2013, pp. 16-20; and, Bill Knott, “Reclaiming the Library,” Editorial, Adventist Review, March 14, 2013, p. 6, a response written after many letters of concern were sent to the Review in regard to Anderson’s article in support of mysticism.</a:t>
            </a:r>
          </a:p>
          <a:p>
            <a:pPr>
              <a:spcBef>
                <a:spcPct val="0"/>
              </a:spcBef>
            </a:pPr>
            <a:endParaRPr lang="en-US" altLang="en-US" b="1" dirty="0" smtClean="0"/>
          </a:p>
        </p:txBody>
      </p:sp>
      <p:sp>
        <p:nvSpPr>
          <p:cNvPr id="66563"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13B25EFE-AF7A-4C55-8359-1AF49DCFD8F9}" type="slidenum">
              <a:rPr lang="en-US" altLang="en-US">
                <a:solidFill>
                  <a:srgbClr val="000000"/>
                </a:solidFill>
                <a:latin typeface="Calibri" pitchFamily="34" charset="0"/>
              </a:rPr>
              <a:pPr fontAlgn="base">
                <a:spcBef>
                  <a:spcPct val="0"/>
                </a:spcBef>
                <a:spcAft>
                  <a:spcPct val="0"/>
                </a:spcAft>
              </a:pPr>
              <a:t>23</a:t>
            </a:fld>
            <a:endParaRPr lang="en-US" altLang="en-US">
              <a:solidFill>
                <a:srgbClr val="000000"/>
              </a:solidFill>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68610"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*(Robert J. Wieland, “Wieland, Pre-1950,” in Bradley Roy Williams, “Robert J. Wieland Before </a:t>
            </a:r>
            <a:r>
              <a:rPr lang="en-US" altLang="en-US" b="1" i="1" dirty="0" smtClean="0"/>
              <a:t>1888 Re-examined</a:t>
            </a:r>
            <a:r>
              <a:rPr lang="en-US" altLang="en-US" b="1" dirty="0" smtClean="0"/>
              <a:t>, and Some of His Effect on Adventists,” A Report Presented in Partial Fulfillment of the Requirements for the Course CHIS 574, Development of Seventh-day Adventist Theology, Andrews University, Autumn 1978), Appendix K, pp. 17, 18</a:t>
            </a:r>
          </a:p>
          <a:p>
            <a:pPr>
              <a:spcBef>
                <a:spcPct val="0"/>
              </a:spcBef>
            </a:pPr>
            <a:endParaRPr lang="en-US" altLang="en-US" b="1" dirty="0" smtClean="0"/>
          </a:p>
          <a:p>
            <a:pPr>
              <a:spcBef>
                <a:spcPct val="0"/>
              </a:spcBef>
            </a:pPr>
            <a:r>
              <a:rPr lang="en-US" altLang="en-US" b="1" dirty="0" smtClean="0"/>
              <a:t>Spicer did finally write another appeal published in the Review Nov. 1950 (after the General Conference during the summer of 1950, which he said everyone would be distracted with).</a:t>
            </a:r>
          </a:p>
          <a:p>
            <a:pPr>
              <a:spcBef>
                <a:spcPct val="0"/>
              </a:spcBef>
            </a:pPr>
            <a:endParaRPr lang="en-US" altLang="en-US" b="1" dirty="0" smtClean="0"/>
          </a:p>
          <a:p>
            <a:pPr>
              <a:spcBef>
                <a:spcPct val="0"/>
              </a:spcBef>
            </a:pPr>
            <a:r>
              <a:rPr lang="en-US" altLang="en-US" b="1" u="sng" dirty="0" smtClean="0"/>
              <a:t>But how far reaching is E. Stanley Jones' influence today? </a:t>
            </a:r>
          </a:p>
        </p:txBody>
      </p:sp>
      <p:sp>
        <p:nvSpPr>
          <p:cNvPr id="68611"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390E0008-A856-4C32-A945-54AA01FC33A4}" type="slidenum">
              <a:rPr lang="en-US" altLang="en-US">
                <a:solidFill>
                  <a:srgbClr val="000000"/>
                </a:solidFill>
                <a:latin typeface="Calibri" pitchFamily="34" charset="0"/>
              </a:rPr>
              <a:pPr fontAlgn="base">
                <a:spcBef>
                  <a:spcPct val="0"/>
                </a:spcBef>
                <a:spcAft>
                  <a:spcPct val="0"/>
                </a:spcAft>
              </a:pPr>
              <a:t>24</a:t>
            </a:fld>
            <a:endParaRPr lang="en-US" altLang="en-US">
              <a:solidFill>
                <a:srgbClr val="000000"/>
              </a:solidFill>
              <a:latin typeface="Calibri"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70658"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Strangely enough, E. Stanley Jones has influence even today in the Evangelical world around the world.</a:t>
            </a:r>
          </a:p>
          <a:p>
            <a:pPr>
              <a:spcBef>
                <a:spcPct val="0"/>
              </a:spcBef>
            </a:pPr>
            <a:endParaRPr lang="en-US" altLang="en-US" b="1" dirty="0" smtClean="0"/>
          </a:p>
          <a:p>
            <a:pPr>
              <a:spcBef>
                <a:spcPct val="0"/>
              </a:spcBef>
            </a:pPr>
            <a:r>
              <a:rPr lang="en-US" altLang="en-US" b="1" dirty="0" smtClean="0"/>
              <a:t>Places with E. Stanley Jones Chairs:</a:t>
            </a:r>
          </a:p>
          <a:p>
            <a:pPr>
              <a:spcBef>
                <a:spcPct val="0"/>
              </a:spcBef>
            </a:pPr>
            <a:r>
              <a:rPr lang="en-US" altLang="en-US" b="1" dirty="0" smtClean="0"/>
              <a:t>Duke Divinity School</a:t>
            </a:r>
          </a:p>
          <a:p>
            <a:pPr>
              <a:spcBef>
                <a:spcPct val="0"/>
              </a:spcBef>
            </a:pPr>
            <a:r>
              <a:rPr lang="en-US" altLang="en-US" b="1" dirty="0" smtClean="0"/>
              <a:t>Reutlingen School of Theology </a:t>
            </a:r>
          </a:p>
          <a:p>
            <a:pPr>
              <a:spcBef>
                <a:spcPct val="0"/>
              </a:spcBef>
            </a:pPr>
            <a:r>
              <a:rPr lang="en-US" altLang="en-US" b="1" dirty="0" smtClean="0"/>
              <a:t>Africa University </a:t>
            </a:r>
          </a:p>
          <a:p>
            <a:pPr>
              <a:spcBef>
                <a:spcPct val="0"/>
              </a:spcBef>
            </a:pPr>
            <a:r>
              <a:rPr lang="en-US" altLang="en-US" b="1" dirty="0" smtClean="0"/>
              <a:t>Russia United Methodist Theological Seminary</a:t>
            </a:r>
          </a:p>
          <a:p>
            <a:pPr>
              <a:spcBef>
                <a:spcPct val="0"/>
              </a:spcBef>
            </a:pPr>
            <a:r>
              <a:rPr lang="en-US" altLang="en-US" b="1" dirty="0" smtClean="0"/>
              <a:t>Methodist Theological School in Ohio</a:t>
            </a:r>
          </a:p>
          <a:p>
            <a:pPr>
              <a:spcBef>
                <a:spcPct val="0"/>
              </a:spcBef>
            </a:pPr>
            <a:r>
              <a:rPr lang="en-US" altLang="en-US" b="1" dirty="0" smtClean="0"/>
              <a:t>Wesley Theological Seminary</a:t>
            </a:r>
          </a:p>
          <a:p>
            <a:pPr>
              <a:spcBef>
                <a:spcPct val="0"/>
              </a:spcBef>
            </a:pPr>
            <a:r>
              <a:rPr lang="en-US" altLang="en-US" b="1" dirty="0" smtClean="0"/>
              <a:t>Boston University School of Theology</a:t>
            </a:r>
          </a:p>
          <a:p>
            <a:pPr>
              <a:spcBef>
                <a:spcPct val="0"/>
              </a:spcBef>
            </a:pPr>
            <a:r>
              <a:rPr lang="en-US" altLang="en-US" b="1" dirty="0" smtClean="0"/>
              <a:t>Drew University School of Theology</a:t>
            </a:r>
          </a:p>
          <a:p>
            <a:pPr>
              <a:spcBef>
                <a:spcPct val="0"/>
              </a:spcBef>
            </a:pPr>
            <a:r>
              <a:rPr lang="en-US" altLang="en-US" b="1" dirty="0" smtClean="0"/>
              <a:t>Garrett Evangelical Theological Seminary </a:t>
            </a:r>
          </a:p>
          <a:p>
            <a:pPr>
              <a:spcBef>
                <a:spcPct val="0"/>
              </a:spcBef>
            </a:pPr>
            <a:r>
              <a:rPr lang="en-US" altLang="en-US" b="1" dirty="0" smtClean="0"/>
              <a:t>Southern Methodist University School of Theology </a:t>
            </a:r>
          </a:p>
          <a:p>
            <a:pPr>
              <a:spcBef>
                <a:spcPct val="0"/>
              </a:spcBef>
            </a:pPr>
            <a:r>
              <a:rPr lang="en-US" altLang="en-US" b="1" dirty="0" smtClean="0"/>
              <a:t>Candler School of Theology</a:t>
            </a:r>
          </a:p>
          <a:p>
            <a:pPr>
              <a:spcBef>
                <a:spcPct val="0"/>
              </a:spcBef>
            </a:pPr>
            <a:endParaRPr lang="en-US" altLang="en-US" b="1" dirty="0" smtClean="0"/>
          </a:p>
          <a:p>
            <a:pPr>
              <a:spcBef>
                <a:spcPct val="0"/>
              </a:spcBef>
            </a:pPr>
            <a:endParaRPr lang="en-US" altLang="en-US" b="1" dirty="0" smtClean="0"/>
          </a:p>
        </p:txBody>
      </p:sp>
      <p:sp>
        <p:nvSpPr>
          <p:cNvPr id="70659"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A650BFD7-71B2-4149-8EEB-62A19EE4F536}" type="slidenum">
              <a:rPr lang="en-US" altLang="en-US">
                <a:solidFill>
                  <a:srgbClr val="000000"/>
                </a:solidFill>
                <a:latin typeface="Calibri" pitchFamily="34" charset="0"/>
              </a:rPr>
              <a:pPr fontAlgn="base">
                <a:spcBef>
                  <a:spcPct val="0"/>
                </a:spcBef>
                <a:spcAft>
                  <a:spcPct val="0"/>
                </a:spcAft>
              </a:pPr>
              <a:t>25</a:t>
            </a:fld>
            <a:endParaRPr lang="en-US" altLang="en-US">
              <a:solidFill>
                <a:srgbClr val="000000"/>
              </a:solidFill>
              <a:latin typeface="Calibri"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72706"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altLang="en-US" b="1" dirty="0" smtClean="0"/>
              <a:t>(There is a picture that kept popping up when I was looking for images of E. Stanley Jones—Next Slide)</a:t>
            </a:r>
          </a:p>
          <a:p>
            <a:pPr>
              <a:spcBef>
                <a:spcPct val="0"/>
              </a:spcBef>
            </a:pPr>
            <a:endParaRPr lang="en-US" altLang="en-US" b="1" dirty="0" smtClean="0"/>
          </a:p>
          <a:p>
            <a:pPr>
              <a:spcBef>
                <a:spcPct val="0"/>
              </a:spcBef>
            </a:pPr>
            <a:endParaRPr lang="en-US" altLang="en-US" b="1" dirty="0" smtClean="0"/>
          </a:p>
          <a:p>
            <a:pPr>
              <a:spcBef>
                <a:spcPct val="0"/>
              </a:spcBef>
            </a:pPr>
            <a:endParaRPr lang="en-US" altLang="en-US" b="1" dirty="0" smtClean="0"/>
          </a:p>
          <a:p>
            <a:pPr>
              <a:spcBef>
                <a:spcPct val="0"/>
              </a:spcBef>
            </a:pPr>
            <a:endParaRPr lang="en-US" altLang="en-US" b="1" dirty="0" smtClean="0"/>
          </a:p>
        </p:txBody>
      </p:sp>
      <p:sp>
        <p:nvSpPr>
          <p:cNvPr id="72707"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7977651A-9771-451B-AD6B-DE7569B5B3D3}" type="slidenum">
              <a:rPr lang="en-US" altLang="en-US">
                <a:solidFill>
                  <a:srgbClr val="000000"/>
                </a:solidFill>
                <a:latin typeface="Calibri" pitchFamily="34" charset="0"/>
              </a:rPr>
              <a:pPr fontAlgn="base">
                <a:spcBef>
                  <a:spcPct val="0"/>
                </a:spcBef>
                <a:spcAft>
                  <a:spcPct val="0"/>
                </a:spcAft>
              </a:pPr>
              <a:t>26</a:t>
            </a:fld>
            <a:endParaRPr lang="en-US" altLang="en-US">
              <a:solidFill>
                <a:srgbClr val="000000"/>
              </a:solidFill>
              <a:latin typeface="Calibri"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74754"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Leonard Sweet’s Image kept popping up while searching for E. Stanley Jones images.</a:t>
            </a:r>
          </a:p>
          <a:p>
            <a:pPr>
              <a:spcBef>
                <a:spcPct val="0"/>
              </a:spcBef>
            </a:pPr>
            <a:r>
              <a:rPr lang="en-US" altLang="en-US" b="1" dirty="0" smtClean="0"/>
              <a:t>A search for “E. Stanley Jones and Leonard Sweet” brought up Leonard’s personal website near the top of the list:</a:t>
            </a:r>
            <a:r>
              <a:rPr lang="en-US" altLang="en-US" b="1" baseline="0" dirty="0" smtClean="0"/>
              <a:t> (h</a:t>
            </a:r>
            <a:r>
              <a:rPr lang="en-US" altLang="en-US" b="1" dirty="0" smtClean="0"/>
              <a:t>ttp://www.leonardsweet.com/about.php)</a:t>
            </a:r>
          </a:p>
          <a:p>
            <a:pPr>
              <a:spcBef>
                <a:spcPct val="0"/>
              </a:spcBef>
            </a:pPr>
            <a:endParaRPr lang="en-US" altLang="en-US" b="1" dirty="0" smtClean="0"/>
          </a:p>
        </p:txBody>
      </p:sp>
      <p:sp>
        <p:nvSpPr>
          <p:cNvPr id="74755"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6B3506A0-0E3E-414A-9F84-ABF960A9FDCE}" type="slidenum">
              <a:rPr lang="en-US" altLang="en-US">
                <a:solidFill>
                  <a:srgbClr val="000000"/>
                </a:solidFill>
                <a:latin typeface="Calibri" pitchFamily="34" charset="0"/>
              </a:rPr>
              <a:pPr fontAlgn="base">
                <a:spcBef>
                  <a:spcPct val="0"/>
                </a:spcBef>
                <a:spcAft>
                  <a:spcPct val="0"/>
                </a:spcAft>
              </a:pPr>
              <a:t>27</a:t>
            </a:fld>
            <a:endParaRPr lang="en-US" altLang="en-US">
              <a:solidFill>
                <a:srgbClr val="000000"/>
              </a:solidFill>
              <a:latin typeface="Calibri"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76802"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b="1" smtClean="0"/>
          </a:p>
        </p:txBody>
      </p:sp>
      <p:sp>
        <p:nvSpPr>
          <p:cNvPr id="76803"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6AF9BC1B-8DAE-4EC3-BC5C-D42735982086}" type="slidenum">
              <a:rPr lang="en-US" altLang="en-US">
                <a:solidFill>
                  <a:srgbClr val="000000"/>
                </a:solidFill>
                <a:latin typeface="Calibri" pitchFamily="34" charset="0"/>
              </a:rPr>
              <a:pPr fontAlgn="base">
                <a:spcBef>
                  <a:spcPct val="0"/>
                </a:spcBef>
                <a:spcAft>
                  <a:spcPct val="0"/>
                </a:spcAft>
              </a:pPr>
              <a:t>28</a:t>
            </a:fld>
            <a:endParaRPr lang="en-US" altLang="en-US">
              <a:solidFill>
                <a:srgbClr val="000000"/>
              </a:solidFill>
              <a:latin typeface="Calibri"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3" name="Notes Placeholder 2"/>
          <p:cNvSpPr>
            <a:spLocks noGrp="1"/>
          </p:cNvSpPr>
          <p:nvPr>
            <p:ph type="body" idx="1"/>
          </p:nvPr>
        </p:nvSpPr>
        <p:spPr/>
        <p:txBody>
          <a:bodyPr/>
          <a:lstStyle/>
          <a:p>
            <a:pPr fontAlgn="auto">
              <a:spcBef>
                <a:spcPts val="0"/>
              </a:spcBef>
              <a:spcAft>
                <a:spcPts val="0"/>
              </a:spcAft>
              <a:defRPr/>
            </a:pPr>
            <a:r>
              <a:rPr lang="en-US" b="1" dirty="0" smtClean="0"/>
              <a:t>4 of the 5 initial leaders of the One Project graduated from George Fox University with degrees</a:t>
            </a:r>
            <a:r>
              <a:rPr lang="en-US" b="1" dirty="0" smtClean="0"/>
              <a:t> mentored </a:t>
            </a:r>
            <a:r>
              <a:rPr lang="en-US" b="1" dirty="0" smtClean="0"/>
              <a:t>by Leonard Sweet. </a:t>
            </a:r>
          </a:p>
          <a:p>
            <a:pPr fontAlgn="auto">
              <a:spcBef>
                <a:spcPts val="0"/>
              </a:spcBef>
              <a:spcAft>
                <a:spcPts val="0"/>
              </a:spcAft>
              <a:defRPr/>
            </a:pPr>
            <a:r>
              <a:rPr lang="en-US" b="1" dirty="0" smtClean="0"/>
              <a:t>Alex Bryan</a:t>
            </a:r>
          </a:p>
          <a:p>
            <a:pPr fontAlgn="auto">
              <a:spcBef>
                <a:spcPts val="0"/>
              </a:spcBef>
              <a:spcAft>
                <a:spcPts val="0"/>
              </a:spcAft>
              <a:defRPr/>
            </a:pPr>
            <a:r>
              <a:rPr lang="en-US" b="1" dirty="0" smtClean="0"/>
              <a:t>Sam Leonor</a:t>
            </a:r>
          </a:p>
          <a:p>
            <a:pPr fontAlgn="auto">
              <a:spcBef>
                <a:spcPts val="0"/>
              </a:spcBef>
              <a:spcAft>
                <a:spcPts val="0"/>
              </a:spcAft>
              <a:defRPr/>
            </a:pPr>
            <a:r>
              <a:rPr lang="en-US" b="1" dirty="0" smtClean="0"/>
              <a:t>Tim Gillespie </a:t>
            </a:r>
          </a:p>
          <a:p>
            <a:pPr fontAlgn="auto">
              <a:spcBef>
                <a:spcPts val="0"/>
              </a:spcBef>
              <a:spcAft>
                <a:spcPts val="0"/>
              </a:spcAft>
              <a:defRPr/>
            </a:pPr>
            <a:r>
              <a:rPr lang="en-US" b="1" dirty="0" smtClean="0"/>
              <a:t>Terry Swenson </a:t>
            </a:r>
          </a:p>
          <a:p>
            <a:pPr fontAlgn="auto">
              <a:spcBef>
                <a:spcPts val="0"/>
              </a:spcBef>
              <a:spcAft>
                <a:spcPts val="0"/>
              </a:spcAft>
              <a:defRPr/>
            </a:pPr>
            <a:endParaRPr lang="en-US" b="1" dirty="0" smtClean="0"/>
          </a:p>
          <a:p>
            <a:pPr marL="171450" indent="-171450" fontAlgn="auto">
              <a:spcBef>
                <a:spcPts val="0"/>
              </a:spcBef>
              <a:spcAft>
                <a:spcPts val="0"/>
              </a:spcAft>
              <a:buFont typeface="Arial" panose="020B0604020202020204" pitchFamily="34" charset="0"/>
              <a:buChar char="•"/>
              <a:defRPr/>
            </a:pPr>
            <a:r>
              <a:rPr lang="en-US" b="1" dirty="0" smtClean="0"/>
              <a:t>The One Project has elicited many responses that perhaps this is the new 1888 message for the 21</a:t>
            </a:r>
            <a:r>
              <a:rPr lang="en-US" b="1" baseline="30000" dirty="0" smtClean="0"/>
              <a:t>st</a:t>
            </a:r>
            <a:r>
              <a:rPr lang="en-US" b="1" dirty="0" smtClean="0"/>
              <a:t> century! Two articles in 2014. One in Feb. Spectrum Magazine, the other posted on blog site Aug. 2014. </a:t>
            </a:r>
          </a:p>
        </p:txBody>
      </p:sp>
      <p:sp>
        <p:nvSpPr>
          <p:cNvPr id="78851"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435AFFF4-AD53-4593-A96D-E1ACCE32EC6D}" type="slidenum">
              <a:rPr lang="en-US" altLang="en-US">
                <a:solidFill>
                  <a:srgbClr val="000000"/>
                </a:solidFill>
                <a:latin typeface="Calibri" pitchFamily="34" charset="0"/>
              </a:rPr>
              <a:pPr fontAlgn="base">
                <a:spcBef>
                  <a:spcPct val="0"/>
                </a:spcBef>
                <a:spcAft>
                  <a:spcPct val="0"/>
                </a:spcAft>
              </a:pPr>
              <a:t>29</a:t>
            </a:fld>
            <a:endParaRPr lang="en-US" altLang="en-US">
              <a:solidFill>
                <a:srgbClr val="000000"/>
              </a:solidFill>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33794"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altLang="en-US" b="1" dirty="0" smtClean="0"/>
              <a:t>Summary</a:t>
            </a:r>
            <a:r>
              <a:rPr lang="en-US" altLang="en-US" b="1" baseline="0" dirty="0" smtClean="0"/>
              <a:t> description of Wieland and Short history. Numbers just indicate progression of each paragraph. Information taken from: </a:t>
            </a:r>
            <a:r>
              <a:rPr lang="en-US" altLang="en-US" b="1" dirty="0" smtClean="0"/>
              <a:t>(“Wieland, Pre-1950,” in Bradley Roy Williams, “Robert J. Wieland Before </a:t>
            </a:r>
            <a:r>
              <a:rPr lang="en-US" altLang="en-US" b="1" i="1" dirty="0" smtClean="0"/>
              <a:t>1888 Re-examined</a:t>
            </a:r>
            <a:r>
              <a:rPr lang="en-US" altLang="en-US" b="1" dirty="0" smtClean="0"/>
              <a:t>, and Some of His Effect on Adventists,” A Report Presented in Partial Fulfillment of the Requirements for the Course CHIS 574, Development of Seventh-day Adventist Theology, Andrews University, Autumn 1978)</a:t>
            </a:r>
          </a:p>
          <a:p>
            <a:pPr>
              <a:spcBef>
                <a:spcPct val="0"/>
              </a:spcBef>
            </a:pPr>
            <a:endParaRPr lang="en-US" altLang="en-US" b="1" dirty="0" smtClean="0"/>
          </a:p>
        </p:txBody>
      </p:sp>
      <p:sp>
        <p:nvSpPr>
          <p:cNvPr id="33795"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F173ED72-8195-48F2-9773-454E89101F94}" type="slidenum">
              <a:rPr lang="en-US" altLang="en-US">
                <a:solidFill>
                  <a:srgbClr val="000000"/>
                </a:solidFill>
                <a:latin typeface="Calibri" pitchFamily="34" charset="0"/>
              </a:rPr>
              <a:pPr fontAlgn="base">
                <a:spcBef>
                  <a:spcPct val="0"/>
                </a:spcBef>
                <a:spcAft>
                  <a:spcPct val="0"/>
                </a:spcAft>
              </a:pPr>
              <a:t>3</a:t>
            </a:fld>
            <a:endParaRPr lang="en-US" altLang="en-US">
              <a:solidFill>
                <a:srgbClr val="000000"/>
              </a:solidFill>
              <a:latin typeface="Calibri"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80898"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b="1" dirty="0" smtClean="0"/>
              <a:t>The One Project has elicited many responses that perhaps this is the new 1888 message for the 21</a:t>
            </a:r>
            <a:r>
              <a:rPr lang="en-US" b="1" baseline="30000" dirty="0" smtClean="0"/>
              <a:t>st</a:t>
            </a:r>
            <a:r>
              <a:rPr lang="en-US" b="1" dirty="0" smtClean="0"/>
              <a:t> century! Two articles in 2014. One in Feb. Spectrum Magazine, the other posted on blog site Aug. 2014. </a:t>
            </a:r>
          </a:p>
          <a:p>
            <a:pPr>
              <a:spcBef>
                <a:spcPct val="0"/>
              </a:spcBef>
            </a:pPr>
            <a:r>
              <a:rPr lang="en-US" altLang="en-US" b="1" dirty="0" smtClean="0"/>
              <a:t> </a:t>
            </a:r>
          </a:p>
          <a:p>
            <a:pPr>
              <a:spcBef>
                <a:spcPct val="0"/>
              </a:spcBef>
            </a:pPr>
            <a:r>
              <a:rPr lang="en-US" altLang="en-US" b="1" dirty="0" err="1" smtClean="0"/>
              <a:t>Soooo</a:t>
            </a:r>
            <a:r>
              <a:rPr lang="en-US" altLang="en-US" b="1" dirty="0" smtClean="0"/>
              <a:t>, is the One Project the new 1888 message for the 21</a:t>
            </a:r>
            <a:r>
              <a:rPr lang="en-US" altLang="en-US" b="1" baseline="30000" dirty="0" smtClean="0"/>
              <a:t>st</a:t>
            </a:r>
            <a:r>
              <a:rPr lang="en-US" altLang="en-US" b="1" dirty="0" smtClean="0"/>
              <a:t> Century? Take a look at a 1 min clip from a gathering in CA in 2010, the same year the One Project started (not a One Project Gathering though). 4 of the five leaders in this video are pastors, 3 of the 5 are leaders in the One Project. </a:t>
            </a:r>
          </a:p>
        </p:txBody>
      </p:sp>
      <p:sp>
        <p:nvSpPr>
          <p:cNvPr id="80899"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33843A0E-2E7B-4F92-A2CC-47D0428BB317}" type="slidenum">
              <a:rPr lang="en-US" altLang="en-US">
                <a:solidFill>
                  <a:srgbClr val="000000"/>
                </a:solidFill>
                <a:latin typeface="Calibri" pitchFamily="34" charset="0"/>
              </a:rPr>
              <a:pPr fontAlgn="base">
                <a:spcBef>
                  <a:spcPct val="0"/>
                </a:spcBef>
                <a:spcAft>
                  <a:spcPct val="0"/>
                </a:spcAft>
              </a:pPr>
              <a:t>30</a:t>
            </a:fld>
            <a:endParaRPr lang="en-US" altLang="en-US">
              <a:solidFill>
                <a:srgbClr val="000000"/>
              </a:solidFill>
              <a:latin typeface="Calibri"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This gathering (concert) took place in 2010, at an SDA church in Southern CA. This was not at a One Project gathering, but was the same year the One Project was started by some of these same men. 4 of the 5 band members are pastors. 3 of the 5 band members are leaders in The One Project.</a:t>
            </a:r>
          </a:p>
          <a:p>
            <a:endParaRPr lang="en-US" sz="1200" b="1" i="0" u="none" strike="noStrike" kern="1200" baseline="0" dirty="0" smtClean="0">
              <a:solidFill>
                <a:schemeClr val="tx1"/>
              </a:solidFill>
              <a:latin typeface="+mn-lt"/>
              <a:ea typeface="+mn-ea"/>
              <a:cs typeface="+mn-cs"/>
            </a:endParaRPr>
          </a:p>
          <a:p>
            <a:r>
              <a:rPr lang="en-US" sz="1200" b="1" i="0" u="sng" strike="noStrike" kern="1200" baseline="0" dirty="0" smtClean="0">
                <a:solidFill>
                  <a:schemeClr val="tx1"/>
                </a:solidFill>
                <a:latin typeface="+mn-lt"/>
                <a:ea typeface="+mn-ea"/>
                <a:cs typeface="+mn-cs"/>
              </a:rPr>
              <a:t>At that time:</a:t>
            </a:r>
          </a:p>
          <a:p>
            <a:pPr marL="228600" indent="-228600">
              <a:buAutoNum type="arabicPeriod"/>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Roy Ice (drums/vocals) Associate Pastor and College Chaplain at Pacific Union College; </a:t>
            </a:r>
          </a:p>
          <a:p>
            <a:pPr marL="228600" indent="-228600">
              <a:buAutoNum type="arabicPeriod"/>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Sam Leonor (bass/vocals) Pastor at La Sierra University;</a:t>
            </a:r>
          </a:p>
          <a:p>
            <a:pPr marL="228600" indent="-228600">
              <a:buAutoNum type="arabicPeriod"/>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Tim Gillespie (vocals), Youth Pastor at Loma Linda University, </a:t>
            </a:r>
            <a:r>
              <a:rPr kumimoji="0" lang="en-US" sz="1200" b="1" i="0" u="none" strike="noStrike" kern="1200" cap="none" spc="0" normalizeH="0" baseline="0" noProof="0" dirty="0" err="1" smtClean="0">
                <a:ln>
                  <a:noFill/>
                </a:ln>
                <a:solidFill>
                  <a:prstClr val="black"/>
                </a:solidFill>
                <a:effectLst/>
                <a:uLnTx/>
                <a:uFillTx/>
                <a:latin typeface="+mn-lt"/>
                <a:ea typeface="+mn-ea"/>
                <a:cs typeface="+mn-cs"/>
              </a:rPr>
              <a:t>ReLive</a:t>
            </a:r>
            <a:r>
              <a:rPr kumimoji="0" lang="en-US" sz="1200" b="1" i="0" u="none" strike="noStrike" kern="1200" cap="none" spc="0" normalizeH="0" baseline="0" noProof="0" dirty="0" smtClean="0">
                <a:ln>
                  <a:noFill/>
                </a:ln>
                <a:solidFill>
                  <a:prstClr val="black"/>
                </a:solidFill>
                <a:effectLst/>
                <a:uLnTx/>
                <a:uFillTx/>
                <a:latin typeface="+mn-lt"/>
                <a:ea typeface="+mn-ea"/>
                <a:cs typeface="+mn-cs"/>
              </a:rPr>
              <a:t> Church service. </a:t>
            </a:r>
            <a:endParaRPr lang="en-US" sz="1200" b="1" i="0" u="none" strike="noStrike" kern="1200" baseline="0" dirty="0" smtClean="0">
              <a:solidFill>
                <a:schemeClr val="tx1"/>
              </a:solidFill>
              <a:latin typeface="+mn-lt"/>
              <a:ea typeface="+mn-ea"/>
              <a:cs typeface="+mn-cs"/>
            </a:endParaRPr>
          </a:p>
          <a:p>
            <a:pPr marL="228600" indent="-228600">
              <a:buAutoNum type="arabicPeriod"/>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 Michael </a:t>
            </a:r>
            <a:r>
              <a:rPr kumimoji="0" lang="en-US" sz="1200" b="1" i="0" u="none" strike="noStrike" kern="1200" cap="none" spc="0" normalizeH="0" baseline="0" noProof="0" dirty="0" err="1" smtClean="0">
                <a:ln>
                  <a:noFill/>
                </a:ln>
                <a:solidFill>
                  <a:prstClr val="black"/>
                </a:solidFill>
                <a:effectLst/>
                <a:uLnTx/>
                <a:uFillTx/>
                <a:latin typeface="+mn-lt"/>
                <a:ea typeface="+mn-ea"/>
                <a:cs typeface="+mn-cs"/>
              </a:rPr>
              <a:t>Knecht</a:t>
            </a:r>
            <a:r>
              <a:rPr kumimoji="0" lang="en-US" sz="1200" b="1" i="0" u="none" strike="noStrike" kern="1200" cap="none" spc="0" normalizeH="0" baseline="0" noProof="0" dirty="0" smtClean="0">
                <a:ln>
                  <a:noFill/>
                </a:ln>
                <a:solidFill>
                  <a:prstClr val="black"/>
                </a:solidFill>
                <a:effectLst/>
                <a:uLnTx/>
                <a:uFillTx/>
                <a:latin typeface="+mn-lt"/>
                <a:ea typeface="+mn-ea"/>
                <a:cs typeface="+mn-cs"/>
              </a:rPr>
              <a:t> (guitars) Pastor at Crosswalk SDA Church in Redlands, CA; </a:t>
            </a:r>
          </a:p>
          <a:p>
            <a:pPr marL="228600" indent="-228600">
              <a:buAutoNum type="arabicPeriod"/>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Jason Hutchinson (guitars) from </a:t>
            </a:r>
            <a:r>
              <a:rPr kumimoji="0" lang="en-US" sz="1200" b="1" i="0" u="none" strike="noStrike" kern="1200" cap="none" spc="0" normalizeH="0" baseline="0" noProof="0" dirty="0" err="1" smtClean="0">
                <a:ln>
                  <a:noFill/>
                </a:ln>
                <a:solidFill>
                  <a:prstClr val="black"/>
                </a:solidFill>
                <a:effectLst/>
                <a:uLnTx/>
                <a:uFillTx/>
                <a:latin typeface="+mn-lt"/>
                <a:ea typeface="+mn-ea"/>
                <a:cs typeface="+mn-cs"/>
              </a:rPr>
              <a:t>ReLive</a:t>
            </a:r>
            <a:r>
              <a:rPr kumimoji="0" lang="en-US" sz="1200" b="1" i="0" u="none" strike="noStrike" kern="1200" cap="none" spc="0" normalizeH="0" baseline="0" noProof="0" dirty="0" smtClean="0">
                <a:ln>
                  <a:noFill/>
                </a:ln>
                <a:solidFill>
                  <a:prstClr val="black"/>
                </a:solidFill>
                <a:effectLst/>
                <a:uLnTx/>
                <a:uFillTx/>
                <a:latin typeface="+mn-lt"/>
                <a:ea typeface="+mn-ea"/>
                <a:cs typeface="+mn-cs"/>
              </a:rPr>
              <a:t> Church Praise Band where Tim Gillespie pastored.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i="0" u="none" strike="noStrike" kern="1200" baseline="0" dirty="0" smtClean="0">
              <a:solidFill>
                <a:schemeClr val="tx1"/>
              </a:solidFill>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u="none" strike="noStrike" kern="1200" baseline="0" dirty="0" smtClean="0">
                <a:solidFill>
                  <a:schemeClr val="tx1"/>
                </a:solidFill>
                <a:latin typeface="+mn-lt"/>
                <a:ea typeface="+mn-ea"/>
                <a:cs typeface="+mn-cs"/>
              </a:rPr>
              <a:t>For more information on The One Project, see: Ron Duffield, “The Emerging One Project?” PowerPoint presentations 1 through 10, at www.slideshare.com/ronduff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u="none" strike="noStrike" kern="1200" baseline="0" dirty="0" smtClean="0">
                <a:solidFill>
                  <a:schemeClr val="tx1"/>
                </a:solidFill>
                <a:latin typeface="+mn-lt"/>
                <a:ea typeface="+mn-ea"/>
                <a:cs typeface="+mn-cs"/>
              </a:rPr>
              <a:t>For more videos like the above used in the PowerPoint presentations, see: http://www.youtube.com/channel/UC-rFyZQ7Xecu-43P6Ut-5pw</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31</a:t>
            </a:fld>
            <a:endParaRPr lang="en-US">
              <a:solidFill>
                <a:prstClr val="black"/>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732035"/>
      </p:ext>
    </p:extLst>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84994"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McElhany was General Conference President 1936-1950. He was replaced in 1950 by William H. Branson GC President 1950-1954.</a:t>
            </a:r>
          </a:p>
          <a:p>
            <a:pPr>
              <a:spcBef>
                <a:spcPct val="0"/>
              </a:spcBef>
            </a:pPr>
            <a:endParaRPr lang="en-US" altLang="en-US" dirty="0" smtClean="0"/>
          </a:p>
          <a:p>
            <a:pPr>
              <a:spcBef>
                <a:spcPct val="0"/>
              </a:spcBef>
            </a:pPr>
            <a:r>
              <a:rPr lang="en-US" altLang="en-US" b="1" dirty="0" smtClean="0"/>
              <a:t>Both Wieland and Short attended the GC in San Francisco in early July 1950.</a:t>
            </a:r>
          </a:p>
        </p:txBody>
      </p:sp>
      <p:sp>
        <p:nvSpPr>
          <p:cNvPr id="84995"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78252AA0-08C9-488E-802F-0E5B8209BE67}" type="slidenum">
              <a:rPr lang="en-US" altLang="en-US">
                <a:solidFill>
                  <a:srgbClr val="000000"/>
                </a:solidFill>
                <a:latin typeface="Calibri" pitchFamily="34" charset="0"/>
              </a:rPr>
              <a:pPr fontAlgn="base">
                <a:spcBef>
                  <a:spcPct val="0"/>
                </a:spcBef>
                <a:spcAft>
                  <a:spcPct val="0"/>
                </a:spcAft>
              </a:pPr>
              <a:t>32</a:t>
            </a:fld>
            <a:endParaRPr lang="en-US" altLang="en-US">
              <a:solidFill>
                <a:srgbClr val="000000"/>
              </a:solidFill>
              <a:latin typeface="Calibri"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87042"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b="1" smtClean="0"/>
          </a:p>
        </p:txBody>
      </p:sp>
      <p:sp>
        <p:nvSpPr>
          <p:cNvPr id="87043"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505AEA78-EF57-4BF8-9E17-9EE8FD6E402B}" type="slidenum">
              <a:rPr lang="en-US" altLang="en-US">
                <a:solidFill>
                  <a:srgbClr val="000000"/>
                </a:solidFill>
                <a:latin typeface="Calibri" pitchFamily="34" charset="0"/>
              </a:rPr>
              <a:pPr fontAlgn="base">
                <a:spcBef>
                  <a:spcPct val="0"/>
                </a:spcBef>
                <a:spcAft>
                  <a:spcPct val="0"/>
                </a:spcAft>
              </a:pPr>
              <a:t>33</a:t>
            </a:fld>
            <a:endParaRPr lang="en-US" altLang="en-US">
              <a:solidFill>
                <a:srgbClr val="000000"/>
              </a:solidFill>
              <a:latin typeface="Calibri"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89090"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That is the context of the producing of 1888 Reexamined. Wieland and Short had known of 1888 for less than a year, and now they were driven to confront the church to choose between the 1888 message of the past or a new Evangelical message. </a:t>
            </a:r>
          </a:p>
          <a:p>
            <a:pPr>
              <a:spcBef>
                <a:spcPct val="0"/>
              </a:spcBef>
            </a:pPr>
            <a:endParaRPr lang="en-US" altLang="en-US" b="1" dirty="0" smtClean="0"/>
          </a:p>
          <a:p>
            <a:pPr>
              <a:spcBef>
                <a:spcPct val="0"/>
              </a:spcBef>
            </a:pPr>
            <a:r>
              <a:rPr lang="en-US" altLang="en-US" b="1" dirty="0" smtClean="0"/>
              <a:t>*The original 1888 Re-examined did not have the 10 points of the 1888 message, which was added to the preface in the 1987 edition. Also, the last 100 pages of the original manuscript dealt in depth with the true and false Christ, and Baal worship coming into the church. These last three chapters where edited down to 30 pages in the 1987 edition.</a:t>
            </a:r>
          </a:p>
        </p:txBody>
      </p:sp>
      <p:sp>
        <p:nvSpPr>
          <p:cNvPr id="89091"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101231C1-47BC-42E6-8175-359B6C009FF9}" type="slidenum">
              <a:rPr lang="en-US" altLang="en-US">
                <a:solidFill>
                  <a:srgbClr val="000000"/>
                </a:solidFill>
                <a:latin typeface="Calibri" pitchFamily="34" charset="0"/>
              </a:rPr>
              <a:pPr fontAlgn="base">
                <a:spcBef>
                  <a:spcPct val="0"/>
                </a:spcBef>
                <a:spcAft>
                  <a:spcPct val="0"/>
                </a:spcAft>
              </a:pPr>
              <a:t>34</a:t>
            </a:fld>
            <a:endParaRPr lang="en-US" altLang="en-US">
              <a:solidFill>
                <a:srgbClr val="000000"/>
              </a:solidFill>
              <a:latin typeface="Calibri"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11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91138"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A lawsuit was at first threatened by some in the church against Wieland and Short for quoting from so many unpublished Ellen White letters and manuscripts and for their collecting of this material. This was later dropped, but, as Wieland states, shows the length to which some were willing to go to keep 1888 out of the public eye. </a:t>
            </a:r>
          </a:p>
          <a:p>
            <a:pPr>
              <a:spcBef>
                <a:spcPct val="0"/>
              </a:spcBef>
            </a:pPr>
            <a:endParaRPr lang="en-US" altLang="en-US" b="1" dirty="0" smtClean="0"/>
          </a:p>
        </p:txBody>
      </p:sp>
      <p:sp>
        <p:nvSpPr>
          <p:cNvPr id="91139"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64A75231-F606-4555-8CB4-4B5DDA4F4D47}" type="slidenum">
              <a:rPr lang="en-US" altLang="en-US">
                <a:solidFill>
                  <a:srgbClr val="000000"/>
                </a:solidFill>
                <a:latin typeface="Calibri" pitchFamily="34" charset="0"/>
              </a:rPr>
              <a:pPr fontAlgn="base">
                <a:spcBef>
                  <a:spcPct val="0"/>
                </a:spcBef>
                <a:spcAft>
                  <a:spcPct val="0"/>
                </a:spcAft>
              </a:pPr>
              <a:t>35</a:t>
            </a:fld>
            <a:endParaRPr lang="en-US" altLang="en-US">
              <a:solidFill>
                <a:srgbClr val="000000"/>
              </a:solidFill>
              <a:latin typeface="Calibri"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Some of the members of the General Conference Defense Literature Committee that critiqued Wieland and Short’s </a:t>
            </a:r>
            <a:r>
              <a:rPr lang="en-US" sz="1200" b="1" i="1" u="none" strike="noStrike" kern="1200" baseline="0" dirty="0" smtClean="0">
                <a:solidFill>
                  <a:schemeClr val="tx1"/>
                </a:solidFill>
                <a:latin typeface="+mn-lt"/>
                <a:ea typeface="+mn-ea"/>
                <a:cs typeface="+mn-cs"/>
              </a:rPr>
              <a:t>1888 Re-Examined</a:t>
            </a:r>
            <a:r>
              <a:rPr lang="en-US" sz="1200" b="1" i="0" u="none" strike="noStrike" kern="1200" baseline="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D. E. Rebok, Theological Seminary President (1943-1951), Chair of White Estate Board (1952).</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A. L. White, Secretary (Director), Ellen G. White Estate board of trustees (1937-1978).</a:t>
            </a: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Frank H. Yost, Chairman of the</a:t>
            </a:r>
            <a:r>
              <a:rPr lang="en-US" b="1" baseline="0" dirty="0" smtClean="0"/>
              <a:t> department of theology, SDA Theological Seminary (1950-1954), Editor </a:t>
            </a:r>
            <a:r>
              <a:rPr lang="en-US" b="1" i="1" baseline="0" dirty="0" smtClean="0"/>
              <a:t>Liberty</a:t>
            </a:r>
            <a:r>
              <a:rPr lang="en-US" b="1" i="0" baseline="0" dirty="0" smtClean="0"/>
              <a:t>, (1955-1958), associate secretary of GC Religious Liberty Dept. (1946-1950, 1954-1958).</a:t>
            </a: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H. W. Lowe, Chairman of the Bible Study and Research Group of the General Conference.</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J. I. Robison:</a:t>
            </a:r>
            <a:r>
              <a:rPr lang="en-US" b="1" baseline="0" dirty="0" smtClean="0"/>
              <a:t> </a:t>
            </a:r>
            <a:r>
              <a:rPr lang="en-US" b="1" dirty="0" smtClean="0"/>
              <a:t>Associat</a:t>
            </a:r>
            <a:r>
              <a:rPr lang="en-US" b="1" baseline="0" dirty="0" smtClean="0"/>
              <a:t>e Secretary of the General Conference. (President's Secretary) </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W. E. Read, Field Secretary of the General</a:t>
            </a:r>
            <a:r>
              <a:rPr lang="en-US" b="1" baseline="0" dirty="0" smtClean="0"/>
              <a:t> Conference.</a:t>
            </a: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L.</a:t>
            </a:r>
            <a:r>
              <a:rPr lang="en-US" b="1" baseline="0" dirty="0" smtClean="0"/>
              <a:t> E. Froom, </a:t>
            </a:r>
            <a:r>
              <a:rPr lang="en-US" sz="1200" b="1" kern="1200" dirty="0" smtClean="0">
                <a:solidFill>
                  <a:schemeClr val="tx1"/>
                </a:solidFill>
                <a:effectLst/>
                <a:latin typeface="+mn-lt"/>
                <a:ea typeface="+mn-ea"/>
                <a:cs typeface="+mn-cs"/>
              </a:rPr>
              <a:t>author, editor, teacher and founder of </a:t>
            </a:r>
            <a:r>
              <a:rPr lang="en-US" sz="1200" b="1" i="1" kern="1200" dirty="0" smtClean="0">
                <a:solidFill>
                  <a:schemeClr val="tx1"/>
                </a:solidFill>
                <a:effectLst/>
                <a:latin typeface="+mn-lt"/>
                <a:ea typeface="+mn-ea"/>
                <a:cs typeface="+mn-cs"/>
              </a:rPr>
              <a:t>Ministry</a:t>
            </a:r>
            <a:r>
              <a:rPr lang="en-US" sz="1200" b="1" kern="1200" dirty="0" smtClean="0">
                <a:solidFill>
                  <a:schemeClr val="tx1"/>
                </a:solidFill>
                <a:effectLst/>
                <a:latin typeface="+mn-lt"/>
                <a:ea typeface="+mn-ea"/>
                <a:cs typeface="+mn-cs"/>
              </a:rPr>
              <a:t> magazine.</a:t>
            </a:r>
            <a:endParaRPr lang="en-US" b="1"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p:txBody>
      </p:sp>
      <p:sp>
        <p:nvSpPr>
          <p:cNvPr id="4" name="Slide Number Placeholder 3"/>
          <p:cNvSpPr>
            <a:spLocks noGrp="1"/>
          </p:cNvSpPr>
          <p:nvPr>
            <p:ph type="sldNum" sz="quarter" idx="10"/>
          </p:nvPr>
        </p:nvSpPr>
        <p:spPr/>
        <p:txBody>
          <a:bodyPr/>
          <a:lstStyle/>
          <a:p>
            <a:fld id="{1BBB8482-51AD-4E5F-9E55-EDD91F0C6997}" type="slidenum">
              <a:rPr lang="en-US" smtClean="0">
                <a:solidFill>
                  <a:prstClr val="black"/>
                </a:solidFill>
              </a:rPr>
              <a:pPr/>
              <a:t>36</a:t>
            </a:fld>
            <a:endParaRPr lang="en-US">
              <a:solidFill>
                <a:prstClr val="black"/>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73869285"/>
      </p:ext>
    </p:extLst>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31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93186"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b="1" smtClean="0"/>
          </a:p>
        </p:txBody>
      </p:sp>
      <p:sp>
        <p:nvSpPr>
          <p:cNvPr id="93187"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93DB5352-4771-4E6F-AC37-21C651CEA8EA}" type="slidenum">
              <a:rPr lang="en-US" altLang="en-US">
                <a:solidFill>
                  <a:srgbClr val="000000"/>
                </a:solidFill>
                <a:latin typeface="Calibri" pitchFamily="34" charset="0"/>
              </a:rPr>
              <a:pPr fontAlgn="base">
                <a:spcBef>
                  <a:spcPct val="0"/>
                </a:spcBef>
                <a:spcAft>
                  <a:spcPct val="0"/>
                </a:spcAft>
              </a:pPr>
              <a:t>37</a:t>
            </a:fld>
            <a:endParaRPr lang="en-US" altLang="en-US">
              <a:solidFill>
                <a:srgbClr val="000000"/>
              </a:solidFill>
              <a:latin typeface="Calibri"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While the General Conference was grappling with the calls to Laodicean</a:t>
            </a:r>
            <a:r>
              <a:rPr lang="en-US"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repentance through the manuscript </a:t>
            </a:r>
            <a:r>
              <a:rPr lang="en-US" sz="1200" b="1" i="1" kern="1200" dirty="0" smtClean="0">
                <a:solidFill>
                  <a:schemeClr val="tx1"/>
                </a:solidFill>
                <a:effectLst/>
                <a:latin typeface="+mn-lt"/>
                <a:ea typeface="+mn-ea"/>
                <a:cs typeface="+mn-cs"/>
              </a:rPr>
              <a:t>1888 Re-examined</a:t>
            </a:r>
            <a:r>
              <a:rPr lang="en-US" sz="1200" b="1" kern="1200" dirty="0" smtClean="0">
                <a:solidFill>
                  <a:schemeClr val="tx1"/>
                </a:solidFill>
                <a:effectLst/>
                <a:latin typeface="+mn-lt"/>
                <a:ea typeface="+mn-ea"/>
                <a:cs typeface="+mn-cs"/>
              </a:rPr>
              <a:t>, and being challenged to make a choice</a:t>
            </a:r>
            <a:r>
              <a:rPr lang="en-US" sz="1200" b="1" kern="1200" baseline="0" dirty="0" smtClean="0">
                <a:solidFill>
                  <a:schemeClr val="tx1"/>
                </a:solidFill>
                <a:effectLst/>
                <a:latin typeface="+mn-lt"/>
                <a:ea typeface="+mn-ea"/>
                <a:cs typeface="+mn-cs"/>
              </a:rPr>
              <a:t> between the 1888 message of Righteousness by faith and the teachings of E. Stanley Jones,</a:t>
            </a:r>
            <a:r>
              <a:rPr lang="en-US" sz="1200" b="1" kern="1200" dirty="0" smtClean="0">
                <a:solidFill>
                  <a:schemeClr val="tx1"/>
                </a:solidFill>
                <a:effectLst/>
                <a:latin typeface="+mn-lt"/>
                <a:ea typeface="+mn-ea"/>
                <a:cs typeface="+mn-cs"/>
              </a:rPr>
              <a:t> dialog had already began between certain Adventist and Evangelical leaders. This began quite innocuously in the fall of 1949, through correspondence between Adventist T. E. Unruh, president of the East Pennsylvania Conference, and Presbyterian Donald Barnhouse, Calvinist Evangelical editor of the influential </a:t>
            </a:r>
            <a:r>
              <a:rPr lang="en-US" sz="1200" b="1" i="1" kern="1200" dirty="0" smtClean="0">
                <a:solidFill>
                  <a:schemeClr val="tx1"/>
                </a:solidFill>
                <a:effectLst/>
                <a:latin typeface="+mn-lt"/>
                <a:ea typeface="+mn-ea"/>
                <a:cs typeface="+mn-cs"/>
              </a:rPr>
              <a:t>Eternity </a:t>
            </a:r>
            <a:r>
              <a:rPr lang="en-US" sz="1200" b="1" kern="1200" dirty="0" smtClean="0">
                <a:solidFill>
                  <a:schemeClr val="tx1"/>
                </a:solidFill>
                <a:effectLst/>
                <a:latin typeface="+mn-lt"/>
                <a:ea typeface="+mn-ea"/>
                <a:cs typeface="+mn-cs"/>
              </a:rPr>
              <a:t>magazine,.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The dialog began with a letter of special appreciation (November 28, 1949) from T.E. Unruh to Dr. Donald Barnhouse, after hearing his radio address on “righteousness by faith” in 1949.  Barnhouse was astonished that an Adventist leader would commend </a:t>
            </a:r>
            <a:r>
              <a:rPr lang="en-US" sz="1200" b="1" i="1" kern="1200" dirty="0" smtClean="0">
                <a:solidFill>
                  <a:schemeClr val="tx1"/>
                </a:solidFill>
                <a:effectLst/>
                <a:latin typeface="+mn-lt"/>
                <a:ea typeface="+mn-ea"/>
                <a:cs typeface="+mn-cs"/>
              </a:rPr>
              <a:t>him </a:t>
            </a:r>
            <a:r>
              <a:rPr lang="en-US" sz="1200" b="1" kern="1200" dirty="0" smtClean="0">
                <a:solidFill>
                  <a:schemeClr val="tx1"/>
                </a:solidFill>
                <a:effectLst/>
                <a:latin typeface="+mn-lt"/>
                <a:ea typeface="+mn-ea"/>
                <a:cs typeface="+mn-cs"/>
              </a:rPr>
              <a:t>when Barnhouse was convinced that Adventists believed in “righteousness </a:t>
            </a:r>
            <a:r>
              <a:rPr lang="en-US" sz="1200" b="1" i="1" kern="1200" dirty="0" smtClean="0">
                <a:solidFill>
                  <a:schemeClr val="tx1"/>
                </a:solidFill>
                <a:effectLst/>
                <a:latin typeface="+mn-lt"/>
                <a:ea typeface="+mn-ea"/>
                <a:cs typeface="+mn-cs"/>
              </a:rPr>
              <a:t>by works.</a:t>
            </a:r>
            <a:r>
              <a:rPr lang="en-US" sz="1200" b="1" kern="1200" dirty="0" smtClean="0">
                <a:solidFill>
                  <a:schemeClr val="tx1"/>
                </a:solidFill>
                <a:effectLst/>
                <a:latin typeface="+mn-lt"/>
                <a:ea typeface="+mn-ea"/>
                <a:cs typeface="+mn-cs"/>
              </a:rPr>
              <a:t>” Barnhouse also noted that Adventists had a “satanic and dangerous” Christology.*  </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*(Donald Grey Barnhouse, “Are Seventh-day Adventists Christians? A New Look at Seventh-day Adventism,” </a:t>
            </a:r>
            <a:r>
              <a:rPr lang="en-US" sz="1200" b="1" i="1" kern="1200" dirty="0" smtClean="0">
                <a:solidFill>
                  <a:schemeClr val="tx1"/>
                </a:solidFill>
                <a:effectLst/>
                <a:latin typeface="+mn-lt"/>
                <a:ea typeface="+mn-ea"/>
                <a:cs typeface="+mn-cs"/>
              </a:rPr>
              <a:t>Eternity, </a:t>
            </a:r>
            <a:r>
              <a:rPr lang="en-US" sz="1200" b="1" kern="1200" dirty="0" smtClean="0">
                <a:solidFill>
                  <a:schemeClr val="tx1"/>
                </a:solidFill>
                <a:effectLst/>
                <a:latin typeface="+mn-lt"/>
                <a:ea typeface="+mn-ea"/>
                <a:cs typeface="+mn-cs"/>
              </a:rPr>
              <a:t>September 1956; T. E. Unruh, The Seventh-day Adventist Evangelical Conferences of 1955-1956, </a:t>
            </a:r>
            <a:r>
              <a:rPr lang="en-US" sz="1200" b="1" i="1" kern="1200" dirty="0" smtClean="0">
                <a:solidFill>
                  <a:schemeClr val="tx1"/>
                </a:solidFill>
                <a:effectLst/>
                <a:latin typeface="+mn-lt"/>
                <a:ea typeface="+mn-ea"/>
                <a:cs typeface="+mn-cs"/>
              </a:rPr>
              <a:t>Adventist Heritage, </a:t>
            </a:r>
            <a:r>
              <a:rPr lang="en-US" sz="1200" b="1" kern="1200" dirty="0" smtClean="0">
                <a:solidFill>
                  <a:schemeClr val="tx1"/>
                </a:solidFill>
                <a:effectLst/>
                <a:latin typeface="+mn-lt"/>
                <a:ea typeface="+mn-ea"/>
                <a:cs typeface="+mn-cs"/>
              </a:rPr>
              <a:t>fourth quarter, 1977).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endParaRPr lang="en-US" dirty="0" smtClean="0"/>
          </a:p>
        </p:txBody>
      </p:sp>
      <p:sp>
        <p:nvSpPr>
          <p:cNvPr id="4" name="Slide Number Placeholder 3"/>
          <p:cNvSpPr>
            <a:spLocks noGrp="1"/>
          </p:cNvSpPr>
          <p:nvPr>
            <p:ph type="sldNum" sz="quarter" idx="10"/>
          </p:nvPr>
        </p:nvSpPr>
        <p:spPr/>
        <p:txBody>
          <a:bodyPr/>
          <a:lstStyle/>
          <a:p>
            <a:fld id="{1BBB8482-51AD-4E5F-9E55-EDD91F0C6997}" type="slidenum">
              <a:rPr lang="en-US" smtClean="0">
                <a:solidFill>
                  <a:prstClr val="black"/>
                </a:solidFill>
              </a:rPr>
              <a:pPr/>
              <a:t>38</a:t>
            </a:fld>
            <a:endParaRPr lang="en-US">
              <a:solidFill>
                <a:prstClr val="black"/>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15738637"/>
      </p:ext>
    </p:extLst>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72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97282"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This is how Herbert Douglass describes </a:t>
            </a:r>
            <a:r>
              <a:rPr lang="en-US" altLang="en-US" b="1" dirty="0" err="1" smtClean="0"/>
              <a:t>Barnhouse’s</a:t>
            </a:r>
            <a:r>
              <a:rPr lang="en-US" altLang="en-US" b="1" dirty="0" smtClean="0"/>
              <a:t> response to the book Steps to Christ. It should be of interest that </a:t>
            </a:r>
            <a:r>
              <a:rPr lang="en-US" altLang="en-US" b="1" i="1" dirty="0" smtClean="0"/>
              <a:t>Steps to Christ </a:t>
            </a:r>
            <a:r>
              <a:rPr lang="en-US" altLang="en-US" b="1" dirty="0" smtClean="0"/>
              <a:t>it is claimed, is proof that the 1888 message was fully accepted and taken up by Ellen White in a new emphasis for the church in 1892. </a:t>
            </a:r>
          </a:p>
          <a:p>
            <a:pPr>
              <a:spcBef>
                <a:spcPct val="0"/>
              </a:spcBef>
            </a:pPr>
            <a:endParaRPr lang="en-US" altLang="en-US" b="1" dirty="0" smtClean="0"/>
          </a:p>
          <a:p>
            <a:pPr>
              <a:spcBef>
                <a:spcPct val="0"/>
              </a:spcBef>
            </a:pPr>
            <a:r>
              <a:rPr lang="en-US" altLang="en-US" b="1" dirty="0" smtClean="0"/>
              <a:t>*** If </a:t>
            </a:r>
            <a:r>
              <a:rPr lang="en-US" altLang="en-US" b="1" dirty="0" err="1" smtClean="0"/>
              <a:t>Barnhouse</a:t>
            </a:r>
            <a:r>
              <a:rPr lang="en-US" altLang="en-US" b="1" dirty="0" smtClean="0"/>
              <a:t> responded to </a:t>
            </a:r>
            <a:r>
              <a:rPr lang="en-US" altLang="en-US" b="1" i="1" dirty="0" smtClean="0"/>
              <a:t>Steps to Christ </a:t>
            </a:r>
            <a:r>
              <a:rPr lang="en-US" altLang="en-US" b="1" dirty="0" smtClean="0"/>
              <a:t>this way, why should Adventist have started more dialog between the two groups trying to bring together these two?</a:t>
            </a:r>
          </a:p>
        </p:txBody>
      </p:sp>
      <p:sp>
        <p:nvSpPr>
          <p:cNvPr id="97283"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87496D55-2453-453E-800F-7CA99E348A44}" type="slidenum">
              <a:rPr lang="en-US" altLang="en-US">
                <a:solidFill>
                  <a:srgbClr val="000000"/>
                </a:solidFill>
                <a:latin typeface="Calibri" pitchFamily="34" charset="0"/>
              </a:rPr>
              <a:pPr fontAlgn="base">
                <a:spcBef>
                  <a:spcPct val="0"/>
                </a:spcBef>
                <a:spcAft>
                  <a:spcPct val="0"/>
                </a:spcAft>
              </a:pPr>
              <a:t>39</a:t>
            </a:fld>
            <a:endParaRPr lang="en-US" altLang="en-US">
              <a:solidFill>
                <a:srgbClr val="000000"/>
              </a:solidFill>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35842"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Rosa Spicer, a old lady in her nineties that Wieland ran into in England, knew Waggoner, and so Wieland asked if she had a copy of the Glad Tidings. She did and finally agreed to give it to him right before he left for US.</a:t>
            </a:r>
          </a:p>
          <a:p>
            <a:pPr>
              <a:spcBef>
                <a:spcPct val="0"/>
              </a:spcBef>
            </a:pPr>
            <a:r>
              <a:rPr lang="en-US" altLang="en-US" b="1" dirty="0" smtClean="0"/>
              <a:t> </a:t>
            </a:r>
          </a:p>
        </p:txBody>
      </p:sp>
      <p:sp>
        <p:nvSpPr>
          <p:cNvPr id="35843"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DF520C13-06E8-466C-BBBE-5044D403D9A3}" type="slidenum">
              <a:rPr lang="en-US" altLang="en-US">
                <a:solidFill>
                  <a:srgbClr val="000000"/>
                </a:solidFill>
                <a:latin typeface="Calibri" pitchFamily="34" charset="0"/>
              </a:rPr>
              <a:pPr fontAlgn="base">
                <a:spcBef>
                  <a:spcPct val="0"/>
                </a:spcBef>
                <a:spcAft>
                  <a:spcPct val="0"/>
                </a:spcAft>
              </a:pPr>
              <a:t>4</a:t>
            </a:fld>
            <a:endParaRPr lang="en-US" altLang="en-US">
              <a:solidFill>
                <a:srgbClr val="000000"/>
              </a:solidFill>
              <a:latin typeface="Calibri"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93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3" name="Notes Placeholder 2"/>
          <p:cNvSpPr>
            <a:spLocks noGrp="1"/>
          </p:cNvSpPr>
          <p:nvPr>
            <p:ph type="body" idx="1"/>
          </p:nvPr>
        </p:nvSpPr>
        <p:spPr/>
        <p:txBody>
          <a:bodyPr/>
          <a:lstStyle/>
          <a:p>
            <a:pPr marL="228600" indent="-228600" fontAlgn="auto">
              <a:spcBef>
                <a:spcPts val="0"/>
              </a:spcBef>
              <a:spcAft>
                <a:spcPts val="0"/>
              </a:spcAft>
              <a:buFont typeface="+mj-lt"/>
              <a:buAutoNum type="arabicPeriod"/>
              <a:defRPr/>
            </a:pPr>
            <a:r>
              <a:rPr lang="en-US" b="1" dirty="0" smtClean="0"/>
              <a:t>In the spring of 1955, Baptist Walter Martin, a young researcher considered in the Evangelical world to be a specialist in non-Christian cults, and a consulting editor of </a:t>
            </a:r>
            <a:r>
              <a:rPr lang="en-US" b="1" i="1" dirty="0" smtClean="0"/>
              <a:t>Eternity </a:t>
            </a:r>
            <a:r>
              <a:rPr lang="en-US" b="1" dirty="0" smtClean="0"/>
              <a:t>magazine, entered into what would become a much more formal dialog with Adventists. Martin was just finishing up his next book on </a:t>
            </a:r>
            <a:r>
              <a:rPr lang="en-US" b="1" i="1" dirty="0" smtClean="0"/>
              <a:t>The Rise of the Cults</a:t>
            </a:r>
            <a:r>
              <a:rPr lang="en-US" b="1" dirty="0" smtClean="0"/>
              <a:t>, in which he was categorizing Seventh-day Adventists as one of “The Big Five,” alone with Jehovah’s Witnesses, Christian Science, Mormonism, and Unity. Knowing of the correspondence between Unruh and Barnhouse, and being aware of the major work on the history of prophetical interpretation by Leroy E. Froom—author, editor, teacher and founder of </a:t>
            </a:r>
            <a:r>
              <a:rPr lang="en-US" b="1" i="1" dirty="0" smtClean="0"/>
              <a:t>Ministry</a:t>
            </a:r>
            <a:r>
              <a:rPr lang="en-US" b="1" dirty="0" smtClean="0"/>
              <a:t> magazine—Martin asked Unruh for a meeting in Washington with Froom and other Adventist leaders in preparation for his upcoming book on the cults. Unruh and Froom asked Walter E. Read, a field secretary of the General Conference and biblical linguist, to join them, and later, Roy Allan Anderson, editor of </a:t>
            </a:r>
            <a:r>
              <a:rPr lang="en-US" b="1" i="1" dirty="0" smtClean="0"/>
              <a:t>Ministry</a:t>
            </a:r>
            <a:r>
              <a:rPr lang="en-US" b="1" dirty="0" smtClean="0"/>
              <a:t>. Meetings began in March 1955 and ended in May 1956. The book </a:t>
            </a:r>
            <a:r>
              <a:rPr lang="en-US" b="1" i="1" dirty="0" smtClean="0"/>
              <a:t>Questions on Doctrine </a:t>
            </a:r>
            <a:r>
              <a:rPr lang="en-US" b="1" dirty="0" smtClean="0"/>
              <a:t>was the result of this dialog. </a:t>
            </a:r>
          </a:p>
          <a:p>
            <a:pPr fontAlgn="auto">
              <a:spcBef>
                <a:spcPts val="0"/>
              </a:spcBef>
              <a:spcAft>
                <a:spcPts val="0"/>
              </a:spcAft>
              <a:defRPr/>
            </a:pPr>
            <a:endParaRPr lang="en-US" b="1" dirty="0" smtClean="0"/>
          </a:p>
          <a:p>
            <a:pPr fontAlgn="auto">
              <a:spcBef>
                <a:spcPts val="0"/>
              </a:spcBef>
              <a:spcAft>
                <a:spcPts val="0"/>
              </a:spcAft>
              <a:defRPr/>
            </a:pPr>
            <a:r>
              <a:rPr lang="en-US" b="1" dirty="0" smtClean="0"/>
              <a:t>**** </a:t>
            </a:r>
            <a:r>
              <a:rPr lang="en-US" b="1" u="sng" dirty="0" smtClean="0"/>
              <a:t>Some of the same men who were sitting on the committees dealing with </a:t>
            </a:r>
            <a:r>
              <a:rPr lang="en-US" b="1" i="1" u="sng" dirty="0" smtClean="0"/>
              <a:t>1888 Re-Examined</a:t>
            </a:r>
            <a:r>
              <a:rPr lang="en-US" b="1" u="sng" dirty="0" smtClean="0"/>
              <a:t>, were at the same time dialoging with Evangelicals. </a:t>
            </a:r>
          </a:p>
          <a:p>
            <a:pPr fontAlgn="auto">
              <a:spcBef>
                <a:spcPts val="0"/>
              </a:spcBef>
              <a:spcAft>
                <a:spcPts val="0"/>
              </a:spcAft>
              <a:defRPr/>
            </a:pPr>
            <a:endParaRPr lang="en-US" b="1" dirty="0" smtClean="0"/>
          </a:p>
          <a:p>
            <a:pPr fontAlgn="auto">
              <a:spcBef>
                <a:spcPts val="0"/>
              </a:spcBef>
              <a:spcAft>
                <a:spcPts val="0"/>
              </a:spcAft>
              <a:defRPr/>
            </a:pPr>
            <a:r>
              <a:rPr lang="en-US" b="1" dirty="0" smtClean="0"/>
              <a:t>In another dimension, it was planned to demonstrate consensus by submitting the questions and answers to Adventist leaders in North America, and then around the world, using a mailing list of more than 250 names. The document by this time had grown to some sixty questions and answers, and was beginning to be thought of as having book possibilities - a definitive statement of contemporary Adventist theology, in convenient reference book form. A committee of fourteen members was appointed with General Conference approval, to prepare the document for distribution to church leaders, then to analyze and evaluate the feedback. </a:t>
            </a:r>
            <a:r>
              <a:rPr lang="en-US" b="1" dirty="0" err="1" smtClean="0"/>
              <a:t>Figuhr</a:t>
            </a:r>
            <a:r>
              <a:rPr lang="en-US" b="1" dirty="0" smtClean="0"/>
              <a:t>, the president of the General Conference, was chairman of this committee.* Correspondence relating to the project was entrusted to J.I. Robison, the president's secretary. The response was good, the consensus was demonstrated, and the decision to publish was made. Thus </a:t>
            </a:r>
            <a:r>
              <a:rPr lang="en-US" b="1" i="1" u="none" dirty="0" smtClean="0"/>
              <a:t>Questions on Doctrine </a:t>
            </a:r>
            <a:r>
              <a:rPr lang="en-US" b="1" dirty="0" smtClean="0"/>
              <a:t>came into being.</a:t>
            </a:r>
          </a:p>
          <a:p>
            <a:pPr fontAlgn="auto">
              <a:spcBef>
                <a:spcPts val="0"/>
              </a:spcBef>
              <a:spcAft>
                <a:spcPts val="0"/>
              </a:spcAft>
              <a:defRPr/>
            </a:pPr>
            <a:endParaRPr lang="en-US" b="1" dirty="0" smtClean="0"/>
          </a:p>
          <a:p>
            <a:pPr fontAlgn="auto">
              <a:spcBef>
                <a:spcPts val="0"/>
              </a:spcBef>
              <a:spcAft>
                <a:spcPts val="0"/>
              </a:spcAft>
              <a:defRPr/>
            </a:pPr>
            <a:r>
              <a:rPr lang="en-US" b="1" dirty="0" smtClean="0"/>
              <a:t>* -- Members of the committee: R. R. </a:t>
            </a:r>
            <a:r>
              <a:rPr lang="en-US" b="1" dirty="0" err="1" smtClean="0"/>
              <a:t>Figuhr</a:t>
            </a:r>
            <a:r>
              <a:rPr lang="en-US" b="1" dirty="0" smtClean="0"/>
              <a:t> (chairman), A. V. Olson, W. B. Ochs, L. K. Dickson, H. L. Rudy, A. L. Ham, J. I. Robison, W. R. Beach, C. L. Torrey, F. D. Nichol, T. E. Unruh, R. A. Anderson, L. E. Froom, W. E. Read.</a:t>
            </a:r>
          </a:p>
          <a:p>
            <a:pPr fontAlgn="auto">
              <a:spcBef>
                <a:spcPts val="0"/>
              </a:spcBef>
              <a:spcAft>
                <a:spcPts val="0"/>
              </a:spcAft>
              <a:defRPr/>
            </a:pPr>
            <a:endParaRPr lang="en-US" dirty="0" smtClean="0"/>
          </a:p>
        </p:txBody>
      </p:sp>
      <p:sp>
        <p:nvSpPr>
          <p:cNvPr id="99331"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7849C712-CB3F-49FE-B0A2-8EE3576BD633}" type="slidenum">
              <a:rPr lang="en-US" altLang="en-US">
                <a:solidFill>
                  <a:srgbClr val="000000"/>
                </a:solidFill>
                <a:latin typeface="Calibri" pitchFamily="34" charset="0"/>
              </a:rPr>
              <a:pPr fontAlgn="base">
                <a:spcBef>
                  <a:spcPct val="0"/>
                </a:spcBef>
                <a:spcAft>
                  <a:spcPct val="0"/>
                </a:spcAft>
              </a:pPr>
              <a:t>40</a:t>
            </a:fld>
            <a:endParaRPr lang="en-US" altLang="en-US">
              <a:solidFill>
                <a:srgbClr val="000000"/>
              </a:solidFill>
              <a:latin typeface="Calibri"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u="sng" kern="1200" baseline="0" dirty="0" smtClean="0">
                <a:solidFill>
                  <a:schemeClr val="tx1"/>
                </a:solidFill>
                <a:effectLst/>
                <a:latin typeface="+mn-lt"/>
                <a:ea typeface="+mn-ea"/>
                <a:cs typeface="+mn-cs"/>
              </a:rPr>
              <a:t>Some of the same men dialoging with the Evangelicals Barnhouse and Martin, were during the same time sitting on Committees that were reviewing </a:t>
            </a:r>
            <a:r>
              <a:rPr lang="en-US" sz="1200" b="1" i="1" u="sng" kern="1200" baseline="0" dirty="0" smtClean="0">
                <a:solidFill>
                  <a:schemeClr val="tx1"/>
                </a:solidFill>
                <a:effectLst/>
                <a:latin typeface="+mn-lt"/>
                <a:ea typeface="+mn-ea"/>
                <a:cs typeface="+mn-cs"/>
              </a:rPr>
              <a:t>1888 Re-Examined</a:t>
            </a:r>
            <a:r>
              <a:rPr lang="en-US" sz="1200" b="1" u="sng" kern="1200" baseline="0" dirty="0" smtClean="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u="sng"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tx1"/>
                </a:solidFill>
                <a:effectLst/>
                <a:latin typeface="+mn-lt"/>
                <a:ea typeface="+mn-ea"/>
                <a:cs typeface="+mn-cs"/>
              </a:rPr>
              <a:t>Roy Allan Anderson, </a:t>
            </a:r>
            <a:r>
              <a:rPr lang="en-US" sz="1200" b="1" i="1" kern="1200" baseline="0" dirty="0" smtClean="0">
                <a:solidFill>
                  <a:schemeClr val="tx1"/>
                </a:solidFill>
                <a:effectLst/>
                <a:latin typeface="+mn-lt"/>
                <a:ea typeface="+mn-ea"/>
                <a:cs typeface="+mn-cs"/>
              </a:rPr>
              <a:t>Ministry</a:t>
            </a:r>
            <a:r>
              <a:rPr lang="en-US" sz="1200" b="1" kern="1200" baseline="0" dirty="0" smtClean="0">
                <a:solidFill>
                  <a:schemeClr val="tx1"/>
                </a:solidFill>
                <a:effectLst/>
                <a:latin typeface="+mn-lt"/>
                <a:ea typeface="+mn-ea"/>
                <a:cs typeface="+mn-cs"/>
              </a:rPr>
              <a:t> Magazine editor</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tx1"/>
                </a:solidFill>
                <a:effectLst/>
                <a:latin typeface="+mn-lt"/>
                <a:ea typeface="+mn-ea"/>
                <a:cs typeface="+mn-cs"/>
              </a:rPr>
              <a:t>T. E. Unruh, President </a:t>
            </a:r>
            <a:r>
              <a:rPr lang="en-US" sz="1200" b="1" kern="1200" dirty="0" smtClean="0">
                <a:solidFill>
                  <a:schemeClr val="tx1"/>
                </a:solidFill>
                <a:effectLst/>
                <a:latin typeface="+mn-lt"/>
                <a:ea typeface="+mn-ea"/>
                <a:cs typeface="+mn-cs"/>
              </a:rPr>
              <a:t>of the East Pennsylvania Conference</a:t>
            </a:r>
            <a:endParaRPr lang="en-US" b="1"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W. E. Read, Field Secretary of the General</a:t>
            </a:r>
            <a:r>
              <a:rPr lang="en-US" b="1" baseline="0" dirty="0" smtClean="0"/>
              <a:t> Conference</a:t>
            </a: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L.</a:t>
            </a:r>
            <a:r>
              <a:rPr lang="en-US" b="1" baseline="0" dirty="0" smtClean="0"/>
              <a:t> E. Froom, </a:t>
            </a:r>
            <a:r>
              <a:rPr lang="en-US" sz="1200" b="1" kern="1200" dirty="0" smtClean="0">
                <a:solidFill>
                  <a:schemeClr val="tx1"/>
                </a:solidFill>
                <a:effectLst/>
                <a:latin typeface="+mn-lt"/>
                <a:ea typeface="+mn-ea"/>
                <a:cs typeface="+mn-cs"/>
              </a:rPr>
              <a:t>author, editor, teacher and founder of </a:t>
            </a:r>
            <a:r>
              <a:rPr lang="en-US" sz="1200" b="1" i="1" kern="1200" dirty="0" smtClean="0">
                <a:solidFill>
                  <a:schemeClr val="tx1"/>
                </a:solidFill>
                <a:effectLst/>
                <a:latin typeface="+mn-lt"/>
                <a:ea typeface="+mn-ea"/>
                <a:cs typeface="+mn-cs"/>
              </a:rPr>
              <a:t>Ministry</a:t>
            </a:r>
            <a:r>
              <a:rPr lang="en-US" sz="1200" b="1" kern="1200" dirty="0" smtClean="0">
                <a:solidFill>
                  <a:schemeClr val="tx1"/>
                </a:solidFill>
                <a:effectLst/>
                <a:latin typeface="+mn-lt"/>
                <a:ea typeface="+mn-ea"/>
                <a:cs typeface="+mn-cs"/>
              </a:rPr>
              <a:t> magazine—Martin </a:t>
            </a:r>
          </a:p>
        </p:txBody>
      </p:sp>
      <p:sp>
        <p:nvSpPr>
          <p:cNvPr id="4" name="Slide Number Placeholder 3"/>
          <p:cNvSpPr>
            <a:spLocks noGrp="1"/>
          </p:cNvSpPr>
          <p:nvPr>
            <p:ph type="sldNum" sz="quarter" idx="10"/>
          </p:nvPr>
        </p:nvSpPr>
        <p:spPr/>
        <p:txBody>
          <a:bodyPr/>
          <a:lstStyle/>
          <a:p>
            <a:fld id="{1BBB8482-51AD-4E5F-9E55-EDD91F0C6997}" type="slidenum">
              <a:rPr lang="en-US" smtClean="0">
                <a:solidFill>
                  <a:prstClr val="black"/>
                </a:solidFill>
              </a:rPr>
              <a:pPr/>
              <a:t>41</a:t>
            </a:fld>
            <a:endParaRPr lang="en-US">
              <a:solidFill>
                <a:prstClr val="black"/>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051467959"/>
      </p:ext>
    </p:extLst>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13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These are the four charges Martin brought against the SDA church.</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i="0" u="none" strike="noStrike" kern="1200" baseline="0" dirty="0" smtClean="0">
                <a:solidFill>
                  <a:schemeClr val="tx1"/>
                </a:solidFill>
                <a:latin typeface="+mn-lt"/>
                <a:ea typeface="+mn-ea"/>
                <a:cs typeface="+mn-cs"/>
              </a:rPr>
              <a:t>This was in part the result of Martin’s issue with the Sanctuary doctrine. That there was a cleansing of the sanctuary or final atonement or end time sealing, final generation, etc. was his major contention. All falls under this heading of atonement.</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i="0" u="none" strike="noStrike" kern="1200" baseline="0" dirty="0" smtClean="0">
                <a:solidFill>
                  <a:schemeClr val="tx1"/>
                </a:solidFill>
                <a:latin typeface="+mn-lt"/>
                <a:ea typeface="+mn-ea"/>
                <a:cs typeface="+mn-cs"/>
              </a:rPr>
              <a:t>This was an issue with Martin because of the way Adventism mixed justification and sanctification all under the heading “righteousness by faith.” He believed in a strictly legal or forensic justification only righteousness by faith. Anything otherwise was considered Roman Catholic.</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i="0" u="none" strike="noStrike" kern="1200" baseline="0" dirty="0" smtClean="0">
                <a:solidFill>
                  <a:schemeClr val="tx1"/>
                </a:solidFill>
                <a:latin typeface="+mn-lt"/>
                <a:ea typeface="+mn-ea"/>
                <a:cs typeface="+mn-cs"/>
              </a:rPr>
              <a:t>This issue was over some of the early pioneers who took an Arian view.</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i="0" u="none" strike="noStrike" kern="1200" baseline="0" dirty="0" smtClean="0">
                <a:solidFill>
                  <a:schemeClr val="tx1"/>
                </a:solidFill>
                <a:latin typeface="+mn-lt"/>
                <a:ea typeface="+mn-ea"/>
                <a:cs typeface="+mn-cs"/>
              </a:rPr>
              <a:t> This was an issue because of the SDA church’s stance that Jesus took upon His sinless nature our sinful fallen human nature, the accepted view at the time (see J. R. </a:t>
            </a:r>
            <a:r>
              <a:rPr lang="en-US" sz="1200" b="1" i="0" u="none" strike="noStrike" kern="1200" baseline="0" dirty="0" err="1" smtClean="0">
                <a:solidFill>
                  <a:schemeClr val="tx1"/>
                </a:solidFill>
                <a:latin typeface="+mn-lt"/>
                <a:ea typeface="+mn-ea"/>
                <a:cs typeface="+mn-cs"/>
              </a:rPr>
              <a:t>Zurcher</a:t>
            </a:r>
            <a:r>
              <a:rPr lang="en-US" sz="1200" b="1" i="0" u="none" strike="noStrike" kern="1200" baseline="0" dirty="0" smtClean="0">
                <a:solidFill>
                  <a:schemeClr val="tx1"/>
                </a:solidFill>
                <a:latin typeface="+mn-lt"/>
                <a:ea typeface="+mn-ea"/>
                <a:cs typeface="+mn-cs"/>
              </a:rPr>
              <a:t>, </a:t>
            </a:r>
            <a:r>
              <a:rPr lang="en-US" sz="1200" b="1" i="1" u="none" strike="noStrike" kern="1200" baseline="0" dirty="0" smtClean="0">
                <a:solidFill>
                  <a:schemeClr val="tx1"/>
                </a:solidFill>
                <a:latin typeface="+mn-lt"/>
                <a:ea typeface="+mn-ea"/>
                <a:cs typeface="+mn-cs"/>
              </a:rPr>
              <a:t>Touched with Our Feelings</a:t>
            </a:r>
            <a:r>
              <a:rPr lang="en-US" sz="1200" b="1" i="0" u="none" strike="noStrike" kern="1200" baseline="0" dirty="0" smtClean="0">
                <a:solidFill>
                  <a:schemeClr val="tx1"/>
                </a:solidFill>
                <a:latin typeface="+mn-lt"/>
                <a:ea typeface="+mn-ea"/>
                <a:cs typeface="+mn-cs"/>
              </a:rPr>
              <a:t>; Ralph Larson, </a:t>
            </a:r>
            <a:r>
              <a:rPr lang="en-US" sz="1200" b="1" i="1" u="none" strike="noStrike" kern="1200" baseline="0" dirty="0" smtClean="0">
                <a:solidFill>
                  <a:schemeClr val="tx1"/>
                </a:solidFill>
                <a:latin typeface="+mn-lt"/>
                <a:ea typeface="+mn-ea"/>
                <a:cs typeface="+mn-cs"/>
              </a:rPr>
              <a:t>The Word was Made Flesh</a:t>
            </a:r>
            <a:r>
              <a:rPr lang="en-US" sz="1200" b="1" i="0" u="none" strike="noStrike" kern="1200" baseline="0" dirty="0" smtClean="0">
                <a:solidFill>
                  <a:schemeClr val="tx1"/>
                </a:solidFill>
                <a:latin typeface="+mn-lt"/>
                <a:ea typeface="+mn-ea"/>
                <a:cs typeface="+mn-cs"/>
              </a:rPr>
              <a:t>). Martin, a Calvinist,  believed that it was not even a possibility that Christ could sin or fall to temptation.  Of course underlying all of this was Walter Martin’s belief in “Original Sin”. </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b="1" i="0" u="none" strike="noStrike" kern="1200" baseline="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i="0" u="none" strike="noStrike" kern="1200" baseline="0" dirty="0" smtClean="0">
                <a:solidFill>
                  <a:schemeClr val="tx1"/>
                </a:solidFill>
                <a:latin typeface="+mn-lt"/>
                <a:ea typeface="+mn-ea"/>
                <a:cs typeface="+mn-cs"/>
              </a:rPr>
              <a:t>A fifth area not mentioned here was Martin’s belief that Ellen White was responsible for these untrue doctrines not found in the Bible and that Adventists had given her writings authority above the Bible. The significance of this is seen in the next two slides: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baseline="0" dirty="0" smtClean="0">
              <a:solidFill>
                <a:schemeClr val="tx1"/>
              </a:solidFill>
              <a:latin typeface="+mn-lt"/>
              <a:ea typeface="+mn-ea"/>
              <a:cs typeface="+mn-cs"/>
            </a:endParaRPr>
          </a:p>
        </p:txBody>
      </p:sp>
      <p:sp>
        <p:nvSpPr>
          <p:cNvPr id="101379"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4E5ECE3D-8CB9-44FC-9309-125397AA0287}" type="slidenum">
              <a:rPr lang="en-US" altLang="en-US">
                <a:solidFill>
                  <a:srgbClr val="000000"/>
                </a:solidFill>
                <a:latin typeface="Calibri" pitchFamily="34" charset="0"/>
              </a:rPr>
              <a:pPr fontAlgn="base">
                <a:spcBef>
                  <a:spcPct val="0"/>
                </a:spcBef>
                <a:spcAft>
                  <a:spcPct val="0"/>
                </a:spcAft>
              </a:pPr>
              <a:t>42</a:t>
            </a:fld>
            <a:endParaRPr lang="en-US" altLang="en-US">
              <a:solidFill>
                <a:srgbClr val="000000"/>
              </a:solidFill>
              <a:latin typeface="Calibri"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34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One of the underlying issues with Martin and Barnhouse was over the writings of Ellen G. White.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The problem with all of the dialog that took place in the 1950s, is that when we were seeking to defend ourselves in a way to look good with Evangelicals, it is almost impossible to come away from such discussions without compromise and without marginalizing the place of the SOP.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In response to the slide’s statement, “Adventists, for their part, had a desire to demonstrate that their doctrinal views were biblical and not based upon the writings of Ellen White,” consider the following. The pioneers' view, however, was that the Bible taught that there would be the gift of prophecy in the last day church, and although Adventist doctrines were </a:t>
            </a:r>
            <a:r>
              <a:rPr lang="en-US" sz="1200" b="1" i="1" u="none" strike="noStrike" kern="1200" baseline="0" dirty="0" smtClean="0">
                <a:solidFill>
                  <a:schemeClr val="tx1"/>
                </a:solidFill>
                <a:latin typeface="+mn-lt"/>
                <a:ea typeface="+mn-ea"/>
                <a:cs typeface="+mn-cs"/>
              </a:rPr>
              <a:t>not based </a:t>
            </a:r>
            <a:r>
              <a:rPr lang="en-US" sz="1200" b="1" i="0" u="none" strike="noStrike" kern="1200" baseline="0" dirty="0" smtClean="0">
                <a:solidFill>
                  <a:schemeClr val="tx1"/>
                </a:solidFill>
                <a:latin typeface="+mn-lt"/>
                <a:ea typeface="+mn-ea"/>
                <a:cs typeface="+mn-cs"/>
              </a:rPr>
              <a:t>on EGW’s writings, they were certainly supported and defended by her writings.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 READ THE FOLLOWING BEFORE CLICKING ON THE NEXT SLIDE **** (just to show how significant the EGW issue was to Barnhouse and Martin)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Kenneth R. Samples worked alongside Walter R. Martin for many years, Martin being Samples’ mentor. When Walter Martin died or was no longer in good enough health to work, Samples was commissioned to write a follow up on Adventism and how far they had come in truly becoming Evangelical. His lead article in </a:t>
            </a:r>
            <a:r>
              <a:rPr lang="en-US" sz="1200" b="1" i="1" u="none" strike="noStrike" kern="1200" baseline="0" dirty="0" smtClean="0">
                <a:solidFill>
                  <a:schemeClr val="tx1"/>
                </a:solidFill>
                <a:latin typeface="+mn-lt"/>
                <a:ea typeface="+mn-ea"/>
                <a:cs typeface="+mn-cs"/>
              </a:rPr>
              <a:t>Christian Research Journal</a:t>
            </a:r>
            <a:r>
              <a:rPr lang="en-US" sz="1200" b="1" i="0" u="none" strike="noStrike" kern="1200" baseline="0" dirty="0" smtClean="0">
                <a:solidFill>
                  <a:schemeClr val="tx1"/>
                </a:solidFill>
                <a:latin typeface="+mn-lt"/>
                <a:ea typeface="+mn-ea"/>
                <a:cs typeface="+mn-cs"/>
              </a:rPr>
              <a:t>, dealt with all the theological issues that Adventist and Evangelicals had discussed, highlighting the four main theological issues.  But notice what front cover illustration was picked for this 1988 article. What really was THE MAIN UNDERLYING ISSUE with Evangelicals in regard to Adventism? How has their opinion affected Adventism during the nearly 60 years that have followed the initial dialog? (See Alberto R. </a:t>
            </a:r>
            <a:r>
              <a:rPr lang="en-US" sz="1200" b="1" i="0" u="none" strike="noStrike" kern="1200" baseline="0" dirty="0" err="1" smtClean="0">
                <a:solidFill>
                  <a:schemeClr val="tx1"/>
                </a:solidFill>
                <a:latin typeface="+mn-lt"/>
                <a:ea typeface="+mn-ea"/>
                <a:cs typeface="+mn-cs"/>
              </a:rPr>
              <a:t>Timm</a:t>
            </a:r>
            <a:r>
              <a:rPr lang="en-US" sz="1200" b="1" i="0" u="none" strike="noStrike" kern="1200" baseline="0" dirty="0" smtClean="0">
                <a:solidFill>
                  <a:schemeClr val="tx1"/>
                </a:solidFill>
                <a:latin typeface="+mn-lt"/>
                <a:ea typeface="+mn-ea"/>
                <a:cs typeface="+mn-cs"/>
              </a:rPr>
              <a:t>, “A History of Seventh-day Adventist Views on Biblical and Prophetic Inspiration (1844-2000),” </a:t>
            </a:r>
            <a:r>
              <a:rPr lang="en-US" sz="1200" b="1" i="1" u="none" strike="noStrike" kern="1200" baseline="0" dirty="0" smtClean="0">
                <a:solidFill>
                  <a:schemeClr val="tx1"/>
                </a:solidFill>
                <a:latin typeface="+mn-lt"/>
                <a:ea typeface="+mn-ea"/>
                <a:cs typeface="+mn-cs"/>
              </a:rPr>
              <a:t>Journal of the Adventist Theological Society</a:t>
            </a:r>
            <a:r>
              <a:rPr lang="en-US" sz="1200" b="1" i="0" u="none" strike="noStrike" kern="1200" baseline="0" dirty="0" smtClean="0">
                <a:solidFill>
                  <a:schemeClr val="tx1"/>
                </a:solidFill>
                <a:latin typeface="+mn-lt"/>
                <a:ea typeface="+mn-ea"/>
                <a:cs typeface="+mn-cs"/>
              </a:rPr>
              <a:t>, 10/1-2 (1999): pp. 486-542; and “Issues on Ellen G. White and Her Role in the Seventh-day Adventist Church,” a lecture presented at the First International Conference on Ellen G. White and Adventist History, Battle Creek, MI, May 15-19, 2002, pp. 1-19).</a:t>
            </a:r>
            <a:endParaRPr lang="en-US" b="1" dirty="0" smtClean="0"/>
          </a:p>
        </p:txBody>
      </p:sp>
      <p:sp>
        <p:nvSpPr>
          <p:cNvPr id="103427"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B855577B-5943-49C9-9CA0-D4CB450B78AD}" type="slidenum">
              <a:rPr lang="en-US" altLang="en-US">
                <a:solidFill>
                  <a:srgbClr val="000000"/>
                </a:solidFill>
                <a:latin typeface="Calibri" pitchFamily="34" charset="0"/>
              </a:rPr>
              <a:pPr fontAlgn="base">
                <a:spcBef>
                  <a:spcPct val="0"/>
                </a:spcBef>
                <a:spcAft>
                  <a:spcPct val="0"/>
                </a:spcAft>
              </a:pPr>
              <a:t>43</a:t>
            </a:fld>
            <a:endParaRPr lang="en-US" altLang="en-US">
              <a:solidFill>
                <a:srgbClr val="000000"/>
              </a:solidFill>
              <a:latin typeface="Calibri"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54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105474"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 READ THIS BEFORE CLICKING ON SLIDE</a:t>
            </a:r>
          </a:p>
          <a:p>
            <a:pPr>
              <a:spcBef>
                <a:spcPct val="0"/>
              </a:spcBef>
            </a:pPr>
            <a:r>
              <a:rPr lang="en-US" altLang="en-US" b="1" dirty="0" smtClean="0"/>
              <a:t>Kenneth R. Sample worked along side Walter R. Martin for many years, Martin being Sample’s mentor. When Walter Martin died or was no longer in good enough health to work, Sample was </a:t>
            </a:r>
            <a:r>
              <a:rPr lang="en-US" altLang="en-US" b="1" dirty="0" err="1" smtClean="0"/>
              <a:t>commisioned</a:t>
            </a:r>
            <a:r>
              <a:rPr lang="en-US" altLang="en-US" b="1" dirty="0" smtClean="0"/>
              <a:t> to write a follow up and Adventism and how far they had come in truly becoming Evangelical. His lead article in </a:t>
            </a:r>
            <a:r>
              <a:rPr lang="en-US" altLang="en-US" b="1" i="1" dirty="0" smtClean="0"/>
              <a:t>Christian Research Journals</a:t>
            </a:r>
            <a:r>
              <a:rPr lang="en-US" altLang="en-US" b="1" dirty="0" smtClean="0"/>
              <a:t>, dealt with all the theological issues that Adventist and Evangelicals had discussed, but notice what front cover illustration was picked for this 1988 issue: </a:t>
            </a:r>
          </a:p>
          <a:p>
            <a:pPr>
              <a:spcBef>
                <a:spcPct val="0"/>
              </a:spcBef>
            </a:pPr>
            <a:endParaRPr lang="en-US" altLang="en-US" dirty="0" smtClean="0"/>
          </a:p>
        </p:txBody>
      </p:sp>
      <p:sp>
        <p:nvSpPr>
          <p:cNvPr id="105475"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D56E8608-B6ED-4941-A50A-1981C5FDBE89}" type="slidenum">
              <a:rPr lang="en-US" altLang="en-US">
                <a:solidFill>
                  <a:srgbClr val="000000"/>
                </a:solidFill>
                <a:latin typeface="Calibri" pitchFamily="34" charset="0"/>
              </a:rPr>
              <a:pPr fontAlgn="base">
                <a:spcBef>
                  <a:spcPct val="0"/>
                </a:spcBef>
                <a:spcAft>
                  <a:spcPct val="0"/>
                </a:spcAft>
              </a:pPr>
              <a:t>44</a:t>
            </a:fld>
            <a:endParaRPr lang="en-US" altLang="en-US">
              <a:solidFill>
                <a:srgbClr val="000000"/>
              </a:solidFill>
              <a:latin typeface="Calibri"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rgbClr val="1F497D">
                    <a:lumMod val="50000"/>
                  </a:srgbClr>
                </a:solidFill>
                <a:effectLst/>
                <a:uLnTx/>
                <a:uFillTx/>
                <a:latin typeface="Arial" panose="020B0604020202020204" pitchFamily="34" charset="0"/>
                <a:ea typeface="+mn-ea"/>
                <a:cs typeface="Arial" panose="020B0604020202020204" pitchFamily="34" charset="0"/>
              </a:rPr>
              <a:t>Desmond Ford became the link between </a:t>
            </a:r>
            <a:r>
              <a:rPr kumimoji="0" lang="en-US" sz="1200" b="1" i="1" u="none" strike="noStrike" kern="1200" cap="none" spc="0" normalizeH="0" baseline="0" noProof="0" dirty="0" smtClean="0">
                <a:ln>
                  <a:noFill/>
                </a:ln>
                <a:solidFill>
                  <a:srgbClr val="1F497D">
                    <a:lumMod val="50000"/>
                  </a:srgbClr>
                </a:solidFill>
                <a:effectLst/>
                <a:uLnTx/>
                <a:uFillTx/>
                <a:latin typeface="Arial" panose="020B0604020202020204" pitchFamily="34" charset="0"/>
                <a:ea typeface="+mn-ea"/>
                <a:cs typeface="Arial" panose="020B0604020202020204" pitchFamily="34" charset="0"/>
              </a:rPr>
              <a:t>QOD</a:t>
            </a:r>
            <a:r>
              <a:rPr kumimoji="0" lang="en-US" sz="1200" b="1" i="0" u="none" strike="noStrike" kern="1200" cap="none" spc="0" normalizeH="0" baseline="0" noProof="0" dirty="0" smtClean="0">
                <a:ln>
                  <a:noFill/>
                </a:ln>
                <a:solidFill>
                  <a:srgbClr val="1F497D">
                    <a:lumMod val="50000"/>
                  </a:srgbClr>
                </a:solidFill>
                <a:effectLst/>
                <a:uLnTx/>
                <a:uFillTx/>
                <a:latin typeface="Arial" panose="020B0604020202020204" pitchFamily="34" charset="0"/>
                <a:ea typeface="+mn-ea"/>
                <a:cs typeface="Arial" panose="020B0604020202020204" pitchFamily="34" charset="0"/>
              </a:rPr>
              <a:t> and the theological upheaval in Adventism in the 1970s and 1980s, and to our present day. </a:t>
            </a: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r>
              <a:rPr lang="en-US" sz="1200" b="0" i="0" u="none" strike="noStrike" kern="1200" baseline="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45</a:t>
            </a:fld>
            <a:endParaRPr lang="en-US">
              <a:solidFill>
                <a:prstClr val="black"/>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732035"/>
      </p:ext>
    </p:extLst>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75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107522"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This is how Desmond Ford would later describe the meetings which led to </a:t>
            </a:r>
            <a:r>
              <a:rPr lang="en-US" sz="1200" b="1" i="1" u="none" strike="noStrike" kern="1200" baseline="0" dirty="0" smtClean="0">
                <a:solidFill>
                  <a:schemeClr val="tx1"/>
                </a:solidFill>
                <a:latin typeface="+mn-lt"/>
                <a:ea typeface="+mn-ea"/>
                <a:cs typeface="+mn-cs"/>
              </a:rPr>
              <a:t>Questions on Doctrine</a:t>
            </a:r>
            <a:r>
              <a:rPr lang="en-US" sz="1200" b="1" i="0" u="none" strike="noStrike" kern="1200" baseline="0" dirty="0" smtClean="0">
                <a:solidFill>
                  <a:schemeClr val="tx1"/>
                </a:solidFill>
                <a:latin typeface="+mn-lt"/>
                <a:ea typeface="+mn-ea"/>
                <a:cs typeface="+mn-cs"/>
              </a:rPr>
              <a:t>. He praised this move as that which began to free Adventism from some of its heretical doctrines. </a:t>
            </a:r>
          </a:p>
        </p:txBody>
      </p:sp>
      <p:sp>
        <p:nvSpPr>
          <p:cNvPr id="107523"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98458A1E-6CCF-4C29-B299-F20E28AD4416}" type="slidenum">
              <a:rPr lang="en-US" altLang="en-US">
                <a:solidFill>
                  <a:srgbClr val="000000"/>
                </a:solidFill>
                <a:latin typeface="Calibri" pitchFamily="34" charset="0"/>
              </a:rPr>
              <a:pPr fontAlgn="base">
                <a:spcBef>
                  <a:spcPct val="0"/>
                </a:spcBef>
                <a:spcAft>
                  <a:spcPct val="0"/>
                </a:spcAft>
              </a:pPr>
              <a:t>46</a:t>
            </a:fld>
            <a:endParaRPr lang="en-US" altLang="en-US">
              <a:solidFill>
                <a:srgbClr val="000000"/>
              </a:solidFill>
              <a:latin typeface="Calibri"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95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109570"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This is how Desmond Ford would later summarize the main issues Evangelicals had and which he now had with Adventism. All of these were directly related to the Evangelical dialog which took place during the 1950s and 1960s.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 Thus Ford would side with Martin and </a:t>
            </a:r>
            <a:r>
              <a:rPr lang="en-US" sz="1200" b="1" i="0" u="none" strike="noStrike" kern="1200" baseline="0" dirty="0" err="1" smtClean="0">
                <a:solidFill>
                  <a:schemeClr val="tx1"/>
                </a:solidFill>
                <a:latin typeface="+mn-lt"/>
                <a:ea typeface="+mn-ea"/>
                <a:cs typeface="+mn-cs"/>
              </a:rPr>
              <a:t>Barnhouse’s</a:t>
            </a:r>
            <a:r>
              <a:rPr lang="en-US" sz="1200" b="1" i="0" u="none" strike="noStrike" kern="1200" baseline="0" dirty="0" smtClean="0">
                <a:solidFill>
                  <a:schemeClr val="tx1"/>
                </a:solidFill>
                <a:latin typeface="+mn-lt"/>
                <a:ea typeface="+mn-ea"/>
                <a:cs typeface="+mn-cs"/>
              </a:rPr>
              <a:t> issues against Adventism! This book which was originally written in 1982, is still being sold on Amazon Kindle at: http://www.amazon.com/The-Adventist-Crisis-Spiritual-Identity-ebook/dp/B00BBZAZFS</a:t>
            </a:r>
          </a:p>
        </p:txBody>
      </p:sp>
      <p:sp>
        <p:nvSpPr>
          <p:cNvPr id="109571"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AC71F90F-D037-4411-90F4-C97349B9C39C}" type="slidenum">
              <a:rPr lang="en-US" altLang="en-US">
                <a:solidFill>
                  <a:srgbClr val="000000"/>
                </a:solidFill>
                <a:latin typeface="Calibri" pitchFamily="34" charset="0"/>
              </a:rPr>
              <a:pPr fontAlgn="base">
                <a:spcBef>
                  <a:spcPct val="0"/>
                </a:spcBef>
                <a:spcAft>
                  <a:spcPct val="0"/>
                </a:spcAft>
              </a:pPr>
              <a:t>47</a:t>
            </a:fld>
            <a:endParaRPr lang="en-US" altLang="en-US">
              <a:solidFill>
                <a:srgbClr val="000000"/>
              </a:solidFill>
              <a:latin typeface="Calibri"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rgbClr val="1F497D">
                    <a:lumMod val="50000"/>
                  </a:srgbClr>
                </a:solidFill>
                <a:effectLst/>
                <a:uLnTx/>
                <a:uFillTx/>
                <a:latin typeface="Arial" panose="020B0604020202020204" pitchFamily="34" charset="0"/>
                <a:ea typeface="+mn-ea"/>
                <a:cs typeface="Arial" panose="020B0604020202020204" pitchFamily="34" charset="0"/>
              </a:rPr>
              <a:t>Geoffrey Paxton, non Adventist Anglican minister from Australia, sided with Desmond Ford in identifying the same four key concerns with historic Adventist doctrine. They were the same issues as Barnhouse and Martin had brought against the church some 20 years before. Paxton rejoiced that Adventism was, in some circles, now coming around to a new Evangelical understanding of the plan of Salvation. He was actively involved in promoting Desmond Ford theology amongst Adventists and spoke before Adventist congregations in the 1970s. </a:t>
            </a: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r>
              <a:rPr lang="en-US" sz="1200" b="0" i="0" u="none" strike="noStrike" kern="1200" baseline="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48</a:t>
            </a:fld>
            <a:endParaRPr lang="en-US">
              <a:solidFill>
                <a:prstClr val="black"/>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732035"/>
      </p:ext>
    </p:extLst>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36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113666"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b="1" smtClean="0"/>
          </a:p>
        </p:txBody>
      </p:sp>
      <p:sp>
        <p:nvSpPr>
          <p:cNvPr id="113667"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E1C31BEF-2021-4D18-A7E2-13EEDFEBA273}" type="slidenum">
              <a:rPr lang="en-US" altLang="en-US">
                <a:solidFill>
                  <a:srgbClr val="000000"/>
                </a:solidFill>
                <a:latin typeface="Calibri" pitchFamily="34" charset="0"/>
              </a:rPr>
              <a:pPr fontAlgn="base">
                <a:spcBef>
                  <a:spcPct val="0"/>
                </a:spcBef>
                <a:spcAft>
                  <a:spcPct val="0"/>
                </a:spcAft>
              </a:pPr>
              <a:t>49</a:t>
            </a:fld>
            <a:endParaRPr lang="en-US" altLang="en-US">
              <a:solidFill>
                <a:srgbClr val="000000"/>
              </a:solidFill>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37890"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1"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106FCFCD-0C8C-4995-BB9D-1FE12891DEEB}" type="slidenum">
              <a:rPr lang="en-US" altLang="en-US">
                <a:solidFill>
                  <a:srgbClr val="000000"/>
                </a:solidFill>
                <a:latin typeface="Calibri" pitchFamily="34" charset="0"/>
              </a:rPr>
              <a:pPr fontAlgn="base">
                <a:spcBef>
                  <a:spcPct val="0"/>
                </a:spcBef>
                <a:spcAft>
                  <a:spcPct val="0"/>
                </a:spcAft>
              </a:pPr>
              <a:t>5</a:t>
            </a:fld>
            <a:endParaRPr lang="en-US" altLang="en-US">
              <a:solidFill>
                <a:srgbClr val="000000"/>
              </a:solidFill>
              <a:latin typeface="Calibri"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571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115714"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b="1" smtClean="0"/>
          </a:p>
        </p:txBody>
      </p:sp>
      <p:sp>
        <p:nvSpPr>
          <p:cNvPr id="115715"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E5DDC9C3-191A-42FF-849E-FDFB54908B8B}" type="slidenum">
              <a:rPr lang="en-US" altLang="en-US">
                <a:solidFill>
                  <a:srgbClr val="000000"/>
                </a:solidFill>
                <a:latin typeface="Calibri" pitchFamily="34" charset="0"/>
              </a:rPr>
              <a:pPr fontAlgn="base">
                <a:spcBef>
                  <a:spcPct val="0"/>
                </a:spcBef>
                <a:spcAft>
                  <a:spcPct val="0"/>
                </a:spcAft>
              </a:pPr>
              <a:t>50</a:t>
            </a:fld>
            <a:endParaRPr lang="en-US" altLang="en-US">
              <a:solidFill>
                <a:srgbClr val="000000"/>
              </a:solidFill>
              <a:latin typeface="Calibri"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Kenneth R. Samples worked along side Walter R. Martin for many years, Martin being Samples’ mentor. Before Walter Martin died, and was no longer in good enough health to work, Samples was commissioned to write a follow up about Adventism and how far they had truly come in becoming Evangelical Christians. His lead article in </a:t>
            </a:r>
            <a:r>
              <a:rPr lang="en-US" sz="1200" b="1" i="1" u="none" strike="noStrike" kern="1200" baseline="0" dirty="0" smtClean="0">
                <a:solidFill>
                  <a:schemeClr val="tx1"/>
                </a:solidFill>
                <a:latin typeface="+mn-lt"/>
                <a:ea typeface="+mn-ea"/>
                <a:cs typeface="+mn-cs"/>
              </a:rPr>
              <a:t>Christian Research Journals</a:t>
            </a:r>
            <a:r>
              <a:rPr lang="en-US" sz="1200" b="1" i="0" u="none" strike="noStrike" kern="1200" baseline="0" dirty="0" smtClean="0">
                <a:solidFill>
                  <a:schemeClr val="tx1"/>
                </a:solidFill>
                <a:latin typeface="+mn-lt"/>
                <a:ea typeface="+mn-ea"/>
                <a:cs typeface="+mn-cs"/>
              </a:rPr>
              <a:t>, dealt with all the theological issues that Adventist and Evangelicals had discussed in the 1950s and unscored the four main issues still troubling Adventism, with the issue of the inspiration of Ellen White underscoring all of them. </a:t>
            </a:r>
            <a:r>
              <a:rPr lang="en-US" sz="1200" b="0" i="0" u="none" strike="noStrike" kern="1200" baseline="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51</a:t>
            </a:fld>
            <a:endParaRPr lang="en-US">
              <a:solidFill>
                <a:prstClr val="black"/>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732035"/>
      </p:ext>
    </p:extLst>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77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117762"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1 of 3 slides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Notice how Samples summarizes again, in slightly different words, the issues that were raised with Barnhouse and Martin, published in </a:t>
            </a:r>
            <a:r>
              <a:rPr lang="en-US" sz="1200" b="1" i="1" u="none" strike="noStrike" kern="1200" baseline="0" dirty="0" smtClean="0">
                <a:solidFill>
                  <a:schemeClr val="tx1"/>
                </a:solidFill>
                <a:latin typeface="+mn-lt"/>
                <a:ea typeface="+mn-ea"/>
                <a:cs typeface="+mn-cs"/>
              </a:rPr>
              <a:t>Questions on Doctrines </a:t>
            </a:r>
            <a:r>
              <a:rPr lang="en-US" sz="1200" b="1" i="0" u="none" strike="noStrike" kern="1200" baseline="0" dirty="0" smtClean="0">
                <a:solidFill>
                  <a:schemeClr val="tx1"/>
                </a:solidFill>
                <a:latin typeface="+mn-lt"/>
                <a:ea typeface="+mn-ea"/>
                <a:cs typeface="+mn-cs"/>
              </a:rPr>
              <a:t>(</a:t>
            </a:r>
            <a:r>
              <a:rPr lang="en-US" sz="1200" b="1" i="1" u="none" strike="noStrike" kern="1200" baseline="0" dirty="0" smtClean="0">
                <a:solidFill>
                  <a:schemeClr val="tx1"/>
                </a:solidFill>
                <a:latin typeface="+mn-lt"/>
                <a:ea typeface="+mn-ea"/>
                <a:cs typeface="+mn-cs"/>
              </a:rPr>
              <a:t>QOD</a:t>
            </a:r>
            <a:r>
              <a:rPr lang="en-US" sz="1200" b="1" i="0" u="none" strike="noStrike" kern="1200" baseline="0" dirty="0" smtClean="0">
                <a:solidFill>
                  <a:schemeClr val="tx1"/>
                </a:solidFill>
                <a:latin typeface="+mn-lt"/>
                <a:ea typeface="+mn-ea"/>
                <a:cs typeface="+mn-cs"/>
              </a:rPr>
              <a:t>), and promoted by Ford, Brinsmead, and McMahon, with the support of Paxton, and now in 1988 by many other SDA ministers and administrators. </a:t>
            </a:r>
          </a:p>
        </p:txBody>
      </p:sp>
      <p:sp>
        <p:nvSpPr>
          <p:cNvPr id="117763"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ACA6FD43-3B66-4507-8D37-2188E619037D}" type="slidenum">
              <a:rPr lang="en-US" altLang="en-US">
                <a:solidFill>
                  <a:srgbClr val="000000"/>
                </a:solidFill>
                <a:latin typeface="Calibri" pitchFamily="34" charset="0"/>
              </a:rPr>
              <a:pPr fontAlgn="base">
                <a:spcBef>
                  <a:spcPct val="0"/>
                </a:spcBef>
                <a:spcAft>
                  <a:spcPct val="0"/>
                </a:spcAft>
              </a:pPr>
              <a:t>52</a:t>
            </a:fld>
            <a:endParaRPr lang="en-US" altLang="en-US">
              <a:solidFill>
                <a:srgbClr val="000000"/>
              </a:solidFill>
              <a:latin typeface="Calibri"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98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119810"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2 of 3 slides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In the same article Samples is very specific of the 4 main theological issues, with the underlying concern of removing the influence and authority of the writings of Ellen White, the SOP. He clearly sides with Desmond Ford whom he sees as the redeemer of Adventist theology.  Of course, as with Barnhouse and Martin, all of Samples theological concerns with Adventism are built upon the Augustinian doctrine of Original Sin. </a:t>
            </a:r>
          </a:p>
          <a:p>
            <a:pPr>
              <a:spcBef>
                <a:spcPct val="0"/>
              </a:spcBef>
            </a:pPr>
            <a:endParaRPr lang="en-US" altLang="en-US" b="1" dirty="0" smtClean="0"/>
          </a:p>
        </p:txBody>
      </p:sp>
      <p:sp>
        <p:nvSpPr>
          <p:cNvPr id="119811"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DE082B42-13BB-4FDD-A0E1-3B7BFF4EA9D5}" type="slidenum">
              <a:rPr lang="en-US" altLang="en-US">
                <a:solidFill>
                  <a:srgbClr val="000000"/>
                </a:solidFill>
                <a:latin typeface="Calibri" pitchFamily="34" charset="0"/>
              </a:rPr>
              <a:pPr fontAlgn="base">
                <a:spcBef>
                  <a:spcPct val="0"/>
                </a:spcBef>
                <a:spcAft>
                  <a:spcPct val="0"/>
                </a:spcAft>
              </a:pPr>
              <a:t>53</a:t>
            </a:fld>
            <a:endParaRPr lang="en-US" altLang="en-US">
              <a:solidFill>
                <a:srgbClr val="000000"/>
              </a:solidFill>
              <a:latin typeface="Calibri"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185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121858"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In the same article Samples is very specific of the 4 main theological issues, with the underlying concern of removing the influence and authority of the writings of Ellen White, the SOP. He clearly sides with Desmond Ford whom he sees as the redeemer of Adventist theology.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Numbers 3 and 4 are one and the same issue dealing with perfection and an endtime generation.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Number 5, the authority of Ellen White, is stated such because the idea is that the Bible does not support the above 4 false doctrines, but have come from Ellen White instead. </a:t>
            </a:r>
            <a:r>
              <a:rPr lang="en-US" sz="1200" b="1" i="0" u="sng" strike="noStrike" kern="1200" baseline="0" dirty="0" smtClean="0">
                <a:solidFill>
                  <a:schemeClr val="tx1"/>
                </a:solidFill>
                <a:latin typeface="+mn-lt"/>
                <a:ea typeface="+mn-ea"/>
                <a:cs typeface="+mn-cs"/>
              </a:rPr>
              <a:t>However, Ellen White’s authority is not found in creating such doctrines but in pointing to the truth of such teachings in the Bible. </a:t>
            </a:r>
          </a:p>
          <a:p>
            <a:pPr>
              <a:spcBef>
                <a:spcPct val="0"/>
              </a:spcBef>
            </a:pPr>
            <a:r>
              <a:rPr lang="en-US" altLang="en-US" b="1" dirty="0" smtClean="0"/>
              <a:t> </a:t>
            </a:r>
          </a:p>
        </p:txBody>
      </p:sp>
      <p:sp>
        <p:nvSpPr>
          <p:cNvPr id="121859"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7A2598FB-7F15-4619-B5E7-2FB36F03897D}" type="slidenum">
              <a:rPr lang="en-US" altLang="en-US">
                <a:solidFill>
                  <a:srgbClr val="000000"/>
                </a:solidFill>
                <a:latin typeface="Calibri" pitchFamily="34" charset="0"/>
              </a:rPr>
              <a:pPr fontAlgn="base">
                <a:spcBef>
                  <a:spcPct val="0"/>
                </a:spcBef>
                <a:spcAft>
                  <a:spcPct val="0"/>
                </a:spcAft>
              </a:pPr>
              <a:t>54</a:t>
            </a:fld>
            <a:endParaRPr lang="en-US" altLang="en-US">
              <a:solidFill>
                <a:srgbClr val="000000"/>
              </a:solidFill>
              <a:latin typeface="Calibri"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Still trying to find a picture of Keith Lockhart. Not 100% certain this is a picture of the author Malcolm Bull. </a:t>
            </a:r>
          </a:p>
          <a:p>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Malcolm Bull and Keith Lockhart, </a:t>
            </a:r>
            <a:r>
              <a:rPr lang="en-US" sz="1200" b="1" i="1" kern="1200" dirty="0" smtClean="0">
                <a:solidFill>
                  <a:schemeClr val="tx1"/>
                </a:solidFill>
                <a:effectLst/>
                <a:latin typeface="+mn-lt"/>
                <a:ea typeface="+mn-ea"/>
                <a:cs typeface="+mn-cs"/>
              </a:rPr>
              <a:t>Seeking a Sanctuary: Seventh-day Adventism and the American Dream, </a:t>
            </a:r>
            <a:r>
              <a:rPr lang="en-US" sz="1200" b="1" i="0" kern="1200" dirty="0" smtClean="0">
                <a:solidFill>
                  <a:schemeClr val="tx1"/>
                </a:solidFill>
                <a:effectLst/>
                <a:latin typeface="+mn-lt"/>
                <a:ea typeface="+mn-ea"/>
                <a:cs typeface="+mn-cs"/>
              </a:rPr>
              <a:t>[1982], written</a:t>
            </a:r>
            <a:r>
              <a:rPr lang="en-US" sz="1200" b="1" i="0" kern="1200" baseline="0" dirty="0" smtClean="0">
                <a:solidFill>
                  <a:schemeClr val="tx1"/>
                </a:solidFill>
                <a:effectLst/>
                <a:latin typeface="+mn-lt"/>
                <a:ea typeface="+mn-ea"/>
                <a:cs typeface="+mn-cs"/>
              </a:rPr>
              <a:t> by non-Adventist and ex-Adventist authors. They have a leaning toward Desmond Ford theology but write objectively on some issues within Adventism.  See interview of Keith Lockhart on Spectrum blog: http://spectrummagazine.org/node/3059</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baseline="0" dirty="0" smtClean="0">
              <a:solidFill>
                <a:schemeClr val="tx1"/>
              </a:solidFill>
              <a:latin typeface="+mn-lt"/>
              <a:ea typeface="+mn-ea"/>
              <a:cs typeface="+mn-cs"/>
            </a:endParaRPr>
          </a:p>
          <a:p>
            <a:endParaRPr lang="en-US" sz="1200" b="1"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55</a:t>
            </a:fld>
            <a:endParaRPr lang="en-US">
              <a:solidFill>
                <a:prstClr val="black"/>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732035"/>
      </p:ext>
    </p:extLst>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59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125954"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i="0" u="none" strike="noStrike" kern="1200" baseline="0" dirty="0" smtClean="0">
                <a:solidFill>
                  <a:schemeClr val="tx1"/>
                </a:solidFill>
                <a:effectLst/>
                <a:latin typeface="+mn-lt"/>
                <a:ea typeface="+mn-ea"/>
                <a:cs typeface="+mn-cs"/>
              </a:rPr>
              <a:t>Notice how the authors link the trajectory of Desmond Ford to the undermining of the Spirit of Prophecy in Adventist education following dialog with Evangelicals in the 1950s which led to </a:t>
            </a:r>
            <a:r>
              <a:rPr lang="en-US" sz="1200" b="1" i="1" u="none" strike="noStrike" kern="1200" baseline="0" dirty="0" smtClean="0">
                <a:solidFill>
                  <a:schemeClr val="tx1"/>
                </a:solidFill>
                <a:effectLst/>
                <a:latin typeface="+mn-lt"/>
                <a:ea typeface="+mn-ea"/>
                <a:cs typeface="+mn-cs"/>
              </a:rPr>
              <a:t>QOD</a:t>
            </a:r>
            <a:r>
              <a:rPr lang="en-US" sz="1200" b="1" i="0" u="none" strike="noStrike" kern="1200" baseline="0" dirty="0" smtClean="0">
                <a:solidFill>
                  <a:schemeClr val="tx1"/>
                </a:solidFill>
                <a:effectLst/>
                <a:latin typeface="+mn-lt"/>
                <a:ea typeface="+mn-ea"/>
                <a:cs typeface="+mn-cs"/>
              </a:rPr>
              <a:t>. </a:t>
            </a:r>
            <a:endParaRPr lang="en-US" sz="1200" b="1" i="0" u="none" strike="noStrike" kern="1200" baseline="0" dirty="0" smtClean="0">
              <a:solidFill>
                <a:schemeClr val="tx1"/>
              </a:solidFill>
              <a:latin typeface="+mn-lt"/>
              <a:ea typeface="+mn-ea"/>
              <a:cs typeface="+mn-cs"/>
            </a:endParaRPr>
          </a:p>
          <a:p>
            <a:pPr>
              <a:spcBef>
                <a:spcPct val="0"/>
              </a:spcBef>
            </a:pPr>
            <a:endParaRPr lang="en-US" altLang="en-US" dirty="0" smtClean="0"/>
          </a:p>
          <a:p>
            <a:pPr>
              <a:spcBef>
                <a:spcPct val="0"/>
              </a:spcBef>
            </a:pPr>
            <a:r>
              <a:rPr lang="en-US" altLang="en-US" b="1" dirty="0" smtClean="0"/>
              <a:t>(Malcolm Bull and Keith Lockhart, </a:t>
            </a:r>
            <a:r>
              <a:rPr lang="en-US" altLang="en-US" b="1" i="1" dirty="0" smtClean="0"/>
              <a:t>Seeking a Sanctuary: Seventh-day Adventism and the American Dream, </a:t>
            </a:r>
            <a:r>
              <a:rPr lang="en-US" altLang="en-US" b="1" dirty="0" smtClean="0"/>
              <a:t>[1982], non Adventist.) </a:t>
            </a:r>
          </a:p>
        </p:txBody>
      </p:sp>
      <p:sp>
        <p:nvSpPr>
          <p:cNvPr id="125955"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0D7ADE33-2338-41BA-B483-F30355555940}" type="slidenum">
              <a:rPr lang="en-US" altLang="en-US">
                <a:solidFill>
                  <a:srgbClr val="000000"/>
                </a:solidFill>
                <a:latin typeface="Calibri" pitchFamily="34" charset="0"/>
              </a:rPr>
              <a:pPr fontAlgn="base">
                <a:spcBef>
                  <a:spcPct val="0"/>
                </a:spcBef>
                <a:spcAft>
                  <a:spcPct val="0"/>
                </a:spcAft>
              </a:pPr>
              <a:t>56</a:t>
            </a:fld>
            <a:endParaRPr lang="en-US" altLang="en-US">
              <a:solidFill>
                <a:srgbClr val="000000"/>
              </a:solidFill>
              <a:latin typeface="Calibri"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80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128002"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The logical</a:t>
            </a:r>
            <a:r>
              <a:rPr lang="en-US" sz="1200" b="1" kern="1200" baseline="0" dirty="0" smtClean="0">
                <a:solidFill>
                  <a:schemeClr val="tx1"/>
                </a:solidFill>
                <a:effectLst/>
                <a:latin typeface="+mn-lt"/>
                <a:ea typeface="+mn-ea"/>
                <a:cs typeface="+mn-cs"/>
              </a:rPr>
              <a:t> conclusion of the Evangelical dialog which brought </a:t>
            </a:r>
            <a:r>
              <a:rPr lang="en-US" sz="1200" b="1" i="1" kern="1200" baseline="0" dirty="0" smtClean="0">
                <a:solidFill>
                  <a:schemeClr val="tx1"/>
                </a:solidFill>
                <a:effectLst/>
                <a:latin typeface="+mn-lt"/>
                <a:ea typeface="+mn-ea"/>
                <a:cs typeface="+mn-cs"/>
              </a:rPr>
              <a:t>Questions on Doctrine</a:t>
            </a:r>
            <a:r>
              <a:rPr lang="en-US" sz="1200" b="1" i="0" kern="1200" baseline="0" dirty="0" smtClean="0">
                <a:solidFill>
                  <a:schemeClr val="tx1"/>
                </a:solidFill>
                <a:effectLst/>
                <a:latin typeface="+mn-lt"/>
                <a:ea typeface="+mn-ea"/>
                <a:cs typeface="+mn-cs"/>
              </a:rPr>
              <a:t>, which in turn spawned the Desmond Ford movement, ultimately did away with the need for a most holy place ministry of Christ in a cleansing of the sanctuary. What are the results of such a change in Adventist doctrine? How does this relate to what Ellen White saw in her vision recorded in </a:t>
            </a:r>
            <a:r>
              <a:rPr lang="en-US" sz="1200" b="1" i="1" kern="1200" baseline="0" dirty="0" smtClean="0">
                <a:solidFill>
                  <a:schemeClr val="tx1"/>
                </a:solidFill>
                <a:effectLst/>
                <a:latin typeface="+mn-lt"/>
                <a:ea typeface="+mn-ea"/>
                <a:cs typeface="+mn-cs"/>
              </a:rPr>
              <a:t>Early Writings</a:t>
            </a:r>
            <a:r>
              <a:rPr lang="en-US" sz="1200" b="1" i="0" kern="1200" baseline="0" dirty="0" smtClean="0">
                <a:solidFill>
                  <a:schemeClr val="tx1"/>
                </a:solidFill>
                <a:effectLst/>
                <a:latin typeface="+mn-lt"/>
                <a:ea typeface="+mn-ea"/>
                <a:cs typeface="+mn-cs"/>
              </a:rPr>
              <a:t>, contrasting those who worshiped at the throne in the Holy Place with those who followed Christ into the Most Holy Place? (p. 54-56)</a:t>
            </a:r>
            <a:endParaRPr lang="en-US" sz="1200" b="1" i="0" u="none" strike="noStrike" kern="1200" baseline="0" dirty="0" smtClean="0">
              <a:solidFill>
                <a:schemeClr val="tx1"/>
              </a:solidFill>
              <a:latin typeface="+mn-lt"/>
              <a:ea typeface="+mn-ea"/>
              <a:cs typeface="+mn-cs"/>
            </a:endParaRPr>
          </a:p>
        </p:txBody>
      </p:sp>
      <p:sp>
        <p:nvSpPr>
          <p:cNvPr id="128003"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8D3A7BD0-DE56-4BCA-8D60-02B62C2BE2A2}" type="slidenum">
              <a:rPr lang="en-US" altLang="en-US">
                <a:solidFill>
                  <a:srgbClr val="000000"/>
                </a:solidFill>
                <a:latin typeface="Calibri" pitchFamily="34" charset="0"/>
              </a:rPr>
              <a:pPr fontAlgn="base">
                <a:spcBef>
                  <a:spcPct val="0"/>
                </a:spcBef>
                <a:spcAft>
                  <a:spcPct val="0"/>
                </a:spcAft>
              </a:pPr>
              <a:t>57</a:t>
            </a:fld>
            <a:endParaRPr lang="en-US" altLang="en-US">
              <a:solidFill>
                <a:srgbClr val="000000"/>
              </a:solidFill>
              <a:latin typeface="Calibri"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A. LeRoy Moore played a pivotal role in turning the tide during the discussions between Desmond Ford and church leaders, by the submission of his thesis “The Theology Crisis.” Here too Moore clearly identified the same four key issues that had arisen with Evangelicals and now were being pushed by Desmond Ford, Robert Brinsmead, Geoffrey Paxton, David McMahon and company, into what many felt was an unprepared and unsuspecting church.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58</a:t>
            </a:fld>
            <a:endParaRPr lang="en-US">
              <a:solidFill>
                <a:prstClr val="black"/>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732035"/>
      </p:ext>
    </p:extLst>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Moore identified the 4 main areas of theological disagreement that developed following dialog with Evangelicals in the 1950s, which were now being pushed by so called Reformationist Adventists.   </a:t>
            </a: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59</a:t>
            </a:fld>
            <a:endParaRPr lang="en-US">
              <a:solidFill>
                <a:prstClr val="black"/>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195310687"/>
      </p:ext>
    </p:extLst>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39938"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Wieland left his wife in TN while he went to the seminary, and he spent his time reading and studying. </a:t>
            </a:r>
          </a:p>
          <a:p>
            <a:pPr>
              <a:spcBef>
                <a:spcPct val="0"/>
              </a:spcBef>
            </a:pPr>
            <a:r>
              <a:rPr lang="en-US" altLang="en-US" b="1" dirty="0" smtClean="0"/>
              <a:t>“So I read up on all these things. And I was thrilled to find that the author of my book, </a:t>
            </a:r>
            <a:r>
              <a:rPr lang="en-US" altLang="en-US" b="1" i="1" dirty="0" smtClean="0"/>
              <a:t>The Glad Tidings</a:t>
            </a:r>
            <a:r>
              <a:rPr lang="en-US" altLang="en-US" b="1" dirty="0" smtClean="0"/>
              <a:t>, was one of the messengers that the Lord had used to bring the 1888 message, the beginning of the latter rain.” (Williams, Appendix K, </a:t>
            </a:r>
            <a:r>
              <a:rPr lang="en-US" altLang="en-US" b="1" dirty="0" err="1" smtClean="0"/>
              <a:t>p</a:t>
            </a:r>
            <a:r>
              <a:rPr lang="en-US" altLang="en-US" b="1" dirty="0" smtClean="0"/>
              <a:t>. 8)</a:t>
            </a:r>
          </a:p>
          <a:p>
            <a:pPr>
              <a:spcBef>
                <a:spcPct val="0"/>
              </a:spcBef>
            </a:pPr>
            <a:r>
              <a:rPr lang="en-US" sz="1200" b="1" kern="1200" dirty="0" smtClean="0">
                <a:solidFill>
                  <a:schemeClr val="tx1"/>
                </a:solidFill>
                <a:latin typeface="+mn-lt"/>
                <a:ea typeface="+mn-ea"/>
                <a:cs typeface="+mn-cs"/>
              </a:rPr>
              <a:t>*We will step aside briefly from Wieland's and Short’s history to look at E. Stanley Jones.</a:t>
            </a:r>
            <a:endParaRPr lang="en-US" altLang="en-US" b="1" dirty="0" smtClean="0"/>
          </a:p>
        </p:txBody>
      </p:sp>
      <p:sp>
        <p:nvSpPr>
          <p:cNvPr id="39939"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6D1A4142-688A-4B4C-9B09-A28F8BF463EB}" type="slidenum">
              <a:rPr lang="en-US" altLang="en-US">
                <a:solidFill>
                  <a:srgbClr val="000000"/>
                </a:solidFill>
                <a:latin typeface="Calibri" pitchFamily="34" charset="0"/>
              </a:rPr>
              <a:pPr fontAlgn="base">
                <a:spcBef>
                  <a:spcPct val="0"/>
                </a:spcBef>
                <a:spcAft>
                  <a:spcPct val="0"/>
                </a:spcAft>
              </a:pPr>
              <a:t>6</a:t>
            </a:fld>
            <a:endParaRPr lang="en-US" altLang="en-US">
              <a:solidFill>
                <a:srgbClr val="000000"/>
              </a:solidFill>
              <a:latin typeface="Calibri"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920E9C-7D9B-419E-8981-B3977B147F6C}" type="slidenum">
              <a:rPr lang="en-US" smtClean="0">
                <a:solidFill>
                  <a:prstClr val="black"/>
                </a:solidFill>
              </a:rPr>
              <a:pPr/>
              <a:t>60</a:t>
            </a:fld>
            <a:endParaRPr lang="en-US">
              <a:solidFill>
                <a:prstClr val="black"/>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732035"/>
      </p:ext>
    </p:extLst>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20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132098"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i="0" u="none" strike="noStrike" kern="1200" baseline="0" dirty="0" smtClean="0">
                <a:solidFill>
                  <a:schemeClr val="tx1"/>
                </a:solidFill>
                <a:latin typeface="+mn-lt"/>
                <a:ea typeface="+mn-ea"/>
                <a:cs typeface="+mn-cs"/>
              </a:rPr>
              <a:t>Moore was one of the first to note that Adventist Reformationist were re-writing history to fit their new theological perspectives, and linking supposed error from Jones and Waggoner through Daniells and M. L. Andreasen to Adventism in the 20</a:t>
            </a:r>
            <a:r>
              <a:rPr lang="en-US" sz="1200" b="1" i="0" u="none" strike="noStrike" kern="1200" baseline="30000" dirty="0" smtClean="0">
                <a:solidFill>
                  <a:schemeClr val="tx1"/>
                </a:solidFill>
                <a:latin typeface="+mn-lt"/>
                <a:ea typeface="+mn-ea"/>
                <a:cs typeface="+mn-cs"/>
              </a:rPr>
              <a:t>th</a:t>
            </a:r>
            <a:r>
              <a:rPr lang="en-US" sz="1200" b="1" i="0" u="none" strike="noStrike" kern="1200" baseline="0" dirty="0" smtClean="0">
                <a:solidFill>
                  <a:schemeClr val="tx1"/>
                </a:solidFill>
                <a:latin typeface="+mn-lt"/>
                <a:ea typeface="+mn-ea"/>
                <a:cs typeface="+mn-cs"/>
              </a:rPr>
              <a:t> century. This of course brought into question Ellen White’s endorsements of Jones and Waggoner, but the new views of Ellen White and her inspiration coming into the church would alleviate any concern over what some have considered her questionable endorsements.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 See Desmond Ford Palmdale “Documents, p. 32[?],” Paxton’s </a:t>
            </a:r>
            <a:r>
              <a:rPr lang="en-US" sz="1200" b="1" i="1" u="none" strike="noStrike" kern="1200" baseline="0" dirty="0" smtClean="0">
                <a:solidFill>
                  <a:schemeClr val="tx1"/>
                </a:solidFill>
                <a:latin typeface="+mn-lt"/>
                <a:ea typeface="+mn-ea"/>
                <a:cs typeface="+mn-cs"/>
              </a:rPr>
              <a:t>Shaking of Adventism</a:t>
            </a:r>
            <a:r>
              <a:rPr lang="en-US" sz="1200" b="1" i="0" u="none" strike="noStrike" kern="1200" baseline="0" dirty="0" smtClean="0">
                <a:solidFill>
                  <a:schemeClr val="tx1"/>
                </a:solidFill>
                <a:latin typeface="+mn-lt"/>
                <a:ea typeface="+mn-ea"/>
                <a:cs typeface="+mn-cs"/>
              </a:rPr>
              <a:t>, pp. 70, 75, 140. </a:t>
            </a:r>
          </a:p>
        </p:txBody>
      </p:sp>
      <p:sp>
        <p:nvSpPr>
          <p:cNvPr id="132099"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AA3B8EEC-8B35-404B-A0BD-9774E3AC52FA}" type="slidenum">
              <a:rPr lang="en-US" altLang="en-US">
                <a:solidFill>
                  <a:srgbClr val="000000"/>
                </a:solidFill>
                <a:latin typeface="Calibri" pitchFamily="34" charset="0"/>
              </a:rPr>
              <a:pPr fontAlgn="base">
                <a:spcBef>
                  <a:spcPct val="0"/>
                </a:spcBef>
                <a:spcAft>
                  <a:spcPct val="0"/>
                </a:spcAft>
              </a:pPr>
              <a:t>61</a:t>
            </a:fld>
            <a:endParaRPr lang="en-US" altLang="en-US">
              <a:solidFill>
                <a:srgbClr val="000000"/>
              </a:solidFill>
              <a:latin typeface="Calibri"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61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136194"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Desmond Ford</a:t>
            </a:r>
          </a:p>
          <a:p>
            <a:pPr>
              <a:spcBef>
                <a:spcPct val="0"/>
              </a:spcBef>
            </a:pPr>
            <a:r>
              <a:rPr lang="en-US" altLang="en-US" b="1" dirty="0" smtClean="0"/>
              <a:t>Robert Brinsmead </a:t>
            </a:r>
          </a:p>
          <a:p>
            <a:pPr>
              <a:spcBef>
                <a:spcPct val="0"/>
              </a:spcBef>
            </a:pPr>
            <a:r>
              <a:rPr lang="en-US" altLang="en-US" b="1" dirty="0" smtClean="0"/>
              <a:t>David McMahon</a:t>
            </a:r>
          </a:p>
          <a:p>
            <a:pPr>
              <a:spcBef>
                <a:spcPct val="0"/>
              </a:spcBef>
            </a:pPr>
            <a:r>
              <a:rPr lang="en-US" altLang="en-US" b="1" dirty="0" smtClean="0"/>
              <a:t>Burt Haloviak</a:t>
            </a:r>
          </a:p>
          <a:p>
            <a:pPr>
              <a:spcBef>
                <a:spcPct val="0"/>
              </a:spcBef>
            </a:pPr>
            <a:r>
              <a:rPr lang="en-US" altLang="en-US" b="1" dirty="0" smtClean="0"/>
              <a:t>George Knight</a:t>
            </a:r>
          </a:p>
          <a:p>
            <a:pPr>
              <a:spcBef>
                <a:spcPct val="0"/>
              </a:spcBef>
            </a:pPr>
            <a:r>
              <a:rPr lang="en-US" altLang="en-US" b="1" dirty="0" smtClean="0"/>
              <a:t>Woodrow Whidden</a:t>
            </a:r>
          </a:p>
          <a:p>
            <a:pPr>
              <a:spcBef>
                <a:spcPct val="0"/>
              </a:spcBef>
            </a:pPr>
            <a:r>
              <a:rPr lang="en-US" altLang="en-US" b="1" dirty="0" smtClean="0"/>
              <a:t>All the above have presented the ideas as described</a:t>
            </a:r>
            <a:r>
              <a:rPr lang="en-US" altLang="en-US" b="1" baseline="0" dirty="0" smtClean="0"/>
              <a:t> by Moore </a:t>
            </a:r>
            <a:r>
              <a:rPr lang="en-US" altLang="en-US" b="1" dirty="0" smtClean="0"/>
              <a:t>in their writings.</a:t>
            </a:r>
          </a:p>
        </p:txBody>
      </p:sp>
      <p:sp>
        <p:nvSpPr>
          <p:cNvPr id="136195"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266A1C32-79BC-4977-B390-2096B540F3D1}" type="slidenum">
              <a:rPr lang="en-US" altLang="en-US">
                <a:solidFill>
                  <a:srgbClr val="000000"/>
                </a:solidFill>
                <a:latin typeface="Calibri" pitchFamily="34" charset="0"/>
              </a:rPr>
              <a:pPr fontAlgn="base">
                <a:spcBef>
                  <a:spcPct val="0"/>
                </a:spcBef>
                <a:spcAft>
                  <a:spcPct val="0"/>
                </a:spcAft>
              </a:pPr>
              <a:t>62</a:t>
            </a:fld>
            <a:endParaRPr lang="en-US" altLang="en-US">
              <a:solidFill>
                <a:srgbClr val="000000"/>
              </a:solidFill>
              <a:latin typeface="Calibri"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64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146434"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Revisionist</a:t>
            </a:r>
            <a:r>
              <a:rPr lang="en-US" altLang="en-US" b="1" baseline="0" dirty="0" smtClean="0"/>
              <a:t> writers of Adventist history have summarized the 1844 and 1888 history as follows. 1 of 4 slides. </a:t>
            </a:r>
            <a:endParaRPr lang="en-US" altLang="en-US" b="1" dirty="0" smtClean="0"/>
          </a:p>
        </p:txBody>
      </p:sp>
      <p:sp>
        <p:nvSpPr>
          <p:cNvPr id="146435"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4CF8E17A-9484-4BA1-9018-58B167091C38}" type="slidenum">
              <a:rPr lang="en-US" altLang="en-US">
                <a:solidFill>
                  <a:srgbClr val="000000"/>
                </a:solidFill>
                <a:latin typeface="Calibri" pitchFamily="34" charset="0"/>
              </a:rPr>
              <a:pPr fontAlgn="base">
                <a:spcBef>
                  <a:spcPct val="0"/>
                </a:spcBef>
                <a:spcAft>
                  <a:spcPct val="0"/>
                </a:spcAft>
              </a:pPr>
              <a:t>63</a:t>
            </a:fld>
            <a:endParaRPr lang="en-US" altLang="en-US">
              <a:solidFill>
                <a:srgbClr val="000000"/>
              </a:solidFill>
              <a:latin typeface="Calibri"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8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148482"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altLang="en-US" b="1" dirty="0" smtClean="0"/>
              <a:t>Revisionist</a:t>
            </a:r>
            <a:r>
              <a:rPr lang="en-US" altLang="en-US" b="1" baseline="0" dirty="0" smtClean="0"/>
              <a:t> writers of Adventist history have summarized the 1844 and 1888 history as follows. 2 of 4 slides. </a:t>
            </a:r>
            <a:endParaRPr lang="en-US" altLang="en-US" b="1" dirty="0" smtClean="0"/>
          </a:p>
          <a:p>
            <a:pPr>
              <a:spcBef>
                <a:spcPct val="0"/>
              </a:spcBef>
            </a:pPr>
            <a:endParaRPr lang="en-US" altLang="en-US" dirty="0" smtClean="0"/>
          </a:p>
        </p:txBody>
      </p:sp>
      <p:sp>
        <p:nvSpPr>
          <p:cNvPr id="148483"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47545A46-5F71-4ED2-A995-B4D8CBCD1FDD}" type="slidenum">
              <a:rPr lang="en-US" altLang="en-US">
                <a:solidFill>
                  <a:srgbClr val="000000"/>
                </a:solidFill>
                <a:latin typeface="Calibri" pitchFamily="34" charset="0"/>
              </a:rPr>
              <a:pPr fontAlgn="base">
                <a:spcBef>
                  <a:spcPct val="0"/>
                </a:spcBef>
                <a:spcAft>
                  <a:spcPct val="0"/>
                </a:spcAft>
              </a:pPr>
              <a:t>64</a:t>
            </a:fld>
            <a:endParaRPr lang="en-US" altLang="en-US">
              <a:solidFill>
                <a:srgbClr val="000000"/>
              </a:solidFill>
              <a:latin typeface="Calibri"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05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150530"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altLang="en-US" b="1" dirty="0" smtClean="0"/>
              <a:t>Revisionist</a:t>
            </a:r>
            <a:r>
              <a:rPr lang="en-US" altLang="en-US" b="1" baseline="0" dirty="0" smtClean="0"/>
              <a:t> writers of Adventist history have summarized the 1844 and 1888 history as follows. 3 of 4 slides. </a:t>
            </a:r>
            <a:endParaRPr lang="en-US" altLang="en-US" b="1" dirty="0" smtClean="0"/>
          </a:p>
          <a:p>
            <a:pPr>
              <a:spcBef>
                <a:spcPct val="0"/>
              </a:spcBef>
            </a:pPr>
            <a:endParaRPr lang="en-US" altLang="en-US" dirty="0" smtClean="0"/>
          </a:p>
        </p:txBody>
      </p:sp>
      <p:sp>
        <p:nvSpPr>
          <p:cNvPr id="150531"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C4F5709C-7599-4CDA-B9F1-D96AB4AE4704}" type="slidenum">
              <a:rPr lang="en-US" altLang="en-US">
                <a:solidFill>
                  <a:srgbClr val="000000"/>
                </a:solidFill>
                <a:latin typeface="Calibri" pitchFamily="34" charset="0"/>
              </a:rPr>
              <a:pPr fontAlgn="base">
                <a:spcBef>
                  <a:spcPct val="0"/>
                </a:spcBef>
                <a:spcAft>
                  <a:spcPct val="0"/>
                </a:spcAft>
              </a:pPr>
              <a:t>65</a:t>
            </a:fld>
            <a:endParaRPr lang="en-US" altLang="en-US">
              <a:solidFill>
                <a:srgbClr val="000000"/>
              </a:solidFill>
              <a:latin typeface="Calibri"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25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152578"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altLang="en-US" b="1" dirty="0" smtClean="0"/>
              <a:t>Revisionist</a:t>
            </a:r>
            <a:r>
              <a:rPr lang="en-US" altLang="en-US" b="1" baseline="0" dirty="0" smtClean="0"/>
              <a:t> writers of Adventist history have summarized the 1844 and 1888 history as follows. 4 of 4 slides. </a:t>
            </a:r>
            <a:endParaRPr lang="en-US" altLang="en-US" b="1" dirty="0" smtClean="0"/>
          </a:p>
          <a:p>
            <a:pPr>
              <a:spcBef>
                <a:spcPct val="0"/>
              </a:spcBef>
            </a:pPr>
            <a:endParaRPr lang="en-US" altLang="en-US" dirty="0" smtClean="0"/>
          </a:p>
          <a:p>
            <a:pPr>
              <a:spcBef>
                <a:spcPct val="0"/>
              </a:spcBef>
            </a:pPr>
            <a:r>
              <a:rPr lang="en-US" altLang="en-US" b="1" dirty="0" smtClean="0"/>
              <a:t>Desmond Ford wrote a paper, “The Doctrinal Decline of Dr. E. J. Waggoner: Its Relationship to the Omega Apostasy,” which expressed these concepts. They have been echoed by others, although not as explicitly. </a:t>
            </a:r>
          </a:p>
        </p:txBody>
      </p:sp>
      <p:sp>
        <p:nvSpPr>
          <p:cNvPr id="152579"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A1464B23-9258-47C6-A0FB-A0E0A1F64D03}" type="slidenum">
              <a:rPr lang="en-US" altLang="en-US">
                <a:solidFill>
                  <a:srgbClr val="000000"/>
                </a:solidFill>
                <a:latin typeface="Calibri" pitchFamily="34" charset="0"/>
              </a:rPr>
              <a:pPr fontAlgn="base">
                <a:spcBef>
                  <a:spcPct val="0"/>
                </a:spcBef>
                <a:spcAft>
                  <a:spcPct val="0"/>
                </a:spcAft>
              </a:pPr>
              <a:t>66</a:t>
            </a:fld>
            <a:endParaRPr lang="en-US" altLang="en-US">
              <a:solidFill>
                <a:srgbClr val="000000"/>
              </a:solidFill>
              <a:latin typeface="Calibri"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46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154626"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I was asked to present</a:t>
            </a:r>
            <a:r>
              <a:rPr lang="en-US" altLang="en-US" b="1" baseline="0" dirty="0" smtClean="0"/>
              <a:t> here at Andrews addressing 3 of the 10 areas of disagreement found in the Primacy of the Gospel Committee’s majority report. The past three presentations are my “Introduction” to these 3 areas of disagreement. And Here is why! How we answer the questions in regard to these disagreements all depends on which river of thought we have subscribed to. How have we as a church answered these 3 questions over the past three generations, now going on four? </a:t>
            </a:r>
            <a:endParaRPr lang="en-US" altLang="en-US" b="1" dirty="0" smtClean="0"/>
          </a:p>
        </p:txBody>
      </p:sp>
      <p:sp>
        <p:nvSpPr>
          <p:cNvPr id="154627"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A8499908-A288-4A92-9D73-6B077BFCA8E4}" type="slidenum">
              <a:rPr lang="en-US" altLang="en-US">
                <a:solidFill>
                  <a:srgbClr val="000000"/>
                </a:solidFill>
                <a:latin typeface="Calibri" pitchFamily="34" charset="0"/>
              </a:rPr>
              <a:pPr fontAlgn="base">
                <a:spcBef>
                  <a:spcPct val="0"/>
                </a:spcBef>
                <a:spcAft>
                  <a:spcPct val="0"/>
                </a:spcAft>
              </a:pPr>
              <a:t>67</a:t>
            </a:fld>
            <a:endParaRPr lang="en-US" altLang="en-US">
              <a:solidFill>
                <a:srgbClr val="000000"/>
              </a:solidFill>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41986"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"Eli Stanley Jones (1884–1973) was a 20th-century </a:t>
            </a:r>
            <a:r>
              <a:rPr lang="en-US" altLang="en-US" b="1" dirty="0" smtClean="0">
                <a:hlinkClick r:id="rId3" tooltip="Methodism"/>
              </a:rPr>
              <a:t>Methodist</a:t>
            </a:r>
            <a:r>
              <a:rPr lang="en-US" altLang="en-US" b="1" dirty="0" smtClean="0"/>
              <a:t> </a:t>
            </a:r>
            <a:r>
              <a:rPr lang="en-US" altLang="en-US" b="1" dirty="0" smtClean="0">
                <a:hlinkClick r:id="rId4" tooltip="Christianity"/>
              </a:rPr>
              <a:t>Christian</a:t>
            </a:r>
            <a:r>
              <a:rPr lang="en-US" altLang="en-US" b="1" dirty="0" smtClean="0"/>
              <a:t> </a:t>
            </a:r>
            <a:r>
              <a:rPr lang="en-US" altLang="en-US" b="1" dirty="0" smtClean="0">
                <a:hlinkClick r:id="rId5" tooltip="Mission (Christian)"/>
              </a:rPr>
              <a:t>missionary</a:t>
            </a:r>
            <a:r>
              <a:rPr lang="en-US" altLang="en-US" b="1" dirty="0" smtClean="0"/>
              <a:t> and theologian. He is remembered chiefly for his interreligious lectures to the educated classes in India…. He spent much time with </a:t>
            </a:r>
            <a:r>
              <a:rPr lang="en-US" altLang="en-US" b="1" dirty="0" smtClean="0">
                <a:hlinkClick r:id="rId6" tooltip="Mohandas K. Gandhi"/>
              </a:rPr>
              <a:t>Mohandas K. Gandhi</a:t>
            </a:r>
            <a:r>
              <a:rPr lang="en-US" altLang="en-US" b="1" dirty="0" smtClean="0"/>
              <a:t>, and the </a:t>
            </a:r>
            <a:r>
              <a:rPr lang="en-US" altLang="en-US" b="1" dirty="0" smtClean="0">
                <a:hlinkClick r:id="rId7" tooltip="Jawaharlal Nehru"/>
              </a:rPr>
              <a:t>Nehru</a:t>
            </a:r>
            <a:r>
              <a:rPr lang="en-US" altLang="en-US" b="1" dirty="0" smtClean="0"/>
              <a:t> family. Gandhi challenged Jones and, through Jones' writing, the thousands of Western missionaries working there … to include greater respect for the mindset and strengths of the Indian [culture and religion] in their work.</a:t>
            </a:r>
          </a:p>
          <a:p>
            <a:pPr>
              <a:spcBef>
                <a:spcPct val="0"/>
              </a:spcBef>
            </a:pPr>
            <a:r>
              <a:rPr lang="en-US" altLang="en-US" b="1" dirty="0" smtClean="0"/>
              <a:t>This effort to contextualize Christianity for India was the subject of his seminal work, </a:t>
            </a:r>
            <a:r>
              <a:rPr lang="en-US" altLang="en-US" b="1" i="1" dirty="0" smtClean="0"/>
              <a:t>The Christ of the Indian Road</a:t>
            </a:r>
            <a:r>
              <a:rPr lang="en-US" altLang="en-US" b="1" dirty="0" smtClean="0"/>
              <a:t> which sold more than 1 million copies worldwide after its publication in 1925." </a:t>
            </a:r>
            <a:r>
              <a:rPr lang="en-US" sz="1200" b="1" kern="1200" dirty="0" smtClean="0">
                <a:solidFill>
                  <a:schemeClr val="tx1"/>
                </a:solidFill>
                <a:latin typeface="+mn-lt"/>
                <a:ea typeface="+mn-ea"/>
                <a:cs typeface="+mn-cs"/>
              </a:rPr>
              <a:t>(</a:t>
            </a:r>
            <a:r>
              <a:rPr lang="en-US" sz="1200" b="1" u="sng" kern="1200" dirty="0" smtClean="0">
                <a:solidFill>
                  <a:schemeClr val="tx1"/>
                </a:solidFill>
                <a:latin typeface="+mn-lt"/>
                <a:ea typeface="+mn-ea"/>
                <a:cs typeface="+mn-cs"/>
                <a:hlinkClick r:id="rId8"/>
              </a:rPr>
              <a:t>http://en.wikipedia.org/wiki/E._Stanley_Jones</a:t>
            </a:r>
            <a:r>
              <a:rPr lang="en-US" sz="1200" b="1" u="sng" kern="1200" smtClean="0">
                <a:solidFill>
                  <a:schemeClr val="tx1"/>
                </a:solidFill>
                <a:latin typeface="+mn-lt"/>
                <a:ea typeface="+mn-ea"/>
                <a:cs typeface="+mn-cs"/>
                <a:hlinkClick r:id="rId8"/>
              </a:rPr>
              <a:t>)</a:t>
            </a:r>
            <a:endParaRPr lang="en-US" altLang="en-US" b="1" smtClean="0"/>
          </a:p>
          <a:p>
            <a:pPr>
              <a:spcBef>
                <a:spcPct val="0"/>
              </a:spcBef>
            </a:pPr>
            <a:r>
              <a:rPr lang="en-US" altLang="en-US" b="1" dirty="0" smtClean="0"/>
              <a:t>He</a:t>
            </a:r>
            <a:r>
              <a:rPr lang="en-US" altLang="en-US" b="1" baseline="0" dirty="0" smtClean="0"/>
              <a:t> w</a:t>
            </a:r>
            <a:r>
              <a:rPr lang="en-US" altLang="en-US" b="1" dirty="0" smtClean="0"/>
              <a:t>rote over 30 books; </a:t>
            </a:r>
            <a:r>
              <a:rPr lang="en-US" altLang="en-US" b="1" i="1" dirty="0" smtClean="0"/>
              <a:t>The Way to Power an Poise </a:t>
            </a:r>
            <a:r>
              <a:rPr lang="en-US" altLang="en-US" b="1" dirty="0" smtClean="0"/>
              <a:t>was published in 1949. </a:t>
            </a:r>
          </a:p>
          <a:p>
            <a:pPr>
              <a:spcBef>
                <a:spcPct val="0"/>
              </a:spcBef>
            </a:pPr>
            <a:endParaRPr lang="en-US" altLang="en-US" b="1" dirty="0" smtClean="0"/>
          </a:p>
          <a:p>
            <a:pPr>
              <a:spcBef>
                <a:spcPct val="0"/>
              </a:spcBef>
            </a:pPr>
            <a:r>
              <a:rPr lang="en-US" altLang="en-US" b="1" dirty="0" smtClean="0"/>
              <a:t>Ashram, Definition: “a place where a person or a group of people go to live separately from the rest of society and practice the Hindu religion.” “The residents of an ashram regularly performed spiritual and physical exercises, such as the various forms of </a:t>
            </a:r>
            <a:r>
              <a:rPr lang="en-US" altLang="en-US" b="1" dirty="0" smtClean="0">
                <a:hlinkClick r:id="rId9" tooltip="Yoga"/>
              </a:rPr>
              <a:t>yoga</a:t>
            </a:r>
            <a:r>
              <a:rPr lang="en-US" altLang="en-US" b="1" dirty="0" smtClean="0"/>
              <a:t>. Other sacrifices and penances, … were also performed.” (http://en.wikipedia.org/wiki/Ashram)</a:t>
            </a:r>
            <a:endParaRPr lang="en-US" altLang="en-US" b="1" i="1" dirty="0" smtClean="0"/>
          </a:p>
        </p:txBody>
      </p:sp>
      <p:sp>
        <p:nvSpPr>
          <p:cNvPr id="41987"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60C86B2E-E0C0-4C57-8B96-AEA9F740ACDF}" type="slidenum">
              <a:rPr lang="en-US" altLang="en-US">
                <a:solidFill>
                  <a:srgbClr val="000000"/>
                </a:solidFill>
                <a:latin typeface="Calibri" pitchFamily="34" charset="0"/>
              </a:rPr>
              <a:pPr fontAlgn="base">
                <a:spcBef>
                  <a:spcPct val="0"/>
                </a:spcBef>
                <a:spcAft>
                  <a:spcPct val="0"/>
                </a:spcAft>
              </a:pPr>
              <a:t>7</a:t>
            </a:fld>
            <a:endParaRPr lang="en-US" altLang="en-US">
              <a:solidFill>
                <a:srgbClr val="000000"/>
              </a:solidFill>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44034"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The Christian Ashram movement had its beginnings with a Jesuit in the 19</a:t>
            </a:r>
            <a:r>
              <a:rPr lang="en-US" altLang="en-US" b="1" baseline="30000" dirty="0" smtClean="0"/>
              <a:t>th</a:t>
            </a:r>
            <a:r>
              <a:rPr lang="en-US" altLang="en-US" b="1" dirty="0" smtClean="0"/>
              <a:t> century, who tried to reach Hindus through an ecumenical marriage of Christianity and Hindu practice. (http://en.wikipedia.org/wiki/Christian_Ashram_Movement)</a:t>
            </a:r>
          </a:p>
        </p:txBody>
      </p:sp>
      <p:sp>
        <p:nvSpPr>
          <p:cNvPr id="44035"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1062EF96-2DDE-4483-B44C-F9985B4425D7}" type="slidenum">
              <a:rPr lang="en-US" altLang="en-US">
                <a:solidFill>
                  <a:srgbClr val="000000"/>
                </a:solidFill>
                <a:latin typeface="Calibri" pitchFamily="34" charset="0"/>
              </a:rPr>
              <a:pPr fontAlgn="base">
                <a:spcBef>
                  <a:spcPct val="0"/>
                </a:spcBef>
                <a:spcAft>
                  <a:spcPct val="0"/>
                </a:spcAft>
              </a:pPr>
              <a:t>8</a:t>
            </a:fld>
            <a:endParaRPr lang="en-US" altLang="en-US">
              <a:solidFill>
                <a:srgbClr val="000000"/>
              </a:solidFill>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46082"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t>Quoted in Spicer's 1950 article. </a:t>
            </a:r>
          </a:p>
        </p:txBody>
      </p:sp>
      <p:sp>
        <p:nvSpPr>
          <p:cNvPr id="46083"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6CC74834-29C9-4D0A-A305-36F05499B3F7}" type="slidenum">
              <a:rPr lang="en-US" altLang="en-US">
                <a:solidFill>
                  <a:srgbClr val="000000"/>
                </a:solidFill>
                <a:latin typeface="Calibri" pitchFamily="34" charset="0"/>
              </a:rPr>
              <a:pPr fontAlgn="base">
                <a:spcBef>
                  <a:spcPct val="0"/>
                </a:spcBef>
                <a:spcAft>
                  <a:spcPct val="0"/>
                </a:spcAft>
              </a:pPr>
              <a:t>9</a:t>
            </a:fld>
            <a:endParaRPr lang="en-US" altLang="en-US">
              <a:solidFill>
                <a:srgbClr val="000000"/>
              </a:solidFill>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5" name="Footer Placeholder 4"/>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6" name="Slide Number Placeholder 5"/>
          <p:cNvSpPr>
            <a:spLocks noGrp="1"/>
          </p:cNvSpPr>
          <p:nvPr>
            <p:ph type="sldNum" sz="quarter" idx="12"/>
          </p:nvPr>
        </p:nvSpPr>
        <p:spPr/>
        <p:txBody>
          <a:bodyPr/>
          <a:lstStyle>
            <a:lvl1pPr eaLnBrk="1" fontAlgn="auto" hangingPunct="1">
              <a:spcBef>
                <a:spcPts val="0"/>
              </a:spcBef>
              <a:spcAft>
                <a:spcPts val="0"/>
              </a:spcAft>
              <a:defRPr/>
            </a:lvl1pPr>
          </a:lstStyle>
          <a:p>
            <a:pPr>
              <a:defRPr/>
            </a:pPr>
            <a:fld id="{5D44F1CD-C63D-45CB-81F4-04732C5FE08F}"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137274090"/>
      </p:ext>
    </p:extLst>
  </p:cSld>
  <p:clrMapOvr>
    <a:masterClrMapping/>
  </p:clrMapOvr>
  <p:transition spd="slow"/>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5" name="Footer Placeholder 4"/>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6" name="Slide Number Placeholder 5"/>
          <p:cNvSpPr>
            <a:spLocks noGrp="1"/>
          </p:cNvSpPr>
          <p:nvPr>
            <p:ph type="sldNum" sz="quarter" idx="12"/>
          </p:nvPr>
        </p:nvSpPr>
        <p:spPr/>
        <p:txBody>
          <a:bodyPr/>
          <a:lstStyle>
            <a:lvl1pPr eaLnBrk="1" fontAlgn="auto" hangingPunct="1">
              <a:spcBef>
                <a:spcPts val="0"/>
              </a:spcBef>
              <a:spcAft>
                <a:spcPts val="0"/>
              </a:spcAft>
              <a:defRPr/>
            </a:lvl1pPr>
          </a:lstStyle>
          <a:p>
            <a:pPr>
              <a:defRPr/>
            </a:pPr>
            <a:fld id="{DE08D8EA-0374-4DC2-89F5-16E40CB0E649}"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152011098"/>
      </p:ext>
    </p:extLst>
  </p:cSld>
  <p:clrMapOvr>
    <a:masterClrMapping/>
  </p:clrMapOvr>
  <p:transition spd="slow"/>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5" name="Footer Placeholder 4"/>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6" name="Slide Number Placeholder 5"/>
          <p:cNvSpPr>
            <a:spLocks noGrp="1"/>
          </p:cNvSpPr>
          <p:nvPr>
            <p:ph type="sldNum" sz="quarter" idx="12"/>
          </p:nvPr>
        </p:nvSpPr>
        <p:spPr/>
        <p:txBody>
          <a:bodyPr/>
          <a:lstStyle>
            <a:lvl1pPr eaLnBrk="1" fontAlgn="auto" hangingPunct="1">
              <a:spcBef>
                <a:spcPts val="0"/>
              </a:spcBef>
              <a:spcAft>
                <a:spcPts val="0"/>
              </a:spcAft>
              <a:defRPr/>
            </a:lvl1pPr>
          </a:lstStyle>
          <a:p>
            <a:pPr>
              <a:defRPr/>
            </a:pPr>
            <a:fld id="{AFFA45F0-4D0D-4636-AEE8-8D6EA2E37999}"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902717504"/>
      </p:ext>
    </p:extLst>
  </p:cSld>
  <p:clrMapOvr>
    <a:masterClrMapping/>
  </p:clrMapOvr>
  <p:transition spd="slow"/>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a:prstGeom prst="rect">
            <a:avLst/>
          </a:prstGeom>
        </p:spPr>
        <p:txBody>
          <a:bodyPr rtlCol="0">
            <a:normAutofit/>
          </a:bodyPr>
          <a:lstStyle/>
          <a:p>
            <a:pPr lvl="0"/>
            <a:r>
              <a:rPr lang="en-US" noProof="0" dirty="0" smtClean="0"/>
              <a:t>Click icon to add chart</a:t>
            </a:r>
            <a:endParaRPr lang="en-US" noProof="0" dirty="0"/>
          </a:p>
        </p:txBody>
      </p:sp>
      <p:sp>
        <p:nvSpPr>
          <p:cNvPr id="4" name="Date Placeholder 3"/>
          <p:cNvSpPr>
            <a:spLocks noGrp="1"/>
          </p:cNvSpPr>
          <p:nvPr>
            <p:ph type="dt" sz="half" idx="10"/>
          </p:nvPr>
        </p:nvSpPr>
        <p:spPr>
          <a:xfrm>
            <a:off x="685800" y="6248400"/>
            <a:ext cx="1905000" cy="457200"/>
          </a:xfrm>
        </p:spPr>
        <p:txBody>
          <a:bodyPr/>
          <a:lstStyle>
            <a:lvl1pPr eaLnBrk="1" fontAlgn="auto" hangingPunct="1">
              <a:spcBef>
                <a:spcPts val="0"/>
              </a:spcBef>
              <a:spcAft>
                <a:spcPts val="0"/>
              </a:spcAft>
              <a:defRPr dirty="0">
                <a:solidFill>
                  <a:prstClr val="white">
                    <a:tint val="75000"/>
                  </a:prstClr>
                </a:solidFill>
              </a:defRPr>
            </a:lvl1pPr>
          </a:lstStyle>
          <a:p>
            <a:pPr>
              <a:defRPr/>
            </a:pPr>
            <a:endParaRPr lang="en-US" altLang="en-US"/>
          </a:p>
        </p:txBody>
      </p:sp>
      <p:sp>
        <p:nvSpPr>
          <p:cNvPr id="5" name="Footer Placeholder 4"/>
          <p:cNvSpPr>
            <a:spLocks noGrp="1"/>
          </p:cNvSpPr>
          <p:nvPr>
            <p:ph type="ftr" sz="quarter" idx="11"/>
          </p:nvPr>
        </p:nvSpPr>
        <p:spPr>
          <a:xfrm>
            <a:off x="3124200" y="6248400"/>
            <a:ext cx="2895600" cy="457200"/>
          </a:xfrm>
        </p:spPr>
        <p:txBody>
          <a:bodyPr/>
          <a:lstStyle>
            <a:lvl1pPr algn="l" eaLnBrk="1" fontAlgn="auto" hangingPunct="1">
              <a:spcBef>
                <a:spcPts val="0"/>
              </a:spcBef>
              <a:spcAft>
                <a:spcPts val="0"/>
              </a:spcAft>
              <a:defRPr dirty="0">
                <a:solidFill>
                  <a:prstClr val="white">
                    <a:tint val="75000"/>
                  </a:prstClr>
                </a:solidFill>
              </a:defRPr>
            </a:lvl1pPr>
          </a:lstStyle>
          <a:p>
            <a:pPr>
              <a:defRPr/>
            </a:pPr>
            <a:endParaRPr lang="en-US" altLang="en-US"/>
          </a:p>
        </p:txBody>
      </p:sp>
      <p:sp>
        <p:nvSpPr>
          <p:cNvPr id="6" name="Slide Number Placeholder 5"/>
          <p:cNvSpPr>
            <a:spLocks noGrp="1"/>
          </p:cNvSpPr>
          <p:nvPr>
            <p:ph type="sldNum" sz="quarter" idx="12"/>
          </p:nvPr>
        </p:nvSpPr>
        <p:spPr>
          <a:xfrm>
            <a:off x="6553200" y="6248400"/>
            <a:ext cx="1905000" cy="457200"/>
          </a:xfrm>
        </p:spPr>
        <p:txBody>
          <a:bodyPr/>
          <a:lstStyle>
            <a:lvl1pPr eaLnBrk="1" fontAlgn="auto" hangingPunct="1">
              <a:spcBef>
                <a:spcPts val="0"/>
              </a:spcBef>
              <a:spcAft>
                <a:spcPts val="0"/>
              </a:spcAft>
              <a:defRPr smtClean="0">
                <a:solidFill>
                  <a:prstClr val="white">
                    <a:tint val="75000"/>
                  </a:prstClr>
                </a:solidFill>
              </a:defRPr>
            </a:lvl1pPr>
          </a:lstStyle>
          <a:p>
            <a:pPr>
              <a:defRPr/>
            </a:pPr>
            <a:fld id="{B0DBAB38-03B6-40DB-8108-4B7397EDCB90}" type="slidenum">
              <a:rPr lang="en-US" altLang="en-US"/>
              <a:pPr>
                <a:defRPr/>
              </a:pPr>
              <a:t>‹#›</a:t>
            </a:fld>
            <a:endParaRPr lang="en-US" alt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72664142"/>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5" name="Footer Placeholder 4"/>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6" name="Slide Number Placeholder 5"/>
          <p:cNvSpPr>
            <a:spLocks noGrp="1"/>
          </p:cNvSpPr>
          <p:nvPr>
            <p:ph type="sldNum" sz="quarter" idx="12"/>
          </p:nvPr>
        </p:nvSpPr>
        <p:spPr/>
        <p:txBody>
          <a:bodyPr/>
          <a:lstStyle>
            <a:lvl1pPr eaLnBrk="1" fontAlgn="auto" hangingPunct="1">
              <a:spcBef>
                <a:spcPts val="0"/>
              </a:spcBef>
              <a:spcAft>
                <a:spcPts val="0"/>
              </a:spcAft>
              <a:defRPr/>
            </a:lvl1pPr>
          </a:lstStyle>
          <a:p>
            <a:pPr>
              <a:defRPr/>
            </a:pPr>
            <a:fld id="{F85EC874-8C83-485B-8565-2A240C0B5608}"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70069936"/>
      </p:ext>
    </p:extLst>
  </p:cSld>
  <p:clrMapOvr>
    <a:masterClrMapping/>
  </p:clrMapOvr>
  <p:transition spd="slow"/>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5" name="Footer Placeholder 4"/>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6" name="Slide Number Placeholder 5"/>
          <p:cNvSpPr>
            <a:spLocks noGrp="1"/>
          </p:cNvSpPr>
          <p:nvPr>
            <p:ph type="sldNum" sz="quarter" idx="12"/>
          </p:nvPr>
        </p:nvSpPr>
        <p:spPr/>
        <p:txBody>
          <a:bodyPr/>
          <a:lstStyle>
            <a:lvl1pPr eaLnBrk="1" fontAlgn="auto" hangingPunct="1">
              <a:spcBef>
                <a:spcPts val="0"/>
              </a:spcBef>
              <a:spcAft>
                <a:spcPts val="0"/>
              </a:spcAft>
              <a:defRPr/>
            </a:lvl1pPr>
          </a:lstStyle>
          <a:p>
            <a:pPr>
              <a:defRPr/>
            </a:pPr>
            <a:fld id="{782340C6-5966-4381-BEFC-F343136B04C5}"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110733389"/>
      </p:ext>
    </p:extLst>
  </p:cSld>
  <p:clrMapOvr>
    <a:masterClrMapping/>
  </p:clrMapOvr>
  <p:transition spd="slow"/>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5" name="Footer Placeholder 4"/>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6" name="Slide Number Placeholder 5"/>
          <p:cNvSpPr>
            <a:spLocks noGrp="1"/>
          </p:cNvSpPr>
          <p:nvPr>
            <p:ph type="sldNum" sz="quarter" idx="12"/>
          </p:nvPr>
        </p:nvSpPr>
        <p:spPr/>
        <p:txBody>
          <a:bodyPr/>
          <a:lstStyle>
            <a:lvl1pPr eaLnBrk="1" fontAlgn="auto" hangingPunct="1">
              <a:spcBef>
                <a:spcPts val="0"/>
              </a:spcBef>
              <a:spcAft>
                <a:spcPts val="0"/>
              </a:spcAft>
              <a:defRPr/>
            </a:lvl1pPr>
          </a:lstStyle>
          <a:p>
            <a:pPr>
              <a:defRPr/>
            </a:pPr>
            <a:fld id="{7BC44796-F0B5-4470-BECB-EDDCBDB55F44}"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521146268"/>
      </p:ext>
    </p:extLst>
  </p:cSld>
  <p:clrMapOvr>
    <a:masterClrMapping/>
  </p:clrMapOvr>
  <p:transition spd="slow"/>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6" name="Footer Placeholder 5"/>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7" name="Slide Number Placeholder 6"/>
          <p:cNvSpPr>
            <a:spLocks noGrp="1"/>
          </p:cNvSpPr>
          <p:nvPr>
            <p:ph type="sldNum" sz="quarter" idx="12"/>
          </p:nvPr>
        </p:nvSpPr>
        <p:spPr/>
        <p:txBody>
          <a:bodyPr/>
          <a:lstStyle>
            <a:lvl1pPr eaLnBrk="1" fontAlgn="auto" hangingPunct="1">
              <a:spcBef>
                <a:spcPts val="0"/>
              </a:spcBef>
              <a:spcAft>
                <a:spcPts val="0"/>
              </a:spcAft>
              <a:defRPr/>
            </a:lvl1pPr>
          </a:lstStyle>
          <a:p>
            <a:pPr>
              <a:defRPr/>
            </a:pPr>
            <a:fld id="{97F120D2-13BE-4EE5-A3DE-40373ACFB652}"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176500585"/>
      </p:ext>
    </p:extLst>
  </p:cSld>
  <p:clrMapOvr>
    <a:masterClrMapping/>
  </p:clrMapOvr>
  <p:transition spd="slow"/>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8" name="Footer Placeholder 7"/>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9" name="Slide Number Placeholder 8"/>
          <p:cNvSpPr>
            <a:spLocks noGrp="1"/>
          </p:cNvSpPr>
          <p:nvPr>
            <p:ph type="sldNum" sz="quarter" idx="12"/>
          </p:nvPr>
        </p:nvSpPr>
        <p:spPr/>
        <p:txBody>
          <a:bodyPr/>
          <a:lstStyle>
            <a:lvl1pPr eaLnBrk="1" fontAlgn="auto" hangingPunct="1">
              <a:spcBef>
                <a:spcPts val="0"/>
              </a:spcBef>
              <a:spcAft>
                <a:spcPts val="0"/>
              </a:spcAft>
              <a:defRPr/>
            </a:lvl1pPr>
          </a:lstStyle>
          <a:p>
            <a:pPr>
              <a:defRPr/>
            </a:pPr>
            <a:fld id="{13A90AEE-55D0-419F-B2AC-8E8C08346946}"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504056963"/>
      </p:ext>
    </p:extLst>
  </p:cSld>
  <p:clrMapOvr>
    <a:masterClrMapping/>
  </p:clrMapOvr>
  <p:transition spd="slow"/>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4" name="Footer Placeholder 3"/>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5" name="Slide Number Placeholder 4"/>
          <p:cNvSpPr>
            <a:spLocks noGrp="1"/>
          </p:cNvSpPr>
          <p:nvPr>
            <p:ph type="sldNum" sz="quarter" idx="12"/>
          </p:nvPr>
        </p:nvSpPr>
        <p:spPr/>
        <p:txBody>
          <a:bodyPr/>
          <a:lstStyle>
            <a:lvl1pPr eaLnBrk="1" fontAlgn="auto" hangingPunct="1">
              <a:spcBef>
                <a:spcPts val="0"/>
              </a:spcBef>
              <a:spcAft>
                <a:spcPts val="0"/>
              </a:spcAft>
              <a:defRPr/>
            </a:lvl1pPr>
          </a:lstStyle>
          <a:p>
            <a:pPr>
              <a:defRPr/>
            </a:pPr>
            <a:fld id="{866C9CEB-8D72-42A2-BDB9-2FCC54E20FD1}"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077220673"/>
      </p:ext>
    </p:extLst>
  </p:cSld>
  <p:clrMapOvr>
    <a:masterClrMapping/>
  </p:clrMapOvr>
  <p:transition spd="slow"/>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3" name="Footer Placeholder 2"/>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4" name="Slide Number Placeholder 3"/>
          <p:cNvSpPr>
            <a:spLocks noGrp="1"/>
          </p:cNvSpPr>
          <p:nvPr>
            <p:ph type="sldNum" sz="quarter" idx="12"/>
          </p:nvPr>
        </p:nvSpPr>
        <p:spPr/>
        <p:txBody>
          <a:bodyPr/>
          <a:lstStyle>
            <a:lvl1pPr eaLnBrk="1" fontAlgn="auto" hangingPunct="1">
              <a:spcBef>
                <a:spcPts val="0"/>
              </a:spcBef>
              <a:spcAft>
                <a:spcPts val="0"/>
              </a:spcAft>
              <a:defRPr/>
            </a:lvl1pPr>
          </a:lstStyle>
          <a:p>
            <a:pPr>
              <a:defRPr/>
            </a:pPr>
            <a:fld id="{DB429C31-AA0B-48AE-AF33-A6AAED6944DF}"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140100287"/>
      </p:ext>
    </p:extLst>
  </p:cSld>
  <p:clrMapOvr>
    <a:masterClrMapping/>
  </p:clrMapOvr>
  <p:transition spd="slow"/>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5" name="Footer Placeholder 4"/>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6" name="Slide Number Placeholder 5"/>
          <p:cNvSpPr>
            <a:spLocks noGrp="1"/>
          </p:cNvSpPr>
          <p:nvPr>
            <p:ph type="sldNum" sz="quarter" idx="12"/>
          </p:nvPr>
        </p:nvSpPr>
        <p:spPr/>
        <p:txBody>
          <a:bodyPr/>
          <a:lstStyle>
            <a:lvl1pPr eaLnBrk="1" fontAlgn="auto" hangingPunct="1">
              <a:spcBef>
                <a:spcPts val="0"/>
              </a:spcBef>
              <a:spcAft>
                <a:spcPts val="0"/>
              </a:spcAft>
              <a:defRPr/>
            </a:lvl1pPr>
          </a:lstStyle>
          <a:p>
            <a:pPr>
              <a:defRPr/>
            </a:pPr>
            <a:fld id="{AECADFB1-E762-4976-8E56-9CA0120F1EE0}"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748655604"/>
      </p:ext>
    </p:extLst>
  </p:cSld>
  <p:clrMapOvr>
    <a:masterClrMapping/>
  </p:clrMapOvr>
  <p:transition spd="slow"/>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1pPr>
              <a:defRPr sz="1400"/>
            </a:lvl1pPr>
            <a:lvl2pPr>
              <a:defRPr sz="1200"/>
            </a:lvl2pPr>
            <a:lvl3pPr>
              <a:defRPr sz="1100"/>
            </a:lvl3pPr>
            <a:lvl4pPr>
              <a:defRPr sz="1050"/>
            </a:lvl4pPr>
            <a:lvl5pPr>
              <a:defRPr sz="105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6" name="Footer Placeholder 5"/>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7" name="Slide Number Placeholder 6"/>
          <p:cNvSpPr>
            <a:spLocks noGrp="1"/>
          </p:cNvSpPr>
          <p:nvPr>
            <p:ph type="sldNum" sz="quarter" idx="12"/>
          </p:nvPr>
        </p:nvSpPr>
        <p:spPr/>
        <p:txBody>
          <a:bodyPr/>
          <a:lstStyle>
            <a:lvl1pPr eaLnBrk="1" fontAlgn="auto" hangingPunct="1">
              <a:spcBef>
                <a:spcPts val="0"/>
              </a:spcBef>
              <a:spcAft>
                <a:spcPts val="0"/>
              </a:spcAft>
              <a:defRPr/>
            </a:lvl1pPr>
          </a:lstStyle>
          <a:p>
            <a:pPr>
              <a:defRPr/>
            </a:pPr>
            <a:fld id="{53F25DFF-3566-482C-9E6F-37E4C741827C}"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67126839"/>
      </p:ext>
    </p:extLst>
  </p:cSld>
  <p:clrMapOvr>
    <a:masterClrMapping/>
  </p:clrMapOvr>
  <p:transition spd="slow"/>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grpSp>
        <p:nvGrpSpPr>
          <p:cNvPr id="5" name="Group 15"/>
          <p:cNvGrpSpPr>
            <a:grpSpLocks/>
          </p:cNvGrpSpPr>
          <p:nvPr/>
        </p:nvGrpSpPr>
        <p:grpSpPr bwMode="auto">
          <a:xfrm>
            <a:off x="4516438" y="993775"/>
            <a:ext cx="1846262" cy="1530350"/>
            <a:chOff x="4718762" y="993075"/>
            <a:chExt cx="1847138" cy="1530439"/>
          </a:xfrm>
        </p:grpSpPr>
        <p:sp>
          <p:nvSpPr>
            <p:cNvPr id="6"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7"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8"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9"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3"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grpSp>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rtlCol="0">
            <a:normAutofit/>
          </a:bodyPr>
          <a:lstStyle/>
          <a:p>
            <a:pPr lvl="0"/>
            <a:r>
              <a:rPr lang="en-US" noProof="0" dirty="0" smtClean="0"/>
              <a:t>Click icon to add picture</a:t>
            </a:r>
            <a:endParaRPr lang="en-US" noProof="0" dirty="0"/>
          </a:p>
        </p:txBody>
      </p:sp>
      <p:sp>
        <p:nvSpPr>
          <p:cNvPr id="14" name="Date Placeholder 4"/>
          <p:cNvSpPr>
            <a:spLocks noGrp="1"/>
          </p:cNvSpPr>
          <p:nvPr>
            <p:ph type="dt" sz="half" idx="15"/>
          </p:nvPr>
        </p:nvSpPr>
        <p:spPr/>
        <p:txBody>
          <a:bodyPr/>
          <a:lstStyle>
            <a:lvl1pPr eaLnBrk="1" fontAlgn="auto" hangingPunct="1">
              <a:spcBef>
                <a:spcPts val="0"/>
              </a:spcBef>
              <a:spcAft>
                <a:spcPts val="0"/>
              </a:spcAft>
              <a:defRPr/>
            </a:lvl1pPr>
          </a:lstStyle>
          <a:p>
            <a:pPr>
              <a:defRPr/>
            </a:pPr>
            <a:endParaRPr lang="en-US"/>
          </a:p>
        </p:txBody>
      </p:sp>
      <p:sp>
        <p:nvSpPr>
          <p:cNvPr id="15" name="Footer Placeholder 5"/>
          <p:cNvSpPr>
            <a:spLocks noGrp="1"/>
          </p:cNvSpPr>
          <p:nvPr>
            <p:ph type="ftr" sz="quarter" idx="16"/>
          </p:nvPr>
        </p:nvSpPr>
        <p:spPr/>
        <p:txBody>
          <a:bodyPr/>
          <a:lstStyle>
            <a:lvl1pPr algn="l" eaLnBrk="1" fontAlgn="auto" hangingPunct="1">
              <a:spcBef>
                <a:spcPts val="0"/>
              </a:spcBef>
              <a:spcAft>
                <a:spcPts val="0"/>
              </a:spcAft>
              <a:defRPr/>
            </a:lvl1pPr>
          </a:lstStyle>
          <a:p>
            <a:pPr>
              <a:defRPr/>
            </a:pPr>
            <a:endParaRPr lang="en-US"/>
          </a:p>
        </p:txBody>
      </p:sp>
      <p:sp>
        <p:nvSpPr>
          <p:cNvPr id="16" name="Slide Number Placeholder 6"/>
          <p:cNvSpPr>
            <a:spLocks noGrp="1"/>
          </p:cNvSpPr>
          <p:nvPr>
            <p:ph type="sldNum" sz="quarter" idx="17"/>
          </p:nvPr>
        </p:nvSpPr>
        <p:spPr/>
        <p:txBody>
          <a:bodyPr/>
          <a:lstStyle>
            <a:lvl1pPr eaLnBrk="1" fontAlgn="auto" hangingPunct="1">
              <a:spcBef>
                <a:spcPts val="0"/>
              </a:spcBef>
              <a:spcAft>
                <a:spcPts val="0"/>
              </a:spcAft>
              <a:defRPr/>
            </a:lvl1pPr>
          </a:lstStyle>
          <a:p>
            <a:pPr>
              <a:defRPr/>
            </a:pPr>
            <a:fld id="{2B85F0C5-76B6-42E3-9714-4C180A3B62DD}"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820688387"/>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5" name="Footer Placeholder 4"/>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6" name="Slide Number Placeholder 5"/>
          <p:cNvSpPr>
            <a:spLocks noGrp="1"/>
          </p:cNvSpPr>
          <p:nvPr>
            <p:ph type="sldNum" sz="quarter" idx="12"/>
          </p:nvPr>
        </p:nvSpPr>
        <p:spPr/>
        <p:txBody>
          <a:bodyPr/>
          <a:lstStyle>
            <a:lvl1pPr eaLnBrk="1" fontAlgn="auto" hangingPunct="1">
              <a:spcBef>
                <a:spcPts val="0"/>
              </a:spcBef>
              <a:spcAft>
                <a:spcPts val="0"/>
              </a:spcAft>
              <a:defRPr/>
            </a:lvl1pPr>
          </a:lstStyle>
          <a:p>
            <a:pPr>
              <a:defRPr/>
            </a:pPr>
            <a:fld id="{FC711E1D-F210-41BD-903D-C66883A75969}"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020889543"/>
      </p:ext>
    </p:extLst>
  </p:cSld>
  <p:clrMapOvr>
    <a:masterClrMapping/>
  </p:clrMapOvr>
  <p:transition spd="slow"/>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5" name="Footer Placeholder 4"/>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6" name="Slide Number Placeholder 5"/>
          <p:cNvSpPr>
            <a:spLocks noGrp="1"/>
          </p:cNvSpPr>
          <p:nvPr>
            <p:ph type="sldNum" sz="quarter" idx="12"/>
          </p:nvPr>
        </p:nvSpPr>
        <p:spPr/>
        <p:txBody>
          <a:bodyPr/>
          <a:lstStyle>
            <a:lvl1pPr eaLnBrk="1" fontAlgn="auto" hangingPunct="1">
              <a:spcBef>
                <a:spcPts val="0"/>
              </a:spcBef>
              <a:spcAft>
                <a:spcPts val="0"/>
              </a:spcAft>
              <a:defRPr/>
            </a:lvl1pPr>
          </a:lstStyle>
          <a:p>
            <a:pPr>
              <a:defRPr/>
            </a:pPr>
            <a:fld id="{803E09DD-6A91-4E10-890E-15E7056315BF}"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188932792"/>
      </p:ext>
    </p:extLst>
  </p:cSld>
  <p:clrMapOvr>
    <a:masterClrMapping/>
  </p:clrMapOvr>
  <p:transition spd="slow"/>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a:prstGeom prst="rect">
            <a:avLst/>
          </a:prstGeom>
        </p:spPr>
        <p:txBody>
          <a:bodyPr rtlCol="0">
            <a:normAutofit/>
          </a:bodyPr>
          <a:lstStyle/>
          <a:p>
            <a:pPr lvl="0"/>
            <a:endParaRPr lang="en-US" noProof="0" dirty="0"/>
          </a:p>
        </p:txBody>
      </p:sp>
      <p:sp>
        <p:nvSpPr>
          <p:cNvPr id="4" name="Date Placeholder 3"/>
          <p:cNvSpPr>
            <a:spLocks noGrp="1"/>
          </p:cNvSpPr>
          <p:nvPr>
            <p:ph type="dt" sz="half" idx="10"/>
          </p:nvPr>
        </p:nvSpPr>
        <p:spPr>
          <a:xfrm>
            <a:off x="685800" y="6248400"/>
            <a:ext cx="1905000" cy="457200"/>
          </a:xfrm>
        </p:spPr>
        <p:txBody>
          <a:bodyPr/>
          <a:lstStyle>
            <a:lvl1pPr eaLnBrk="1" fontAlgn="auto" hangingPunct="1">
              <a:spcBef>
                <a:spcPts val="0"/>
              </a:spcBef>
              <a:spcAft>
                <a:spcPts val="0"/>
              </a:spcAft>
              <a:defRPr dirty="0">
                <a:solidFill>
                  <a:prstClr val="white">
                    <a:tint val="75000"/>
                  </a:prstClr>
                </a:solidFill>
              </a:defRPr>
            </a:lvl1pPr>
          </a:lstStyle>
          <a:p>
            <a:pPr>
              <a:defRPr/>
            </a:pPr>
            <a:endParaRPr lang="en-US" altLang="en-US"/>
          </a:p>
        </p:txBody>
      </p:sp>
      <p:sp>
        <p:nvSpPr>
          <p:cNvPr id="5" name="Footer Placeholder 4"/>
          <p:cNvSpPr>
            <a:spLocks noGrp="1"/>
          </p:cNvSpPr>
          <p:nvPr>
            <p:ph type="ftr" sz="quarter" idx="11"/>
          </p:nvPr>
        </p:nvSpPr>
        <p:spPr>
          <a:xfrm>
            <a:off x="3124200" y="6248400"/>
            <a:ext cx="2895600" cy="457200"/>
          </a:xfrm>
        </p:spPr>
        <p:txBody>
          <a:bodyPr/>
          <a:lstStyle>
            <a:lvl1pPr algn="l" eaLnBrk="1" fontAlgn="auto" hangingPunct="1">
              <a:spcBef>
                <a:spcPts val="0"/>
              </a:spcBef>
              <a:spcAft>
                <a:spcPts val="0"/>
              </a:spcAft>
              <a:defRPr dirty="0">
                <a:solidFill>
                  <a:prstClr val="white">
                    <a:tint val="75000"/>
                  </a:prstClr>
                </a:solidFill>
              </a:defRPr>
            </a:lvl1pPr>
          </a:lstStyle>
          <a:p>
            <a:pPr>
              <a:defRPr/>
            </a:pPr>
            <a:endParaRPr lang="en-US" altLang="en-US"/>
          </a:p>
        </p:txBody>
      </p:sp>
      <p:sp>
        <p:nvSpPr>
          <p:cNvPr id="6" name="Slide Number Placeholder 5"/>
          <p:cNvSpPr>
            <a:spLocks noGrp="1"/>
          </p:cNvSpPr>
          <p:nvPr>
            <p:ph type="sldNum" sz="quarter" idx="12"/>
          </p:nvPr>
        </p:nvSpPr>
        <p:spPr>
          <a:xfrm>
            <a:off x="6553200" y="6248400"/>
            <a:ext cx="1905000" cy="457200"/>
          </a:xfrm>
        </p:spPr>
        <p:txBody>
          <a:bodyPr/>
          <a:lstStyle>
            <a:lvl1pPr eaLnBrk="1" fontAlgn="auto" hangingPunct="1">
              <a:spcBef>
                <a:spcPts val="0"/>
              </a:spcBef>
              <a:spcAft>
                <a:spcPts val="0"/>
              </a:spcAft>
              <a:defRPr>
                <a:solidFill>
                  <a:prstClr val="white">
                    <a:tint val="75000"/>
                  </a:prstClr>
                </a:solidFill>
              </a:defRPr>
            </a:lvl1pPr>
          </a:lstStyle>
          <a:p>
            <a:pPr>
              <a:defRPr/>
            </a:pPr>
            <a:fld id="{E89F4DED-0053-4921-BC06-CD3B70FBBE90}" type="slidenum">
              <a:rPr lang="en-US" altLang="en-US"/>
              <a:pPr>
                <a:defRPr/>
              </a:pPr>
              <a:t>‹#›</a:t>
            </a:fld>
            <a:endParaRPr lang="en-US" alt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156930810"/>
      </p:ext>
    </p:extLst>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39420927-F699-4BF5-BEFD-0CE0C71042AC}" type="slidenum">
              <a:rPr lang="en-US" smtClean="0">
                <a:solidFill>
                  <a:srgbClr val="FFFFFF"/>
                </a:solidFill>
              </a:rPr>
              <a:pPr/>
              <a:t>‹#›</a:t>
            </a:fld>
            <a:endParaRPr lang="en-US" dirty="0">
              <a:solidFill>
                <a:srgbClr val="FFFFFF"/>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958413754"/>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p:transition spd="slow"/>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B7EB6FC9-0E00-4941-9386-64A5846FCE60}" type="slidenum">
              <a:rPr lang="en-US" smtClean="0">
                <a:solidFill>
                  <a:srgbClr val="FFFFFF"/>
                </a:solidFill>
              </a:rPr>
              <a:pPr/>
              <a:t>‹#›</a:t>
            </a:fld>
            <a:endParaRPr lang="en-US" dirty="0">
              <a:solidFill>
                <a:srgbClr val="FFFFFF"/>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451441629"/>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p:transition spd="slow"/>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02D343D1-B6E2-4A56-8D4A-992C2775D616}" type="slidenum">
              <a:rPr lang="en-US" smtClean="0">
                <a:solidFill>
                  <a:srgbClr val="FFFFFF"/>
                </a:solidFill>
              </a:rPr>
              <a:pPr/>
              <a:t>‹#›</a:t>
            </a:fld>
            <a:endParaRPr lang="en-US" dirty="0">
              <a:solidFill>
                <a:srgbClr val="FFFFFF"/>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030968617"/>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p:transition spd="slow"/>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dirty="0">
              <a:solidFill>
                <a:srgbClr val="FFFFFF"/>
              </a:solidFill>
            </a:endParaRPr>
          </a:p>
        </p:txBody>
      </p:sp>
      <p:sp>
        <p:nvSpPr>
          <p:cNvPr id="6" name="Footer Placeholder 5"/>
          <p:cNvSpPr>
            <a:spLocks noGrp="1"/>
          </p:cNvSpPr>
          <p:nvPr>
            <p:ph type="ftr" sz="quarter" idx="11"/>
          </p:nvPr>
        </p:nvSpPr>
        <p:spPr/>
        <p:txBody>
          <a:bodyPr/>
          <a:lstStyle/>
          <a:p>
            <a:endParaRPr lang="en-US" dirty="0">
              <a:solidFill>
                <a:srgbClr val="FFFFFF"/>
              </a:solidFill>
            </a:endParaRPr>
          </a:p>
        </p:txBody>
      </p:sp>
      <p:sp>
        <p:nvSpPr>
          <p:cNvPr id="7" name="Slide Number Placeholder 6"/>
          <p:cNvSpPr>
            <a:spLocks noGrp="1"/>
          </p:cNvSpPr>
          <p:nvPr>
            <p:ph type="sldNum" sz="quarter" idx="12"/>
          </p:nvPr>
        </p:nvSpPr>
        <p:spPr/>
        <p:txBody>
          <a:bodyPr/>
          <a:lstStyle/>
          <a:p>
            <a:fld id="{2327E10F-7823-432A-9917-F2713F0BD8CF}" type="slidenum">
              <a:rPr lang="en-US" smtClean="0">
                <a:solidFill>
                  <a:srgbClr val="FFFFFF"/>
                </a:solidFill>
              </a:rPr>
              <a:pPr/>
              <a:t>‹#›</a:t>
            </a:fld>
            <a:endParaRPr lang="en-US" dirty="0">
              <a:solidFill>
                <a:srgbClr val="FFFFFF"/>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111754254"/>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p:transition spd="slow"/>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solidFill>
                <a:srgbClr val="FFFFFF"/>
              </a:solidFill>
            </a:endParaRPr>
          </a:p>
        </p:txBody>
      </p:sp>
      <p:sp>
        <p:nvSpPr>
          <p:cNvPr id="8" name="Footer Placeholder 7"/>
          <p:cNvSpPr>
            <a:spLocks noGrp="1"/>
          </p:cNvSpPr>
          <p:nvPr>
            <p:ph type="ftr" sz="quarter" idx="11"/>
          </p:nvPr>
        </p:nvSpPr>
        <p:spPr/>
        <p:txBody>
          <a:bodyPr/>
          <a:lstStyle/>
          <a:p>
            <a:endParaRPr lang="en-US" dirty="0">
              <a:solidFill>
                <a:srgbClr val="FFFFFF"/>
              </a:solidFill>
            </a:endParaRPr>
          </a:p>
        </p:txBody>
      </p:sp>
      <p:sp>
        <p:nvSpPr>
          <p:cNvPr id="9" name="Slide Number Placeholder 8"/>
          <p:cNvSpPr>
            <a:spLocks noGrp="1"/>
          </p:cNvSpPr>
          <p:nvPr>
            <p:ph type="sldNum" sz="quarter" idx="12"/>
          </p:nvPr>
        </p:nvSpPr>
        <p:spPr/>
        <p:txBody>
          <a:bodyPr/>
          <a:lstStyle/>
          <a:p>
            <a:fld id="{AF8E16B1-817F-4CAB-924D-55BC11E9B1ED}" type="slidenum">
              <a:rPr lang="en-US" smtClean="0">
                <a:solidFill>
                  <a:srgbClr val="FFFFFF"/>
                </a:solidFill>
              </a:rPr>
              <a:pPr/>
              <a:t>‹#›</a:t>
            </a:fld>
            <a:endParaRPr lang="en-US" dirty="0">
              <a:solidFill>
                <a:srgbClr val="FFFFFF"/>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594911654"/>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5" name="Footer Placeholder 4"/>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6" name="Slide Number Placeholder 5"/>
          <p:cNvSpPr>
            <a:spLocks noGrp="1"/>
          </p:cNvSpPr>
          <p:nvPr>
            <p:ph type="sldNum" sz="quarter" idx="12"/>
          </p:nvPr>
        </p:nvSpPr>
        <p:spPr/>
        <p:txBody>
          <a:bodyPr/>
          <a:lstStyle>
            <a:lvl1pPr eaLnBrk="1" fontAlgn="auto" hangingPunct="1">
              <a:spcBef>
                <a:spcPts val="0"/>
              </a:spcBef>
              <a:spcAft>
                <a:spcPts val="0"/>
              </a:spcAft>
              <a:defRPr/>
            </a:lvl1pPr>
          </a:lstStyle>
          <a:p>
            <a:pPr>
              <a:defRPr/>
            </a:pPr>
            <a:fld id="{FBC3ADFC-6002-42A2-A8C2-17F98E553D1D}"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938011375"/>
      </p:ext>
    </p:extLst>
  </p:cSld>
  <p:clrMapOvr>
    <a:masterClrMapping/>
  </p:clrMapOvr>
  <p:transition spd="slow"/>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solidFill>
                <a:srgbClr val="FFFFFF"/>
              </a:solidFill>
            </a:endParaRPr>
          </a:p>
        </p:txBody>
      </p:sp>
      <p:sp>
        <p:nvSpPr>
          <p:cNvPr id="4" name="Footer Placeholder 3"/>
          <p:cNvSpPr>
            <a:spLocks noGrp="1"/>
          </p:cNvSpPr>
          <p:nvPr>
            <p:ph type="ftr" sz="quarter" idx="11"/>
          </p:nvPr>
        </p:nvSpPr>
        <p:spPr/>
        <p:txBody>
          <a:bodyPr/>
          <a:lstStyle/>
          <a:p>
            <a:endParaRPr lang="en-US" dirty="0">
              <a:solidFill>
                <a:srgbClr val="FFFFFF"/>
              </a:solidFill>
            </a:endParaRPr>
          </a:p>
        </p:txBody>
      </p:sp>
      <p:sp>
        <p:nvSpPr>
          <p:cNvPr id="5" name="Slide Number Placeholder 4"/>
          <p:cNvSpPr>
            <a:spLocks noGrp="1"/>
          </p:cNvSpPr>
          <p:nvPr>
            <p:ph type="sldNum" sz="quarter" idx="12"/>
          </p:nvPr>
        </p:nvSpPr>
        <p:spPr/>
        <p:txBody>
          <a:bodyPr/>
          <a:lstStyle/>
          <a:p>
            <a:fld id="{B2F7A85E-38EC-48F2-9E92-FC152EC0C2FD}" type="slidenum">
              <a:rPr lang="en-US" smtClean="0">
                <a:solidFill>
                  <a:srgbClr val="FFFFFF"/>
                </a:solidFill>
              </a:rPr>
              <a:pPr/>
              <a:t>‹#›</a:t>
            </a:fld>
            <a:endParaRPr lang="en-US" dirty="0">
              <a:solidFill>
                <a:srgbClr val="FFFFFF"/>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487660849"/>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p:transition spd="slow"/>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srgbClr val="FFFFFF"/>
              </a:solidFill>
            </a:endParaRPr>
          </a:p>
        </p:txBody>
      </p:sp>
      <p:sp>
        <p:nvSpPr>
          <p:cNvPr id="3" name="Footer Placeholder 2"/>
          <p:cNvSpPr>
            <a:spLocks noGrp="1"/>
          </p:cNvSpPr>
          <p:nvPr>
            <p:ph type="ftr" sz="quarter" idx="11"/>
          </p:nvPr>
        </p:nvSpPr>
        <p:spPr/>
        <p:txBody>
          <a:bodyPr/>
          <a:lstStyle/>
          <a:p>
            <a:endParaRPr lang="en-US" dirty="0">
              <a:solidFill>
                <a:srgbClr val="FFFFFF"/>
              </a:solidFill>
            </a:endParaRPr>
          </a:p>
        </p:txBody>
      </p:sp>
      <p:sp>
        <p:nvSpPr>
          <p:cNvPr id="4" name="Slide Number Placeholder 3"/>
          <p:cNvSpPr>
            <a:spLocks noGrp="1"/>
          </p:cNvSpPr>
          <p:nvPr>
            <p:ph type="sldNum" sz="quarter" idx="12"/>
          </p:nvPr>
        </p:nvSpPr>
        <p:spPr/>
        <p:txBody>
          <a:bodyPr/>
          <a:lstStyle/>
          <a:p>
            <a:fld id="{911FAB56-F1D0-4A38-B6CB-A69DCEBB5786}" type="slidenum">
              <a:rPr lang="en-US" smtClean="0">
                <a:solidFill>
                  <a:srgbClr val="FFFFFF"/>
                </a:solidFill>
              </a:rPr>
              <a:pPr/>
              <a:t>‹#›</a:t>
            </a:fld>
            <a:endParaRPr lang="en-US" dirty="0">
              <a:solidFill>
                <a:srgbClr val="FFFFFF"/>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008995640"/>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p:transition spd="slow"/>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1pPr>
              <a:defRPr sz="1400"/>
            </a:lvl1pPr>
            <a:lvl2pPr>
              <a:defRPr sz="1200"/>
            </a:lvl2pPr>
            <a:lvl3pPr>
              <a:defRPr sz="1100"/>
            </a:lvl3pPr>
            <a:lvl4pPr>
              <a:defRPr sz="1050"/>
            </a:lvl4pPr>
            <a:lvl5pPr>
              <a:defRPr sz="105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srgbClr val="FFFFFF"/>
              </a:solidFill>
            </a:endParaRPr>
          </a:p>
        </p:txBody>
      </p:sp>
      <p:sp>
        <p:nvSpPr>
          <p:cNvPr id="6" name="Footer Placeholder 5"/>
          <p:cNvSpPr>
            <a:spLocks noGrp="1"/>
          </p:cNvSpPr>
          <p:nvPr>
            <p:ph type="ftr" sz="quarter" idx="11"/>
          </p:nvPr>
        </p:nvSpPr>
        <p:spPr/>
        <p:txBody>
          <a:bodyPr/>
          <a:lstStyle/>
          <a:p>
            <a:endParaRPr lang="en-US" dirty="0">
              <a:solidFill>
                <a:srgbClr val="FFFFFF"/>
              </a:solidFill>
            </a:endParaRPr>
          </a:p>
        </p:txBody>
      </p:sp>
      <p:sp>
        <p:nvSpPr>
          <p:cNvPr id="7" name="Slide Number Placeholder 6"/>
          <p:cNvSpPr>
            <a:spLocks noGrp="1"/>
          </p:cNvSpPr>
          <p:nvPr>
            <p:ph type="sldNum" sz="quarter" idx="12"/>
          </p:nvPr>
        </p:nvSpPr>
        <p:spPr/>
        <p:txBody>
          <a:bodyPr/>
          <a:lstStyle/>
          <a:p>
            <a:fld id="{21012117-F7FA-40DE-BE3E-7D6EF37EC535}" type="slidenum">
              <a:rPr lang="en-US" smtClean="0">
                <a:solidFill>
                  <a:srgbClr val="FFFFFF"/>
                </a:solidFill>
              </a:rPr>
              <a:pPr/>
              <a:t>‹#›</a:t>
            </a:fld>
            <a:endParaRPr lang="en-US" dirty="0">
              <a:solidFill>
                <a:srgbClr val="FFFFFF"/>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59971183"/>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p:transition spd="slow"/>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srgbClr val="FFFFFF"/>
              </a:solidFill>
            </a:endParaRPr>
          </a:p>
        </p:txBody>
      </p:sp>
      <p:sp>
        <p:nvSpPr>
          <p:cNvPr id="6" name="Footer Placeholder 5"/>
          <p:cNvSpPr>
            <a:spLocks noGrp="1"/>
          </p:cNvSpPr>
          <p:nvPr>
            <p:ph type="ftr" sz="quarter" idx="11"/>
          </p:nvPr>
        </p:nvSpPr>
        <p:spPr/>
        <p:txBody>
          <a:bodyPr/>
          <a:lstStyle/>
          <a:p>
            <a:endParaRPr lang="en-US" dirty="0">
              <a:solidFill>
                <a:srgbClr val="FFFFFF"/>
              </a:solidFill>
            </a:endParaRPr>
          </a:p>
        </p:txBody>
      </p:sp>
      <p:sp>
        <p:nvSpPr>
          <p:cNvPr id="7" name="Slide Number Placeholder 6"/>
          <p:cNvSpPr>
            <a:spLocks noGrp="1"/>
          </p:cNvSpPr>
          <p:nvPr>
            <p:ph type="sldNum" sz="quarter" idx="12"/>
          </p:nvPr>
        </p:nvSpPr>
        <p:spPr/>
        <p:txBody>
          <a:bodyPr/>
          <a:lstStyle/>
          <a:p>
            <a:fld id="{1CD8D21E-E49B-41CC-ABC5-19F3404A5A81}" type="slidenum">
              <a:rPr lang="en-US" smtClean="0">
                <a:solidFill>
                  <a:srgbClr val="FFFFFF"/>
                </a:solidFill>
              </a:rPr>
              <a:pPr/>
              <a:t>‹#›</a:t>
            </a:fld>
            <a:endParaRPr lang="en-US" dirty="0">
              <a:solidFill>
                <a:srgbClr val="FFFFFF"/>
              </a:solidFill>
            </a:endParaRPr>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dirty="0" smtClean="0"/>
              <a:t>Click icon to add picture</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116115295"/>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p:transition spd="slow"/>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B082D147-7F7C-48FB-A21E-00DC868DC9C1}" type="slidenum">
              <a:rPr lang="en-US" smtClean="0">
                <a:solidFill>
                  <a:srgbClr val="FFFFFF"/>
                </a:solidFill>
              </a:rPr>
              <a:pPr/>
              <a:t>‹#›</a:t>
            </a:fld>
            <a:endParaRPr lang="en-US" dirty="0">
              <a:solidFill>
                <a:srgbClr val="FFFFFF"/>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034566307"/>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p:transition spd="slow"/>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p:txBody>
          <a:bodyPr/>
          <a:lstStyle/>
          <a:p>
            <a:fld id="{41F9377E-288A-40E0-836D-81F4A163C349}" type="slidenum">
              <a:rPr lang="en-US" smtClean="0">
                <a:solidFill>
                  <a:srgbClr val="FFFFFF"/>
                </a:solidFill>
              </a:rPr>
              <a:pPr/>
              <a:t>‹#›</a:t>
            </a:fld>
            <a:endParaRPr lang="en-US" dirty="0">
              <a:solidFill>
                <a:srgbClr val="FFFFFF"/>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311060526"/>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p:transition spd="slow"/>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a:prstGeom prst="rect">
            <a:avLst/>
          </a:prstGeom>
        </p:spPr>
        <p:txBody>
          <a:bodyPr/>
          <a:lstStyle/>
          <a:p>
            <a:r>
              <a:rPr lang="en-US" dirty="0" smtClean="0"/>
              <a:t>Click icon to add chart</a:t>
            </a:r>
            <a:endParaRPr lang="en-US" dirty="0"/>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endParaRPr lang="en-US" altLang="en-US" dirty="0">
              <a:solidFill>
                <a:prstClr val="white">
                  <a:tint val="75000"/>
                </a:prstClr>
              </a:solidFill>
            </a:endParaRPr>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endParaRPr lang="en-US" altLang="en-US" dirty="0">
              <a:solidFill>
                <a:prstClr val="white">
                  <a:tint val="75000"/>
                </a:prstClr>
              </a:solidFill>
            </a:endParaRPr>
          </a:p>
        </p:txBody>
      </p:sp>
      <p:sp>
        <p:nvSpPr>
          <p:cNvPr id="6" name="Slide Number Placeholder 5"/>
          <p:cNvSpPr>
            <a:spLocks noGrp="1"/>
          </p:cNvSpPr>
          <p:nvPr>
            <p:ph type="sldNum" sz="quarter" idx="12"/>
          </p:nvPr>
        </p:nvSpPr>
        <p:spPr>
          <a:xfrm>
            <a:off x="6553200" y="6248400"/>
            <a:ext cx="1905000" cy="457200"/>
          </a:xfrm>
          <a:prstGeom prst="rect">
            <a:avLst/>
          </a:prstGeom>
        </p:spPr>
        <p:txBody>
          <a:bodyPr/>
          <a:lstStyle>
            <a:lvl1pPr>
              <a:defRPr/>
            </a:lvl1pPr>
          </a:lstStyle>
          <a:p>
            <a:fld id="{7B62B443-EADC-4E59-A1CE-A6A2038A1C60}" type="slidenum">
              <a:rPr lang="en-US" altLang="en-US" smtClean="0">
                <a:solidFill>
                  <a:prstClr val="white">
                    <a:tint val="75000"/>
                  </a:prstClr>
                </a:solidFill>
              </a:rPr>
              <a:pPr/>
              <a:t>‹#›</a:t>
            </a:fld>
            <a:endParaRPr lang="en-US" altLang="en-US" dirty="0">
              <a:solidFill>
                <a:prstClr val="white">
                  <a:tint val="75000"/>
                </a:prstClr>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650983715"/>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6" name="Footer Placeholder 5"/>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7" name="Slide Number Placeholder 6"/>
          <p:cNvSpPr>
            <a:spLocks noGrp="1"/>
          </p:cNvSpPr>
          <p:nvPr>
            <p:ph type="sldNum" sz="quarter" idx="12"/>
          </p:nvPr>
        </p:nvSpPr>
        <p:spPr/>
        <p:txBody>
          <a:bodyPr/>
          <a:lstStyle>
            <a:lvl1pPr eaLnBrk="1" fontAlgn="auto" hangingPunct="1">
              <a:spcBef>
                <a:spcPts val="0"/>
              </a:spcBef>
              <a:spcAft>
                <a:spcPts val="0"/>
              </a:spcAft>
              <a:defRPr/>
            </a:lvl1pPr>
          </a:lstStyle>
          <a:p>
            <a:pPr>
              <a:defRPr/>
            </a:pPr>
            <a:fld id="{658FAFBD-D663-43CA-931D-BAA8DDC2E128}"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84972512"/>
      </p:ext>
    </p:extLst>
  </p:cSld>
  <p:clrMapOvr>
    <a:masterClrMapping/>
  </p:clrMapOvr>
  <p:transition spd="slow"/>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8" name="Footer Placeholder 7"/>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9" name="Slide Number Placeholder 8"/>
          <p:cNvSpPr>
            <a:spLocks noGrp="1"/>
          </p:cNvSpPr>
          <p:nvPr>
            <p:ph type="sldNum" sz="quarter" idx="12"/>
          </p:nvPr>
        </p:nvSpPr>
        <p:spPr/>
        <p:txBody>
          <a:bodyPr/>
          <a:lstStyle>
            <a:lvl1pPr eaLnBrk="1" fontAlgn="auto" hangingPunct="1">
              <a:spcBef>
                <a:spcPts val="0"/>
              </a:spcBef>
              <a:spcAft>
                <a:spcPts val="0"/>
              </a:spcAft>
              <a:defRPr/>
            </a:lvl1pPr>
          </a:lstStyle>
          <a:p>
            <a:pPr>
              <a:defRPr/>
            </a:pPr>
            <a:fld id="{96B64E00-ABCD-4F50-9606-1646665AC9F1}"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697086047"/>
      </p:ext>
    </p:extLst>
  </p:cSld>
  <p:clrMapOvr>
    <a:masterClrMapping/>
  </p:clrMapOvr>
  <p:transition spd="slow"/>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4" name="Footer Placeholder 3"/>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5" name="Slide Number Placeholder 4"/>
          <p:cNvSpPr>
            <a:spLocks noGrp="1"/>
          </p:cNvSpPr>
          <p:nvPr>
            <p:ph type="sldNum" sz="quarter" idx="12"/>
          </p:nvPr>
        </p:nvSpPr>
        <p:spPr/>
        <p:txBody>
          <a:bodyPr/>
          <a:lstStyle>
            <a:lvl1pPr eaLnBrk="1" fontAlgn="auto" hangingPunct="1">
              <a:spcBef>
                <a:spcPts val="0"/>
              </a:spcBef>
              <a:spcAft>
                <a:spcPts val="0"/>
              </a:spcAft>
              <a:defRPr/>
            </a:lvl1pPr>
          </a:lstStyle>
          <a:p>
            <a:pPr>
              <a:defRPr/>
            </a:pPr>
            <a:fld id="{AF0455D1-B942-4559-82D5-8CD50D6E1DF0}"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89963668"/>
      </p:ext>
    </p:extLst>
  </p:cSld>
  <p:clrMapOvr>
    <a:masterClrMapping/>
  </p:clrMapOvr>
  <p:transition spd="slow"/>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3" name="Footer Placeholder 2"/>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4" name="Slide Number Placeholder 3"/>
          <p:cNvSpPr>
            <a:spLocks noGrp="1"/>
          </p:cNvSpPr>
          <p:nvPr>
            <p:ph type="sldNum" sz="quarter" idx="12"/>
          </p:nvPr>
        </p:nvSpPr>
        <p:spPr/>
        <p:txBody>
          <a:bodyPr/>
          <a:lstStyle>
            <a:lvl1pPr eaLnBrk="1" fontAlgn="auto" hangingPunct="1">
              <a:spcBef>
                <a:spcPts val="0"/>
              </a:spcBef>
              <a:spcAft>
                <a:spcPts val="0"/>
              </a:spcAft>
              <a:defRPr/>
            </a:lvl1pPr>
          </a:lstStyle>
          <a:p>
            <a:pPr>
              <a:defRPr/>
            </a:pPr>
            <a:fld id="{D9407601-79CD-46E4-82A4-CB8717D47E53}"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93342573"/>
      </p:ext>
    </p:extLst>
  </p:cSld>
  <p:clrMapOvr>
    <a:masterClrMapping/>
  </p:clrMapOvr>
  <p:transition spd="slow"/>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1pPr>
              <a:defRPr sz="1400"/>
            </a:lvl1pPr>
            <a:lvl2pPr>
              <a:defRPr sz="1200"/>
            </a:lvl2pPr>
            <a:lvl3pPr>
              <a:defRPr sz="1100"/>
            </a:lvl3pPr>
            <a:lvl4pPr>
              <a:defRPr sz="1050"/>
            </a:lvl4pPr>
            <a:lvl5pPr>
              <a:defRPr sz="105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1" fontAlgn="auto" hangingPunct="1">
              <a:spcBef>
                <a:spcPts val="0"/>
              </a:spcBef>
              <a:spcAft>
                <a:spcPts val="0"/>
              </a:spcAft>
              <a:defRPr/>
            </a:lvl1pPr>
          </a:lstStyle>
          <a:p>
            <a:pPr>
              <a:defRPr/>
            </a:pPr>
            <a:endParaRPr lang="en-US"/>
          </a:p>
        </p:txBody>
      </p:sp>
      <p:sp>
        <p:nvSpPr>
          <p:cNvPr id="6" name="Footer Placeholder 5"/>
          <p:cNvSpPr>
            <a:spLocks noGrp="1"/>
          </p:cNvSpPr>
          <p:nvPr>
            <p:ph type="ftr" sz="quarter" idx="11"/>
          </p:nvPr>
        </p:nvSpPr>
        <p:spPr/>
        <p:txBody>
          <a:bodyPr/>
          <a:lstStyle>
            <a:lvl1pPr algn="l" eaLnBrk="1" fontAlgn="auto" hangingPunct="1">
              <a:spcBef>
                <a:spcPts val="0"/>
              </a:spcBef>
              <a:spcAft>
                <a:spcPts val="0"/>
              </a:spcAft>
              <a:defRPr/>
            </a:lvl1pPr>
          </a:lstStyle>
          <a:p>
            <a:pPr>
              <a:defRPr/>
            </a:pPr>
            <a:endParaRPr lang="en-US"/>
          </a:p>
        </p:txBody>
      </p:sp>
      <p:sp>
        <p:nvSpPr>
          <p:cNvPr id="7" name="Slide Number Placeholder 6"/>
          <p:cNvSpPr>
            <a:spLocks noGrp="1"/>
          </p:cNvSpPr>
          <p:nvPr>
            <p:ph type="sldNum" sz="quarter" idx="12"/>
          </p:nvPr>
        </p:nvSpPr>
        <p:spPr/>
        <p:txBody>
          <a:bodyPr/>
          <a:lstStyle>
            <a:lvl1pPr eaLnBrk="1" fontAlgn="auto" hangingPunct="1">
              <a:spcBef>
                <a:spcPts val="0"/>
              </a:spcBef>
              <a:spcAft>
                <a:spcPts val="0"/>
              </a:spcAft>
              <a:defRPr/>
            </a:lvl1pPr>
          </a:lstStyle>
          <a:p>
            <a:pPr>
              <a:defRPr/>
            </a:pPr>
            <a:fld id="{B8DD4886-2EC0-400F-B1F7-B70F4C36BE88}"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63792084"/>
      </p:ext>
    </p:extLst>
  </p:cSld>
  <p:clrMapOvr>
    <a:masterClrMapping/>
  </p:clrMapOvr>
  <p:transition spd="slow"/>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grpSp>
        <p:nvGrpSpPr>
          <p:cNvPr id="5" name="Group 15"/>
          <p:cNvGrpSpPr>
            <a:grpSpLocks/>
          </p:cNvGrpSpPr>
          <p:nvPr/>
        </p:nvGrpSpPr>
        <p:grpSpPr bwMode="auto">
          <a:xfrm>
            <a:off x="4516438" y="993775"/>
            <a:ext cx="1846262" cy="1530350"/>
            <a:chOff x="4718762" y="993075"/>
            <a:chExt cx="1847138" cy="1530439"/>
          </a:xfrm>
        </p:grpSpPr>
        <p:sp>
          <p:nvSpPr>
            <p:cNvPr id="6"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7"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8"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9"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3"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grpSp>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rtlCol="0">
            <a:normAutofit/>
          </a:bodyPr>
          <a:lstStyle/>
          <a:p>
            <a:pPr lvl="0"/>
            <a:r>
              <a:rPr lang="en-US" noProof="0" dirty="0" smtClean="0"/>
              <a:t>Click icon to add picture</a:t>
            </a:r>
            <a:endParaRPr lang="en-US" noProof="0" dirty="0"/>
          </a:p>
        </p:txBody>
      </p:sp>
      <p:sp>
        <p:nvSpPr>
          <p:cNvPr id="14" name="Date Placeholder 4"/>
          <p:cNvSpPr>
            <a:spLocks noGrp="1"/>
          </p:cNvSpPr>
          <p:nvPr>
            <p:ph type="dt" sz="half" idx="15"/>
          </p:nvPr>
        </p:nvSpPr>
        <p:spPr/>
        <p:txBody>
          <a:bodyPr/>
          <a:lstStyle>
            <a:lvl1pPr eaLnBrk="1" fontAlgn="auto" hangingPunct="1">
              <a:spcBef>
                <a:spcPts val="0"/>
              </a:spcBef>
              <a:spcAft>
                <a:spcPts val="0"/>
              </a:spcAft>
              <a:defRPr/>
            </a:lvl1pPr>
          </a:lstStyle>
          <a:p>
            <a:pPr>
              <a:defRPr/>
            </a:pPr>
            <a:endParaRPr lang="en-US"/>
          </a:p>
        </p:txBody>
      </p:sp>
      <p:sp>
        <p:nvSpPr>
          <p:cNvPr id="15" name="Footer Placeholder 5"/>
          <p:cNvSpPr>
            <a:spLocks noGrp="1"/>
          </p:cNvSpPr>
          <p:nvPr>
            <p:ph type="ftr" sz="quarter" idx="16"/>
          </p:nvPr>
        </p:nvSpPr>
        <p:spPr/>
        <p:txBody>
          <a:bodyPr/>
          <a:lstStyle>
            <a:lvl1pPr algn="l" eaLnBrk="1" fontAlgn="auto" hangingPunct="1">
              <a:spcBef>
                <a:spcPts val="0"/>
              </a:spcBef>
              <a:spcAft>
                <a:spcPts val="0"/>
              </a:spcAft>
              <a:defRPr/>
            </a:lvl1pPr>
          </a:lstStyle>
          <a:p>
            <a:pPr>
              <a:defRPr/>
            </a:pPr>
            <a:endParaRPr lang="en-US"/>
          </a:p>
        </p:txBody>
      </p:sp>
      <p:sp>
        <p:nvSpPr>
          <p:cNvPr id="16" name="Slide Number Placeholder 6"/>
          <p:cNvSpPr>
            <a:spLocks noGrp="1"/>
          </p:cNvSpPr>
          <p:nvPr>
            <p:ph type="sldNum" sz="quarter" idx="17"/>
          </p:nvPr>
        </p:nvSpPr>
        <p:spPr/>
        <p:txBody>
          <a:bodyPr/>
          <a:lstStyle>
            <a:lvl1pPr eaLnBrk="1" fontAlgn="auto" hangingPunct="1">
              <a:spcBef>
                <a:spcPts val="0"/>
              </a:spcBef>
              <a:spcAft>
                <a:spcPts val="0"/>
              </a:spcAft>
              <a:defRPr/>
            </a:lvl1pPr>
          </a:lstStyle>
          <a:p>
            <a:pPr>
              <a:defRPr/>
            </a:pPr>
            <a:fld id="{1FBDCF29-83F6-4C25-838A-88CD3A640F68}" type="slidenum">
              <a:rPr lang="en-US"/>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65513393"/>
      </p:ext>
    </p:extLst>
  </p:cSld>
  <p:clrMapOvr>
    <a:masterClrMapping/>
  </p:clrMapOvr>
  <p:transition spd="slow"/>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slideLayout" Target="../slideLayouts/slideLayout24.xml"/><Relationship Id="rId13"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2" Type="http://schemas.openxmlformats.org/officeDocument/2006/relationships/slideLayout" Target="../slideLayouts/slideLayout36.xml"/><Relationship Id="rId13" Type="http://schemas.openxmlformats.org/officeDocument/2006/relationships/theme" Target="../theme/theme3.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slideLayout" Target="../slideLayouts/slideLayout33.xml"/><Relationship Id="rId10"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2B2B2B"/>
            </a:gs>
            <a:gs pos="100000">
              <a:srgbClr val="000000"/>
            </a:gs>
          </a:gsLst>
          <a:lin ang="5400000" scaled="1"/>
        </a:gradFill>
        <a:effectLst/>
      </p:bgPr>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97" name="Oval 96"/>
          <p:cNvSpPr>
            <a:spLocks noChangeAspect="1"/>
          </p:cNvSpPr>
          <p:nvPr/>
        </p:nvSpPr>
        <p:spPr>
          <a:xfrm>
            <a:off x="11113" y="4941888"/>
            <a:ext cx="611187" cy="61118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0" name="Oval 99"/>
          <p:cNvSpPr>
            <a:spLocks noChangeAspect="1"/>
          </p:cNvSpPr>
          <p:nvPr/>
        </p:nvSpPr>
        <p:spPr>
          <a:xfrm>
            <a:off x="-25400" y="482600"/>
            <a:ext cx="598488" cy="904875"/>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3" name="Oval 102"/>
          <p:cNvSpPr>
            <a:spLocks noChangeAspect="1"/>
          </p:cNvSpPr>
          <p:nvPr/>
        </p:nvSpPr>
        <p:spPr>
          <a:xfrm>
            <a:off x="371475" y="1887538"/>
            <a:ext cx="609600" cy="60960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7" name="Oval 106"/>
          <p:cNvSpPr>
            <a:spLocks noChangeAspect="1"/>
          </p:cNvSpPr>
          <p:nvPr/>
        </p:nvSpPr>
        <p:spPr>
          <a:xfrm>
            <a:off x="7748588" y="282575"/>
            <a:ext cx="1128712" cy="1128713"/>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0" name="Oval 109"/>
          <p:cNvSpPr>
            <a:spLocks noChangeAspect="1"/>
          </p:cNvSpPr>
          <p:nvPr/>
        </p:nvSpPr>
        <p:spPr>
          <a:xfrm>
            <a:off x="7470775" y="1327150"/>
            <a:ext cx="608013" cy="608013"/>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1" name="Oval 110"/>
          <p:cNvSpPr>
            <a:spLocks noChangeAspect="1"/>
          </p:cNvSpPr>
          <p:nvPr/>
        </p:nvSpPr>
        <p:spPr>
          <a:xfrm>
            <a:off x="7629525" y="5611813"/>
            <a:ext cx="738188" cy="73818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3" name="Oval 112"/>
          <p:cNvSpPr>
            <a:spLocks noChangeAspect="1"/>
          </p:cNvSpPr>
          <p:nvPr/>
        </p:nvSpPr>
        <p:spPr>
          <a:xfrm>
            <a:off x="7494588" y="4927600"/>
            <a:ext cx="738187" cy="738188"/>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59" name="Title Placeholder 1"/>
          <p:cNvSpPr>
            <a:spLocks noGrp="1"/>
          </p:cNvSpPr>
          <p:nvPr>
            <p:ph type="title"/>
          </p:nvPr>
        </p:nvSpPr>
        <p:spPr bwMode="auto">
          <a:xfrm>
            <a:off x="1009650" y="676275"/>
            <a:ext cx="7124700" cy="923925"/>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160" name="Text Placeholder 2"/>
          <p:cNvSpPr>
            <a:spLocks noGrp="1"/>
          </p:cNvSpPr>
          <p:nvPr>
            <p:ph type="body" idx="1"/>
          </p:nvPr>
        </p:nvSpPr>
        <p:spPr bwMode="auto">
          <a:xfrm>
            <a:off x="1009650" y="1806575"/>
            <a:ext cx="7124700" cy="4052888"/>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437313" y="5951538"/>
            <a:ext cx="2133600" cy="365125"/>
          </a:xfrm>
          <a:prstGeom prst="rect">
            <a:avLst/>
          </a:prstGeom>
        </p:spPr>
        <p:txBody>
          <a:bodyPr vert="horz" lIns="91440" tIns="45720" rIns="91440" bIns="45720" rtlCol="0" anchor="b"/>
          <a:lstStyle>
            <a:lvl1pPr algn="r" eaLnBrk="0" hangingPunct="0">
              <a:defRPr sz="900" dirty="0" smtClean="0">
                <a:solidFill>
                  <a:srgbClr val="FFFFFF"/>
                </a:solidFill>
                <a:latin typeface="+mn-lt"/>
                <a:cs typeface="+mn-cs"/>
              </a:defRPr>
            </a:lvl1pPr>
          </a:lstStyle>
          <a:p>
            <a:pPr>
              <a:defRPr/>
            </a:pPr>
            <a:endParaRPr lang="en-US"/>
          </a:p>
        </p:txBody>
      </p:sp>
      <p:sp>
        <p:nvSpPr>
          <p:cNvPr id="5" name="Footer Placeholder 4"/>
          <p:cNvSpPr>
            <a:spLocks noGrp="1"/>
          </p:cNvSpPr>
          <p:nvPr>
            <p:ph type="ftr" sz="quarter" idx="3"/>
          </p:nvPr>
        </p:nvSpPr>
        <p:spPr>
          <a:xfrm>
            <a:off x="1181100" y="5951538"/>
            <a:ext cx="5256213" cy="365125"/>
          </a:xfrm>
          <a:prstGeom prst="rect">
            <a:avLst/>
          </a:prstGeom>
        </p:spPr>
        <p:txBody>
          <a:bodyPr vert="horz" lIns="91440" tIns="45720" rIns="91440" bIns="45720" rtlCol="0" anchor="b"/>
          <a:lstStyle>
            <a:lvl1pPr algn="ctr" eaLnBrk="0" hangingPunct="0">
              <a:defRPr sz="900" dirty="0" smtClean="0">
                <a:solidFill>
                  <a:srgbClr val="FFFFFF"/>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573088" y="5951538"/>
            <a:ext cx="608012" cy="365125"/>
          </a:xfrm>
          <a:prstGeom prst="rect">
            <a:avLst/>
          </a:prstGeom>
        </p:spPr>
        <p:txBody>
          <a:bodyPr vert="horz" lIns="91440" tIns="45720" rIns="91440" bIns="45720" rtlCol="0" anchor="b"/>
          <a:lstStyle>
            <a:lvl1pPr algn="l" eaLnBrk="0" hangingPunct="0">
              <a:defRPr sz="1800" smtClean="0">
                <a:solidFill>
                  <a:srgbClr val="FFFFFF"/>
                </a:solidFill>
                <a:latin typeface="+mn-lt"/>
                <a:cs typeface="+mn-cs"/>
              </a:defRPr>
            </a:lvl1pPr>
          </a:lstStyle>
          <a:p>
            <a:pPr>
              <a:defRPr/>
            </a:pPr>
            <a:fld id="{949D3AC5-DF91-4CFF-8AD9-ACA9FE114ADC}" type="slidenum">
              <a:rPr lang="en-US"/>
              <a:pPr>
                <a:defRPr/>
              </a:pPr>
              <a:t>‹#›</a:t>
            </a:fld>
            <a:endParaRPr lang="en-US" dirty="0"/>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60" name="Oval 59"/>
          <p:cNvSpPr>
            <a:spLocks noChangeAspect="1"/>
          </p:cNvSpPr>
          <p:nvPr/>
        </p:nvSpPr>
        <p:spPr>
          <a:xfrm>
            <a:off x="153988" y="2698750"/>
            <a:ext cx="468312" cy="468313"/>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61" name="Oval 60"/>
          <p:cNvSpPr>
            <a:spLocks noChangeAspect="1"/>
          </p:cNvSpPr>
          <p:nvPr/>
        </p:nvSpPr>
        <p:spPr>
          <a:xfrm>
            <a:off x="474663" y="3167063"/>
            <a:ext cx="458787" cy="45878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Tree>
  </p:cSld>
  <p:clrMap bg1="dk1" tx1="lt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ransition spd="slow"/>
  <p:timing>
    <p:tnLst>
      <p:par>
        <p:cTn id="1" dur="indefinite" restart="never" nodeType="tmRoot"/>
      </p:par>
    </p:tnLst>
  </p:timing>
  <p:hf hdr="0" ftr="0" dt="0"/>
  <p:txStyles>
    <p:titleStyle>
      <a:lvl1pPr algn="l" defTabSz="457200" rtl="0" fontAlgn="base">
        <a:spcBef>
          <a:spcPct val="0"/>
        </a:spcBef>
        <a:spcAft>
          <a:spcPct val="0"/>
        </a:spcAft>
        <a:defRPr sz="3200" kern="1200">
          <a:solidFill>
            <a:schemeClr val="tx1"/>
          </a:solidFill>
          <a:latin typeface="+mj-lt"/>
          <a:ea typeface="Trebuchet MS" pitchFamily="34" charset="0"/>
          <a:cs typeface="Trebuchet MS"/>
        </a:defRPr>
      </a:lvl1pPr>
      <a:lvl2pPr algn="l" defTabSz="457200" rtl="0" fontAlgn="base">
        <a:spcBef>
          <a:spcPct val="0"/>
        </a:spcBef>
        <a:spcAft>
          <a:spcPct val="0"/>
        </a:spcAft>
        <a:defRPr sz="3200">
          <a:solidFill>
            <a:schemeClr val="tx1"/>
          </a:solidFill>
          <a:latin typeface="Verdana" pitchFamily="34" charset="0"/>
          <a:ea typeface="Trebuchet MS" pitchFamily="34" charset="0"/>
          <a:cs typeface="Trebuchet MS" pitchFamily="34" charset="0"/>
        </a:defRPr>
      </a:lvl2pPr>
      <a:lvl3pPr algn="l" defTabSz="457200" rtl="0" fontAlgn="base">
        <a:spcBef>
          <a:spcPct val="0"/>
        </a:spcBef>
        <a:spcAft>
          <a:spcPct val="0"/>
        </a:spcAft>
        <a:defRPr sz="3200">
          <a:solidFill>
            <a:schemeClr val="tx1"/>
          </a:solidFill>
          <a:latin typeface="Verdana" pitchFamily="34" charset="0"/>
          <a:ea typeface="Trebuchet MS" pitchFamily="34" charset="0"/>
          <a:cs typeface="Trebuchet MS" pitchFamily="34" charset="0"/>
        </a:defRPr>
      </a:lvl3pPr>
      <a:lvl4pPr algn="l" defTabSz="457200" rtl="0" fontAlgn="base">
        <a:spcBef>
          <a:spcPct val="0"/>
        </a:spcBef>
        <a:spcAft>
          <a:spcPct val="0"/>
        </a:spcAft>
        <a:defRPr sz="3200">
          <a:solidFill>
            <a:schemeClr val="tx1"/>
          </a:solidFill>
          <a:latin typeface="Verdana" pitchFamily="34" charset="0"/>
          <a:ea typeface="Trebuchet MS" pitchFamily="34" charset="0"/>
          <a:cs typeface="Trebuchet MS" pitchFamily="34" charset="0"/>
        </a:defRPr>
      </a:lvl4pPr>
      <a:lvl5pPr algn="l" defTabSz="457200" rtl="0" fontAlgn="base">
        <a:spcBef>
          <a:spcPct val="0"/>
        </a:spcBef>
        <a:spcAft>
          <a:spcPct val="0"/>
        </a:spcAft>
        <a:defRPr sz="3200">
          <a:solidFill>
            <a:schemeClr val="tx1"/>
          </a:solidFill>
          <a:latin typeface="Verdana" pitchFamily="34" charset="0"/>
          <a:ea typeface="Trebuchet MS" pitchFamily="34" charset="0"/>
          <a:cs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ct val="20000"/>
        </a:spcBef>
        <a:spcAft>
          <a:spcPts val="600"/>
        </a:spcAft>
        <a:buClr>
          <a:schemeClr val="tx2"/>
        </a:buClr>
        <a:buFont typeface="Wingdings 2" pitchFamily="18" charset="2"/>
        <a:buChar char=""/>
        <a:defRPr kern="1200">
          <a:solidFill>
            <a:schemeClr val="tx1"/>
          </a:solidFill>
          <a:latin typeface="+mn-lt"/>
          <a:ea typeface="+mn-ea"/>
          <a:cs typeface="+mn-cs"/>
        </a:defRPr>
      </a:lvl1pPr>
      <a:lvl2pPr marL="742950" indent="-285750" algn="l" defTabSz="457200" rtl="0" fontAlgn="base">
        <a:spcBef>
          <a:spcPct val="20000"/>
        </a:spcBef>
        <a:spcAft>
          <a:spcPts val="600"/>
        </a:spcAft>
        <a:buClr>
          <a:schemeClr val="tx2"/>
        </a:buClr>
        <a:buFont typeface="Wingdings 2" pitchFamily="18" charset="2"/>
        <a:buChar char=""/>
        <a:defRPr sz="1600" kern="1200">
          <a:solidFill>
            <a:schemeClr val="tx1"/>
          </a:solidFill>
          <a:latin typeface="+mn-lt"/>
          <a:ea typeface="+mn-ea"/>
          <a:cs typeface="+mn-cs"/>
        </a:defRPr>
      </a:lvl2pPr>
      <a:lvl3pPr marL="1143000" indent="-228600" algn="l" defTabSz="457200" rtl="0" fontAlgn="base">
        <a:spcBef>
          <a:spcPct val="20000"/>
        </a:spcBef>
        <a:spcAft>
          <a:spcPts val="600"/>
        </a:spcAft>
        <a:buClr>
          <a:schemeClr val="tx2"/>
        </a:buClr>
        <a:buFont typeface="Wingdings 2" pitchFamily="18" charset="2"/>
        <a:buChar char=""/>
        <a:defRPr sz="1400" kern="1200">
          <a:solidFill>
            <a:schemeClr val="tx1"/>
          </a:solidFill>
          <a:latin typeface="+mn-lt"/>
          <a:ea typeface="+mn-ea"/>
          <a:cs typeface="+mn-cs"/>
        </a:defRPr>
      </a:lvl3pPr>
      <a:lvl4pPr marL="1600200" indent="-228600" algn="l" defTabSz="457200" rtl="0" fontAlgn="base">
        <a:spcBef>
          <a:spcPct val="20000"/>
        </a:spcBef>
        <a:spcAft>
          <a:spcPts val="600"/>
        </a:spcAft>
        <a:buClr>
          <a:schemeClr val="tx2"/>
        </a:buClr>
        <a:buFont typeface="Wingdings 2" pitchFamily="18" charset="2"/>
        <a:buChar char=""/>
        <a:defRPr sz="1200" kern="1200">
          <a:solidFill>
            <a:schemeClr val="tx1"/>
          </a:solidFill>
          <a:latin typeface="+mn-lt"/>
          <a:ea typeface="+mn-ea"/>
          <a:cs typeface="+mn-cs"/>
        </a:defRPr>
      </a:lvl4pPr>
      <a:lvl5pPr marL="2057400" indent="-228600" algn="l" defTabSz="457200" rtl="0" fontAlgn="base">
        <a:spcBef>
          <a:spcPct val="20000"/>
        </a:spcBef>
        <a:spcAft>
          <a:spcPts val="600"/>
        </a:spcAft>
        <a:buClr>
          <a:schemeClr val="tx2"/>
        </a:buClr>
        <a:buFont typeface="Wingdings 2" pitchFamily="18"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595143"/>
            </a:gs>
            <a:gs pos="100000">
              <a:srgbClr val="47332D"/>
            </a:gs>
          </a:gsLst>
          <a:lin ang="5400000" scaled="1"/>
        </a:gradFill>
        <a:effectLst/>
      </p:bgPr>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97" name="Oval 96"/>
          <p:cNvSpPr>
            <a:spLocks noChangeAspect="1"/>
          </p:cNvSpPr>
          <p:nvPr/>
        </p:nvSpPr>
        <p:spPr>
          <a:xfrm>
            <a:off x="11113" y="4941888"/>
            <a:ext cx="611187" cy="61118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0" name="Oval 99"/>
          <p:cNvSpPr>
            <a:spLocks noChangeAspect="1"/>
          </p:cNvSpPr>
          <p:nvPr/>
        </p:nvSpPr>
        <p:spPr>
          <a:xfrm>
            <a:off x="-25400" y="482600"/>
            <a:ext cx="598488" cy="904875"/>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3" name="Oval 102"/>
          <p:cNvSpPr>
            <a:spLocks noChangeAspect="1"/>
          </p:cNvSpPr>
          <p:nvPr/>
        </p:nvSpPr>
        <p:spPr>
          <a:xfrm>
            <a:off x="371475" y="1887538"/>
            <a:ext cx="609600" cy="60960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7" name="Oval 106"/>
          <p:cNvSpPr>
            <a:spLocks noChangeAspect="1"/>
          </p:cNvSpPr>
          <p:nvPr/>
        </p:nvSpPr>
        <p:spPr>
          <a:xfrm>
            <a:off x="7748588" y="282575"/>
            <a:ext cx="1128712" cy="1128713"/>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0" name="Oval 109"/>
          <p:cNvSpPr>
            <a:spLocks noChangeAspect="1"/>
          </p:cNvSpPr>
          <p:nvPr/>
        </p:nvSpPr>
        <p:spPr>
          <a:xfrm>
            <a:off x="7470775" y="1327150"/>
            <a:ext cx="608013" cy="608013"/>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1" name="Oval 110"/>
          <p:cNvSpPr>
            <a:spLocks noChangeAspect="1"/>
          </p:cNvSpPr>
          <p:nvPr/>
        </p:nvSpPr>
        <p:spPr>
          <a:xfrm>
            <a:off x="7629525" y="5611813"/>
            <a:ext cx="738188" cy="73818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3" name="Oval 112"/>
          <p:cNvSpPr>
            <a:spLocks noChangeAspect="1"/>
          </p:cNvSpPr>
          <p:nvPr/>
        </p:nvSpPr>
        <p:spPr>
          <a:xfrm>
            <a:off x="7494588" y="4927600"/>
            <a:ext cx="738187" cy="738188"/>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4471" name="Title Placeholder 1"/>
          <p:cNvSpPr>
            <a:spLocks noGrp="1"/>
          </p:cNvSpPr>
          <p:nvPr>
            <p:ph type="title"/>
          </p:nvPr>
        </p:nvSpPr>
        <p:spPr bwMode="auto">
          <a:xfrm>
            <a:off x="1009650" y="676275"/>
            <a:ext cx="7124700" cy="923925"/>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4472" name="Text Placeholder 2"/>
          <p:cNvSpPr>
            <a:spLocks noGrp="1"/>
          </p:cNvSpPr>
          <p:nvPr>
            <p:ph type="body" idx="1"/>
          </p:nvPr>
        </p:nvSpPr>
        <p:spPr bwMode="auto">
          <a:xfrm>
            <a:off x="1009650" y="1806575"/>
            <a:ext cx="7124700" cy="4052888"/>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437313" y="5951538"/>
            <a:ext cx="2133600" cy="365125"/>
          </a:xfrm>
          <a:prstGeom prst="rect">
            <a:avLst/>
          </a:prstGeom>
        </p:spPr>
        <p:txBody>
          <a:bodyPr vert="horz" lIns="91440" tIns="45720" rIns="91440" bIns="45720" rtlCol="0" anchor="b"/>
          <a:lstStyle>
            <a:lvl1pPr algn="r" eaLnBrk="0" hangingPunct="0">
              <a:defRPr sz="900" dirty="0" smtClean="0">
                <a:solidFill>
                  <a:srgbClr val="FFFFFF"/>
                </a:solidFill>
                <a:latin typeface="+mn-lt"/>
                <a:cs typeface="+mn-cs"/>
              </a:defRPr>
            </a:lvl1pPr>
          </a:lstStyle>
          <a:p>
            <a:pPr>
              <a:defRPr/>
            </a:pPr>
            <a:endParaRPr lang="en-US"/>
          </a:p>
        </p:txBody>
      </p:sp>
      <p:sp>
        <p:nvSpPr>
          <p:cNvPr id="5" name="Footer Placeholder 4"/>
          <p:cNvSpPr>
            <a:spLocks noGrp="1"/>
          </p:cNvSpPr>
          <p:nvPr>
            <p:ph type="ftr" sz="quarter" idx="3"/>
          </p:nvPr>
        </p:nvSpPr>
        <p:spPr>
          <a:xfrm>
            <a:off x="1181100" y="5951538"/>
            <a:ext cx="5256213" cy="365125"/>
          </a:xfrm>
          <a:prstGeom prst="rect">
            <a:avLst/>
          </a:prstGeom>
        </p:spPr>
        <p:txBody>
          <a:bodyPr vert="horz" lIns="91440" tIns="45720" rIns="91440" bIns="45720" rtlCol="0" anchor="b"/>
          <a:lstStyle>
            <a:lvl1pPr algn="ctr" eaLnBrk="0" hangingPunct="0">
              <a:defRPr sz="900" dirty="0" smtClean="0">
                <a:solidFill>
                  <a:srgbClr val="FFFFFF"/>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573088" y="5951538"/>
            <a:ext cx="608012" cy="365125"/>
          </a:xfrm>
          <a:prstGeom prst="rect">
            <a:avLst/>
          </a:prstGeom>
        </p:spPr>
        <p:txBody>
          <a:bodyPr vert="horz" lIns="91440" tIns="45720" rIns="91440" bIns="45720" rtlCol="0" anchor="b"/>
          <a:lstStyle>
            <a:lvl1pPr algn="l" eaLnBrk="0" hangingPunct="0">
              <a:defRPr sz="1800" smtClean="0">
                <a:solidFill>
                  <a:srgbClr val="FFFFFF"/>
                </a:solidFill>
                <a:latin typeface="+mn-lt"/>
                <a:cs typeface="+mn-cs"/>
              </a:defRPr>
            </a:lvl1pPr>
          </a:lstStyle>
          <a:p>
            <a:pPr>
              <a:defRPr/>
            </a:pPr>
            <a:fld id="{FF9EB900-A293-41DF-9AD0-8EEBC0660404}" type="slidenum">
              <a:rPr lang="en-US"/>
              <a:pPr>
                <a:defRPr/>
              </a:pPr>
              <a:t>‹#›</a:t>
            </a:fld>
            <a:endParaRPr lang="en-US" dirty="0"/>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60" name="Oval 59"/>
          <p:cNvSpPr>
            <a:spLocks noChangeAspect="1"/>
          </p:cNvSpPr>
          <p:nvPr/>
        </p:nvSpPr>
        <p:spPr>
          <a:xfrm>
            <a:off x="153988" y="2698750"/>
            <a:ext cx="468312" cy="468313"/>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61" name="Oval 60"/>
          <p:cNvSpPr>
            <a:spLocks noChangeAspect="1"/>
          </p:cNvSpPr>
          <p:nvPr/>
        </p:nvSpPr>
        <p:spPr>
          <a:xfrm>
            <a:off x="474663" y="3167063"/>
            <a:ext cx="458787" cy="45878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ln w="317500">
                <a:solidFill>
                  <a:prstClr val="white"/>
                </a:solidFill>
              </a:ln>
              <a:solidFill>
                <a:prstClr val="white"/>
              </a:solidFill>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Tree>
  </p:cSld>
  <p:clrMap bg1="dk1" tx1="lt1" bg2="dk2"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ransition spd="slow"/>
  <p:timing>
    <p:tnLst>
      <p:par>
        <p:cTn id="1" dur="indefinite" restart="never" nodeType="tmRoot"/>
      </p:par>
    </p:tnLst>
  </p:timing>
  <p:hf hdr="0" ftr="0" dt="0"/>
  <p:txStyles>
    <p:titleStyle>
      <a:lvl1pPr algn="l" defTabSz="457200" rtl="0" fontAlgn="base">
        <a:spcBef>
          <a:spcPct val="0"/>
        </a:spcBef>
        <a:spcAft>
          <a:spcPct val="0"/>
        </a:spcAft>
        <a:defRPr sz="3200" kern="1200">
          <a:solidFill>
            <a:schemeClr val="tx1"/>
          </a:solidFill>
          <a:latin typeface="+mj-lt"/>
          <a:ea typeface="Trebuchet MS" pitchFamily="34" charset="0"/>
          <a:cs typeface="Trebuchet MS"/>
        </a:defRPr>
      </a:lvl1pPr>
      <a:lvl2pPr algn="l" defTabSz="457200" rtl="0" fontAlgn="base">
        <a:spcBef>
          <a:spcPct val="0"/>
        </a:spcBef>
        <a:spcAft>
          <a:spcPct val="0"/>
        </a:spcAft>
        <a:defRPr sz="3200">
          <a:solidFill>
            <a:schemeClr val="tx1"/>
          </a:solidFill>
          <a:latin typeface="Verdana" pitchFamily="34" charset="0"/>
          <a:ea typeface="Trebuchet MS" pitchFamily="34" charset="0"/>
          <a:cs typeface="Trebuchet MS" pitchFamily="34" charset="0"/>
        </a:defRPr>
      </a:lvl2pPr>
      <a:lvl3pPr algn="l" defTabSz="457200" rtl="0" fontAlgn="base">
        <a:spcBef>
          <a:spcPct val="0"/>
        </a:spcBef>
        <a:spcAft>
          <a:spcPct val="0"/>
        </a:spcAft>
        <a:defRPr sz="3200">
          <a:solidFill>
            <a:schemeClr val="tx1"/>
          </a:solidFill>
          <a:latin typeface="Verdana" pitchFamily="34" charset="0"/>
          <a:ea typeface="Trebuchet MS" pitchFamily="34" charset="0"/>
          <a:cs typeface="Trebuchet MS" pitchFamily="34" charset="0"/>
        </a:defRPr>
      </a:lvl3pPr>
      <a:lvl4pPr algn="l" defTabSz="457200" rtl="0" fontAlgn="base">
        <a:spcBef>
          <a:spcPct val="0"/>
        </a:spcBef>
        <a:spcAft>
          <a:spcPct val="0"/>
        </a:spcAft>
        <a:defRPr sz="3200">
          <a:solidFill>
            <a:schemeClr val="tx1"/>
          </a:solidFill>
          <a:latin typeface="Verdana" pitchFamily="34" charset="0"/>
          <a:ea typeface="Trebuchet MS" pitchFamily="34" charset="0"/>
          <a:cs typeface="Trebuchet MS" pitchFamily="34" charset="0"/>
        </a:defRPr>
      </a:lvl4pPr>
      <a:lvl5pPr algn="l" defTabSz="457200" rtl="0" fontAlgn="base">
        <a:spcBef>
          <a:spcPct val="0"/>
        </a:spcBef>
        <a:spcAft>
          <a:spcPct val="0"/>
        </a:spcAft>
        <a:defRPr sz="3200">
          <a:solidFill>
            <a:schemeClr val="tx1"/>
          </a:solidFill>
          <a:latin typeface="Verdana" pitchFamily="34" charset="0"/>
          <a:ea typeface="Trebuchet MS" pitchFamily="34" charset="0"/>
          <a:cs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ct val="20000"/>
        </a:spcBef>
        <a:spcAft>
          <a:spcPts val="600"/>
        </a:spcAft>
        <a:buClr>
          <a:schemeClr val="tx2"/>
        </a:buClr>
        <a:buFont typeface="Wingdings 2" pitchFamily="18" charset="2"/>
        <a:buChar char=""/>
        <a:defRPr kern="1200">
          <a:solidFill>
            <a:schemeClr val="tx1"/>
          </a:solidFill>
          <a:latin typeface="+mn-lt"/>
          <a:ea typeface="+mn-ea"/>
          <a:cs typeface="+mn-cs"/>
        </a:defRPr>
      </a:lvl1pPr>
      <a:lvl2pPr marL="742950" indent="-285750" algn="l" defTabSz="457200" rtl="0" fontAlgn="base">
        <a:spcBef>
          <a:spcPct val="20000"/>
        </a:spcBef>
        <a:spcAft>
          <a:spcPts val="600"/>
        </a:spcAft>
        <a:buClr>
          <a:schemeClr val="tx2"/>
        </a:buClr>
        <a:buFont typeface="Wingdings 2" pitchFamily="18" charset="2"/>
        <a:buChar char=""/>
        <a:defRPr sz="1600" kern="1200">
          <a:solidFill>
            <a:schemeClr val="tx1"/>
          </a:solidFill>
          <a:latin typeface="+mn-lt"/>
          <a:ea typeface="+mn-ea"/>
          <a:cs typeface="+mn-cs"/>
        </a:defRPr>
      </a:lvl2pPr>
      <a:lvl3pPr marL="1143000" indent="-228600" algn="l" defTabSz="457200" rtl="0" fontAlgn="base">
        <a:spcBef>
          <a:spcPct val="20000"/>
        </a:spcBef>
        <a:spcAft>
          <a:spcPts val="600"/>
        </a:spcAft>
        <a:buClr>
          <a:schemeClr val="tx2"/>
        </a:buClr>
        <a:buFont typeface="Wingdings 2" pitchFamily="18" charset="2"/>
        <a:buChar char=""/>
        <a:defRPr sz="1400" kern="1200">
          <a:solidFill>
            <a:schemeClr val="tx1"/>
          </a:solidFill>
          <a:latin typeface="+mn-lt"/>
          <a:ea typeface="+mn-ea"/>
          <a:cs typeface="+mn-cs"/>
        </a:defRPr>
      </a:lvl3pPr>
      <a:lvl4pPr marL="1600200" indent="-228600" algn="l" defTabSz="457200" rtl="0" fontAlgn="base">
        <a:spcBef>
          <a:spcPct val="20000"/>
        </a:spcBef>
        <a:spcAft>
          <a:spcPts val="600"/>
        </a:spcAft>
        <a:buClr>
          <a:schemeClr val="tx2"/>
        </a:buClr>
        <a:buFont typeface="Wingdings 2" pitchFamily="18" charset="2"/>
        <a:buChar char=""/>
        <a:defRPr sz="1200" kern="1200">
          <a:solidFill>
            <a:schemeClr val="tx1"/>
          </a:solidFill>
          <a:latin typeface="+mn-lt"/>
          <a:ea typeface="+mn-ea"/>
          <a:cs typeface="+mn-cs"/>
        </a:defRPr>
      </a:lvl4pPr>
      <a:lvl5pPr marL="2057400" indent="-228600" algn="l" defTabSz="457200" rtl="0" fontAlgn="base">
        <a:spcBef>
          <a:spcPct val="20000"/>
        </a:spcBef>
        <a:spcAft>
          <a:spcPts val="600"/>
        </a:spcAft>
        <a:buClr>
          <a:schemeClr val="tx2"/>
        </a:buClr>
        <a:buFont typeface="Wingdings 2" pitchFamily="18"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ln w="317500">
                <a:solidFill>
                  <a:prstClr val="white"/>
                </a:solidFill>
              </a:ln>
              <a:solidFill>
                <a:prstClr val="white"/>
              </a:solidFill>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ln w="317500">
                <a:solidFill>
                  <a:prstClr val="white"/>
                </a:solidFill>
              </a:ln>
              <a:solidFill>
                <a:prstClr val="white"/>
              </a:solidFill>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ln w="317500">
                <a:solidFill>
                  <a:prstClr val="white"/>
                </a:solidFill>
              </a:ln>
              <a:solidFill>
                <a:prstClr val="white"/>
              </a:solidFill>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ln w="317500">
                <a:solidFill>
                  <a:prstClr val="white"/>
                </a:solidFill>
              </a:ln>
              <a:solidFill>
                <a:prstClr val="white"/>
              </a:solidFill>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ln w="317500">
                <a:solidFill>
                  <a:prstClr val="white"/>
                </a:solidFill>
              </a:ln>
              <a:solidFill>
                <a:prstClr val="white"/>
              </a:solidFill>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ln w="317500">
                <a:solidFill>
                  <a:prstClr val="white"/>
                </a:solidFill>
              </a:ln>
              <a:solidFill>
                <a:prstClr val="white"/>
              </a:solidFill>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ln w="317500">
                <a:solidFill>
                  <a:prstClr val="white"/>
                </a:solidFill>
              </a:ln>
              <a:solidFill>
                <a:prstClr val="white"/>
              </a:solidFill>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ln w="317500">
                <a:solidFill>
                  <a:prstClr val="white"/>
                </a:solidFill>
              </a:ln>
              <a:solidFill>
                <a:prstClr val="white"/>
              </a:solidFill>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ln w="317500">
                <a:solidFill>
                  <a:prstClr val="white"/>
                </a:solidFill>
              </a:ln>
              <a:solidFill>
                <a:prstClr val="white"/>
              </a:solidFill>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ln w="317500">
                <a:solidFill>
                  <a:prstClr val="white"/>
                </a:solidFill>
              </a:ln>
              <a:solidFill>
                <a:prstClr val="white"/>
              </a:solidFill>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ln w="317500">
                <a:solidFill>
                  <a:prstClr val="white"/>
                </a:solidFill>
              </a:ln>
              <a:solidFill>
                <a:prstClr val="white"/>
              </a:solidFill>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ln w="317500">
                <a:solidFill>
                  <a:prstClr val="white"/>
                </a:solidFill>
              </a:ln>
              <a:solidFill>
                <a:prstClr val="white"/>
              </a:solidFill>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ln w="317500">
                <a:solidFill>
                  <a:prstClr val="white"/>
                </a:solidFill>
              </a:ln>
              <a:solidFill>
                <a:prstClr val="white"/>
              </a:solidFill>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ln w="317500">
                <a:solidFill>
                  <a:prstClr val="white"/>
                </a:solidFill>
              </a:ln>
              <a:solidFill>
                <a:prstClr val="white"/>
              </a:solidFill>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ln w="317500">
                <a:solidFill>
                  <a:prstClr val="white"/>
                </a:solidFill>
              </a:ln>
              <a:solidFill>
                <a:prstClr val="white"/>
              </a:solidFill>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ln w="317500">
                <a:solidFill>
                  <a:prstClr val="white"/>
                </a:solidFill>
              </a:ln>
              <a:solidFill>
                <a:prstClr val="white"/>
              </a:solidFill>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pPr eaLnBrk="0" hangingPunct="0"/>
            <a:endParaRPr lang="en-US" dirty="0" smtClean="0">
              <a:solidFill>
                <a:srgbClr val="FFFFFF"/>
              </a:solidFill>
              <a:latin typeface="Verdana"/>
              <a:cs typeface="+mn-cs"/>
            </a:endParaRP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pPr algn="ctr" eaLnBrk="0" hangingPunct="0"/>
            <a:endParaRPr lang="en-US" dirty="0" smtClean="0">
              <a:solidFill>
                <a:srgbClr val="FFFFFF"/>
              </a:solidFill>
              <a:latin typeface="Verdana"/>
              <a:cs typeface="+mn-cs"/>
            </a:endParaRP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pPr eaLnBrk="0" hangingPunct="0"/>
            <a:fld id="{6AAA6AED-C7F4-465B-A5CA-BC31AAE3CF36}" type="slidenum">
              <a:rPr lang="en-US" smtClean="0">
                <a:solidFill>
                  <a:srgbClr val="FFFFFF"/>
                </a:solidFill>
                <a:latin typeface="Verdana"/>
                <a:cs typeface="+mn-cs"/>
              </a:rPr>
              <a:pPr eaLnBrk="0" hangingPunct="0"/>
              <a:t>‹#›</a:t>
            </a:fld>
            <a:endParaRPr lang="en-US" dirty="0" smtClean="0">
              <a:solidFill>
                <a:srgbClr val="FFFFFF"/>
              </a:solidFill>
              <a:latin typeface="Verdana"/>
              <a:cs typeface="+mn-cs"/>
            </a:endParaRPr>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ln w="317500">
                <a:solidFill>
                  <a:prstClr val="white"/>
                </a:solidFill>
              </a:ln>
              <a:solidFill>
                <a:prstClr val="white"/>
              </a:solidFill>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ln w="317500">
                <a:solidFill>
                  <a:prstClr val="white"/>
                </a:solidFill>
              </a:ln>
              <a:solidFill>
                <a:prstClr val="white"/>
              </a:solidFill>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942742449"/>
      </p:ext>
    </p:extLst>
  </p:cSld>
  <p:clrMap bg1="dk1" tx1="lt1" bg2="dk2"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p:transition spd="slow"/>
    </mc:Fallback>
  </mc:AlternateContent>
  <p:timing>
    <p:tnLst>
      <p:par>
        <p:cTn id="1" dur="indefinite" restart="never" nodeType="tmRoot"/>
      </p:par>
    </p:tnLst>
  </p:timing>
  <p:hf hdr="0" ftr="0" dt="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jpeg"/><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1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png"/><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jpeg"/><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9.png"/><Relationship Id="rId5" Type="http://schemas.openxmlformats.org/officeDocument/2006/relationships/image" Target="../media/image25.png"/><Relationship Id="rId6" Type="http://schemas.openxmlformats.org/officeDocument/2006/relationships/image" Target="../media/image26.jpeg"/><Relationship Id="rId7" Type="http://schemas.openxmlformats.org/officeDocument/2006/relationships/image" Target="../media/image27.png"/><Relationship Id="rId1" Type="http://schemas.openxmlformats.org/officeDocument/2006/relationships/slideLayout" Target="../slideLayouts/slideLayout19.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png"/><Relationship Id="rId1" Type="http://schemas.openxmlformats.org/officeDocument/2006/relationships/slideLayout" Target="../slideLayouts/slideLayout19.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1.jpeg"/><Relationship Id="rId1" Type="http://schemas.openxmlformats.org/officeDocument/2006/relationships/slideLayout" Target="../slideLayouts/slideLayout7.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27.png"/><Relationship Id="rId5" Type="http://schemas.openxmlformats.org/officeDocument/2006/relationships/image" Target="../media/image29.png"/><Relationship Id="rId6" Type="http://schemas.openxmlformats.org/officeDocument/2006/relationships/image" Target="../media/image26.jpeg"/><Relationship Id="rId1" Type="http://schemas.openxmlformats.org/officeDocument/2006/relationships/slideLayout" Target="../slideLayouts/slideLayout7.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 Id="rId3" Type="http://schemas.openxmlformats.org/officeDocument/2006/relationships/image" Target="../media/image33.jpeg"/></Relationships>
</file>

<file path=ppt/slides/_rels/slide45.xml.rels><?xml version="1.0" encoding="UTF-8" standalone="yes"?>
<Relationships xmlns="http://schemas.openxmlformats.org/package/2006/relationships"><Relationship Id="rId3" Type="http://schemas.openxmlformats.org/officeDocument/2006/relationships/image" Target="../media/image34.jpeg"/><Relationship Id="rId4" Type="http://schemas.openxmlformats.org/officeDocument/2006/relationships/image" Target="../media/image35.jpeg"/><Relationship Id="rId1" Type="http://schemas.openxmlformats.org/officeDocument/2006/relationships/slideLayout" Target="../slideLayouts/slideLayout7.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jpeg"/><Relationship Id="rId1" Type="http://schemas.openxmlformats.org/officeDocument/2006/relationships/slideLayout" Target="../slideLayouts/slideLayout7.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image" Target="../media/image38.jpeg"/><Relationship Id="rId4" Type="http://schemas.openxmlformats.org/officeDocument/2006/relationships/image" Target="../media/image33.jpeg"/><Relationship Id="rId1" Type="http://schemas.openxmlformats.org/officeDocument/2006/relationships/slideLayout" Target="../slideLayouts/slideLayout19.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3" Type="http://schemas.openxmlformats.org/officeDocument/2006/relationships/image" Target="../media/image39.jpeg"/><Relationship Id="rId4" Type="http://schemas.openxmlformats.org/officeDocument/2006/relationships/image" Target="../media/image40.jpeg"/><Relationship Id="rId1" Type="http://schemas.openxmlformats.org/officeDocument/2006/relationships/slideLayout" Target="../slideLayouts/slideLayout19.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3" Type="http://schemas.openxmlformats.org/officeDocument/2006/relationships/image" Target="../media/image41.jpeg"/><Relationship Id="rId4" Type="http://schemas.openxmlformats.org/officeDocument/2006/relationships/image" Target="../media/image42.jpeg"/><Relationship Id="rId1" Type="http://schemas.openxmlformats.org/officeDocument/2006/relationships/slideLayout" Target="../slideLayouts/slideLayout19.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jpeg"/><Relationship Id="rId6" Type="http://schemas.openxmlformats.org/officeDocument/2006/relationships/image" Target="../media/image8.jpe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50" name="Picture 2" descr="C:\Users\Duffieldfamily\Desktop\1888\1888 Presentations\2014 Images Summer Lectures\BLUE RAIN.jpg"/>
          <p:cNvPicPr>
            <a:picLocks noChangeAspect="1" noChangeArrowheads="1"/>
          </p:cNvPicPr>
          <p:nvPr/>
        </p:nvPicPr>
        <p:blipFill rotWithShape="1">
          <a:blip r:embed="rId3"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9198" t="876" r="14851" b="-876"/>
          <a:stretch/>
        </p:blipFill>
        <p:spPr bwMode="auto">
          <a:xfrm>
            <a:off x="0" y="0"/>
            <a:ext cx="9144000" cy="7086600"/>
          </a:xfrm>
          <a:prstGeom prst="rect">
            <a:avLst/>
          </a:prstGeom>
          <a:ln>
            <a:noFill/>
          </a:ln>
          <a:effectLst>
            <a:outerShdw blurRad="190500" algn="tl" rotWithShape="0">
              <a:srgbClr val="000000">
                <a:alpha val="70000"/>
              </a:srgbClr>
            </a:outerShdw>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2" name="Title 1"/>
          <p:cNvSpPr>
            <a:spLocks noGrp="1"/>
          </p:cNvSpPr>
          <p:nvPr>
            <p:ph type="ctrTitle"/>
          </p:nvPr>
        </p:nvSpPr>
        <p:spPr>
          <a:xfrm>
            <a:off x="304800" y="1307010"/>
            <a:ext cx="8610600" cy="4243980"/>
          </a:xfrm>
        </p:spPr>
        <p:txBody>
          <a:bodyPr anchor="ctr"/>
          <a:lstStyle/>
          <a:p>
            <a:pPr algn="ctr"/>
            <a:r>
              <a:rPr lang="en-US" sz="6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Two Rivers of Thought </a:t>
            </a:r>
            <a:r>
              <a:rPr lang="en-US" sz="66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Flowing Out of 1888:</a:t>
            </a: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2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Application of Ellen White’s Comments Relative to 1888?</a:t>
            </a:r>
            <a:r>
              <a:rPr lang="en-US" sz="36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36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2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Ellen White’s Endorsements of Jones &amp; Waggoner?</a:t>
            </a:r>
            <a:br>
              <a:rPr lang="en-US" sz="2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2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Historical Accuracy Relative to 1888?</a:t>
            </a: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Part 3</a:t>
            </a: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3500" dirty="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G</a:t>
            </a:r>
            <a:r>
              <a:rPr lang="en-US" sz="35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ospel Study Group, October 10-11, 2014</a:t>
            </a: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8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t>
            </a:r>
            <a:r>
              <a:rPr lang="en-US" sz="36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
            </a:r>
            <a:br>
              <a:rPr lang="en-US" sz="36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br>
            <a:r>
              <a:rPr lang="en-US" sz="2400" dirty="0" smtClean="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rPr>
              <a:t>Ron Duffield</a:t>
            </a:r>
            <a:endParaRPr lang="en-US" sz="7200" dirty="0">
              <a:solidFill>
                <a:srgbClr val="F7CA09"/>
              </a:solidFill>
              <a:effectLst>
                <a:outerShdw blurRad="38100" dist="38100" dir="2700000" algn="tl">
                  <a:srgbClr val="000000">
                    <a:alpha val="43137"/>
                  </a:srgbClr>
                </a:outerShdw>
              </a:effectLst>
              <a:latin typeface="Andalus" panose="02010000000000000000" pitchFamily="2" charset="-78"/>
              <a:cs typeface="Andalus" panose="02010000000000000000" pitchFamily="2" charset="-78"/>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895426670"/>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10" advTm="3876"/>
    </mc:Choice>
    <mc:Fallback>
      <p:transition advTm="3876"/>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2"/>
          <p:cNvSpPr txBox="1">
            <a:spLocks noChangeArrowheads="1"/>
          </p:cNvSpPr>
          <p:nvPr/>
        </p:nvSpPr>
        <p:spPr>
          <a:xfrm>
            <a:off x="495300" y="533400"/>
            <a:ext cx="8153400" cy="8382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defRPr/>
            </a:pPr>
            <a:r>
              <a:rPr lang="en-US" altLang="en-US" dirty="0" smtClean="0">
                <a:solidFill>
                  <a:srgbClr val="FFFF00"/>
                </a:solidFill>
              </a:rPr>
              <a:t>Denton E. </a:t>
            </a:r>
            <a:r>
              <a:rPr lang="en-US" altLang="en-US" dirty="0" err="1" smtClean="0">
                <a:solidFill>
                  <a:srgbClr val="FFFF00"/>
                </a:solidFill>
              </a:rPr>
              <a:t>Rebok</a:t>
            </a:r>
            <a:endParaRPr lang="en-US" altLang="en-US" dirty="0">
              <a:solidFill>
                <a:srgbClr val="FFFF00"/>
              </a:solidFill>
            </a:endParaRPr>
          </a:p>
        </p:txBody>
      </p:sp>
      <p:pic>
        <p:nvPicPr>
          <p:cNvPr id="47106" name="Picture 2" descr="http://www1.southern.edu/media/img/about/presidentsite/history/rebok.png"/>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590800" y="1347788"/>
            <a:ext cx="3668713" cy="4586287"/>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fontScale="70000" lnSpcReduction="20000"/>
          </a:bodyPr>
          <a:lstStyle/>
          <a:p>
            <a:pPr marL="514350" indent="-514350" fontAlgn="auto">
              <a:buFont typeface="+mj-lt"/>
              <a:buAutoNum type="arabicPeriod" startAt="9"/>
              <a:defRPr/>
            </a:pPr>
            <a:r>
              <a:rPr lang="en-US" sz="2800" dirty="0" smtClean="0">
                <a:solidFill>
                  <a:schemeClr val="tx2">
                    <a:lumMod val="90000"/>
                  </a:schemeClr>
                </a:solidFill>
                <a:latin typeface="Arial" panose="020B0604020202020204" pitchFamily="34" charset="0"/>
                <a:cs typeface="Arial" panose="020B0604020202020204" pitchFamily="34" charset="0"/>
              </a:rPr>
              <a:t>In Dec. 1949 Wieland was called into D. E. </a:t>
            </a:r>
            <a:r>
              <a:rPr lang="en-US" sz="2800" dirty="0" err="1" smtClean="0">
                <a:solidFill>
                  <a:schemeClr val="tx2">
                    <a:lumMod val="90000"/>
                  </a:schemeClr>
                </a:solidFill>
                <a:latin typeface="Arial" panose="020B0604020202020204" pitchFamily="34" charset="0"/>
                <a:cs typeface="Arial" panose="020B0604020202020204" pitchFamily="34" charset="0"/>
              </a:rPr>
              <a:t>Rebok’s</a:t>
            </a:r>
            <a:r>
              <a:rPr lang="en-US" sz="2800" dirty="0" smtClean="0">
                <a:solidFill>
                  <a:schemeClr val="tx2">
                    <a:lumMod val="90000"/>
                  </a:schemeClr>
                </a:solidFill>
                <a:latin typeface="Arial" panose="020B0604020202020204" pitchFamily="34" charset="0"/>
                <a:cs typeface="Arial" panose="020B0604020202020204" pitchFamily="34" charset="0"/>
              </a:rPr>
              <a:t> office, Seminary President, to clear up an  issue with his registration. While Wieland was there, he decided to share some of his concerns over what was being taught in the class on Righteousness by faith:</a:t>
            </a:r>
          </a:p>
          <a:p>
            <a:pPr marL="514350" indent="-514350" fontAlgn="auto">
              <a:buFont typeface="+mj-lt"/>
              <a:buAutoNum type="arabicPeriod" startAt="9"/>
              <a:defRPr/>
            </a:pPr>
            <a:r>
              <a:rPr lang="en-US" sz="2800" dirty="0" smtClean="0">
                <a:solidFill>
                  <a:schemeClr val="tx2">
                    <a:lumMod val="90000"/>
                  </a:schemeClr>
                </a:solidFill>
                <a:latin typeface="Arial" panose="020B0604020202020204" pitchFamily="34" charset="0"/>
                <a:cs typeface="Arial" panose="020B0604020202020204" pitchFamily="34" charset="0"/>
              </a:rPr>
              <a:t>“I communicated with him quite frankly my concern that the so-called righteousness by faith that was being taught there in the Seminary was not what the Lord had sent to Seventh-day Adventists in the 1888 message; that this was rather a concept borrowed from the popular churches—not the real thing that the Lord wants Adventist to understand. And, of course, I was full of enthusiasm, I was only 33. I had just been caught up on the thrill of the 1888 history and had been immersing myself in the 1893 message. I saw its importance and communicated that to Elder </a:t>
            </a:r>
            <a:r>
              <a:rPr lang="en-US" sz="2800" dirty="0" err="1" smtClean="0">
                <a:solidFill>
                  <a:schemeClr val="tx2">
                    <a:lumMod val="90000"/>
                  </a:schemeClr>
                </a:solidFill>
                <a:latin typeface="Arial" panose="020B0604020202020204" pitchFamily="34" charset="0"/>
                <a:cs typeface="Arial" panose="020B0604020202020204" pitchFamily="34" charset="0"/>
              </a:rPr>
              <a:t>Rebok</a:t>
            </a:r>
            <a:r>
              <a:rPr lang="en-US" sz="2800" dirty="0" smtClean="0">
                <a:solidFill>
                  <a:schemeClr val="tx2">
                    <a:lumMod val="90000"/>
                  </a:schemeClr>
                </a:solidFill>
                <a:latin typeface="Arial" panose="020B0604020202020204" pitchFamily="34" charset="0"/>
                <a:cs typeface="Arial" panose="020B0604020202020204" pitchFamily="34" charset="0"/>
              </a:rPr>
              <a:t> and I am sure I was very outspoken in my declaration that what was being taught by our workers there in the Seminary was not that message. Well, his reaction was negative—very, very decidedly so. And right quickly he made up his mind that I should leave the Seminary.” (Williams, B. R., "Robert J. Wieland Before 1888 Re-examined", Appendix K, pp. 9, 10)* </a:t>
            </a: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Robert J. Wieland &amp; Donald K. Short</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fontScale="92500" lnSpcReduction="10000"/>
          </a:bodyPr>
          <a:lstStyle/>
          <a:p>
            <a:pPr marL="514350" indent="-514350" fontAlgn="auto">
              <a:buFont typeface="+mj-lt"/>
              <a:buAutoNum type="arabicPeriod" startAt="11"/>
              <a:defRPr/>
            </a:pPr>
            <a:r>
              <a:rPr lang="en-US" sz="2800" dirty="0" smtClean="0">
                <a:solidFill>
                  <a:schemeClr val="tx2">
                    <a:lumMod val="90000"/>
                  </a:schemeClr>
                </a:solidFill>
                <a:latin typeface="Arial" panose="020B0604020202020204" pitchFamily="34" charset="0"/>
                <a:cs typeface="Arial" panose="020B0604020202020204" pitchFamily="34" charset="0"/>
              </a:rPr>
              <a:t> Before Wieland left the Seminary he finished reading the 1893 Bulletin, typing many pages on his portable typewriter: “The more I read the more I copied and the more thrilled I was with the truth of this history, that really the 1888 message was not accepted. If it had been, we’d be in the kingdom by now. This leaped at me from the pages of this 1893 Bulletin. </a:t>
            </a:r>
          </a:p>
          <a:p>
            <a:pPr fontAlgn="auto">
              <a:buSzPct val="50000"/>
              <a:buFont typeface="Arial" panose="020B0604020202020204" pitchFamily="34" charset="0"/>
              <a:buChar char="•"/>
              <a:defRPr/>
            </a:pPr>
            <a:r>
              <a:rPr lang="en-US" sz="2800" dirty="0" smtClean="0">
                <a:solidFill>
                  <a:schemeClr val="tx2">
                    <a:lumMod val="90000"/>
                  </a:schemeClr>
                </a:solidFill>
                <a:latin typeface="Arial" panose="020B0604020202020204" pitchFamily="34" charset="0"/>
                <a:cs typeface="Arial" panose="020B0604020202020204" pitchFamily="34" charset="0"/>
              </a:rPr>
              <a:t>“Now this was not generally known or recognized, and as I read Spalding and Christian I found that they had an entirely different view of the significance of the 1888 history. To them, the message had been accepted at least in the end, and all was pretty well. And the blessings of the message were with us.” </a:t>
            </a:r>
            <a:r>
              <a:rPr lang="en-US" sz="1500" dirty="0" smtClean="0">
                <a:solidFill>
                  <a:schemeClr val="tx2">
                    <a:lumMod val="90000"/>
                  </a:schemeClr>
                </a:solidFill>
                <a:latin typeface="Arial" panose="020B0604020202020204" pitchFamily="34" charset="0"/>
                <a:cs typeface="Arial" panose="020B0604020202020204" pitchFamily="34" charset="0"/>
              </a:rPr>
              <a:t>(Ibid., </a:t>
            </a:r>
            <a:r>
              <a:rPr lang="en-US" sz="1500" dirty="0" err="1" smtClean="0">
                <a:solidFill>
                  <a:schemeClr val="tx2">
                    <a:lumMod val="90000"/>
                  </a:schemeClr>
                </a:solidFill>
                <a:latin typeface="Arial" panose="020B0604020202020204" pitchFamily="34" charset="0"/>
                <a:cs typeface="Arial" panose="020B0604020202020204" pitchFamily="34" charset="0"/>
              </a:rPr>
              <a:t>p</a:t>
            </a:r>
            <a:r>
              <a:rPr lang="en-US" sz="1500" dirty="0" smtClean="0">
                <a:solidFill>
                  <a:schemeClr val="tx2">
                    <a:lumMod val="90000"/>
                  </a:schemeClr>
                </a:solidFill>
                <a:latin typeface="Arial" panose="020B0604020202020204" pitchFamily="34" charset="0"/>
                <a:cs typeface="Arial" panose="020B0604020202020204" pitchFamily="34" charset="0"/>
              </a:rPr>
              <a:t>. 11)</a:t>
            </a: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Robert J. Wieland &amp; Donald K. Short</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2"/>
          <p:cNvSpPr txBox="1">
            <a:spLocks noChangeArrowheads="1"/>
          </p:cNvSpPr>
          <p:nvPr/>
        </p:nvSpPr>
        <p:spPr>
          <a:xfrm>
            <a:off x="495300" y="533400"/>
            <a:ext cx="8153400" cy="8382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defRPr/>
            </a:pPr>
            <a:r>
              <a:rPr lang="en-US" altLang="en-US" dirty="0" smtClean="0">
                <a:solidFill>
                  <a:srgbClr val="FFFF00"/>
                </a:solidFill>
              </a:rPr>
              <a:t>White Estate, GC Office Takoma Park</a:t>
            </a:r>
            <a:endParaRPr lang="en-US" altLang="en-US" dirty="0">
              <a:solidFill>
                <a:srgbClr val="FFFF00"/>
              </a:solidFill>
            </a:endParaRPr>
          </a:p>
        </p:txBody>
      </p:sp>
      <p:pic>
        <p:nvPicPr>
          <p:cNvPr id="53250" name="Picture 4" descr="http://nas.egwwritings.org/galleries/cache/Institutions/612.1.2_595_EGW-Copyright.jpg"/>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371600" y="1338263"/>
            <a:ext cx="6400800" cy="499110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fontScale="85000" lnSpcReduction="20000"/>
          </a:bodyPr>
          <a:lstStyle/>
          <a:p>
            <a:pPr marL="514350" indent="-514350" fontAlgn="auto">
              <a:buFont typeface="+mj-lt"/>
              <a:buAutoNum type="arabicPeriod" startAt="12"/>
              <a:defRPr/>
            </a:pPr>
            <a:r>
              <a:rPr lang="en-US" sz="2800" dirty="0" smtClean="0">
                <a:solidFill>
                  <a:schemeClr val="tx2">
                    <a:lumMod val="90000"/>
                  </a:schemeClr>
                </a:solidFill>
                <a:latin typeface="Arial" panose="020B0604020202020204" pitchFamily="34" charset="0"/>
                <a:cs typeface="Arial" panose="020B0604020202020204" pitchFamily="34" charset="0"/>
              </a:rPr>
              <a:t>As </a:t>
            </a:r>
            <a:r>
              <a:rPr lang="en-US" sz="2800" dirty="0">
                <a:solidFill>
                  <a:schemeClr val="tx2">
                    <a:lumMod val="90000"/>
                  </a:schemeClr>
                </a:solidFill>
                <a:latin typeface="Arial" panose="020B0604020202020204" pitchFamily="34" charset="0"/>
                <a:cs typeface="Arial" panose="020B0604020202020204" pitchFamily="34" charset="0"/>
              </a:rPr>
              <a:t>Wieland realized there was such a contrast between what he was reading in regard to this 1888 message which he had just come to learn about, and the more Evangelical message of Righteousness by faith in his seminary class, which he had now been expelled from, he decided to go to the White Estate and see if he could get to the bottom of </a:t>
            </a:r>
            <a:r>
              <a:rPr lang="en-US" sz="2800" dirty="0" smtClean="0">
                <a:solidFill>
                  <a:schemeClr val="tx2">
                    <a:lumMod val="90000"/>
                  </a:schemeClr>
                </a:solidFill>
                <a:latin typeface="Arial" panose="020B0604020202020204" pitchFamily="34" charset="0"/>
                <a:cs typeface="Arial" panose="020B0604020202020204" pitchFamily="34" charset="0"/>
              </a:rPr>
              <a:t>this.</a:t>
            </a:r>
          </a:p>
          <a:p>
            <a:pPr marL="514350" indent="-514350" fontAlgn="auto">
              <a:buFont typeface="+mj-lt"/>
              <a:buAutoNum type="arabicPeriod" startAt="12"/>
              <a:defRPr/>
            </a:pPr>
            <a:r>
              <a:rPr lang="en-US" sz="2800" dirty="0" smtClean="0">
                <a:solidFill>
                  <a:schemeClr val="tx2">
                    <a:lumMod val="90000"/>
                  </a:schemeClr>
                </a:solidFill>
                <a:latin typeface="Arial" panose="020B0604020202020204" pitchFamily="34" charset="0"/>
                <a:cs typeface="Arial" panose="020B0604020202020204" pitchFamily="34" charset="0"/>
              </a:rPr>
              <a:t>When </a:t>
            </a:r>
            <a:r>
              <a:rPr lang="en-US" sz="2800" dirty="0">
                <a:solidFill>
                  <a:schemeClr val="tx2">
                    <a:lumMod val="90000"/>
                  </a:schemeClr>
                </a:solidFill>
                <a:latin typeface="Arial" panose="020B0604020202020204" pitchFamily="34" charset="0"/>
                <a:cs typeface="Arial" panose="020B0604020202020204" pitchFamily="34" charset="0"/>
              </a:rPr>
              <a:t>Wieland arrived at the White Estate he was told that the EGW material on 1888 was a sensitive subject and people were not generally allowed to access it. After some </a:t>
            </a:r>
            <a:r>
              <a:rPr lang="en-US" sz="2800" dirty="0" smtClean="0">
                <a:solidFill>
                  <a:schemeClr val="tx2">
                    <a:lumMod val="90000"/>
                  </a:schemeClr>
                </a:solidFill>
                <a:latin typeface="Arial" panose="020B0604020202020204" pitchFamily="34" charset="0"/>
                <a:cs typeface="Arial" panose="020B0604020202020204" pitchFamily="34" charset="0"/>
              </a:rPr>
              <a:t>deliberation </a:t>
            </a:r>
            <a:r>
              <a:rPr lang="en-US" sz="2800" dirty="0">
                <a:solidFill>
                  <a:schemeClr val="tx2">
                    <a:lumMod val="90000"/>
                  </a:schemeClr>
                </a:solidFill>
                <a:latin typeface="Arial" panose="020B0604020202020204" pitchFamily="34" charset="0"/>
                <a:cs typeface="Arial" panose="020B0604020202020204" pitchFamily="34" charset="0"/>
              </a:rPr>
              <a:t>he was allowed to look at one of the document files which he began to copy. But when he returned the following day his access to the file was denied. Now he was kicked out of the Seminary, unable to access Ellen White’s material on the subject of </a:t>
            </a:r>
            <a:r>
              <a:rPr lang="en-US" sz="2800" dirty="0" smtClean="0">
                <a:solidFill>
                  <a:schemeClr val="tx2">
                    <a:lumMod val="90000"/>
                  </a:schemeClr>
                </a:solidFill>
                <a:latin typeface="Arial" panose="020B0604020202020204" pitchFamily="34" charset="0"/>
                <a:cs typeface="Arial" panose="020B0604020202020204" pitchFamily="34" charset="0"/>
              </a:rPr>
              <a:t>1888, </a:t>
            </a:r>
            <a:r>
              <a:rPr lang="en-US" sz="2800" dirty="0">
                <a:solidFill>
                  <a:schemeClr val="tx2">
                    <a:lumMod val="90000"/>
                  </a:schemeClr>
                </a:solidFill>
                <a:latin typeface="Arial" panose="020B0604020202020204" pitchFamily="34" charset="0"/>
                <a:cs typeface="Arial" panose="020B0604020202020204" pitchFamily="34" charset="0"/>
              </a:rPr>
              <a:t>yet</a:t>
            </a:r>
            <a:r>
              <a:rPr lang="en-US" sz="2800" dirty="0" smtClean="0">
                <a:solidFill>
                  <a:schemeClr val="tx2">
                    <a:lumMod val="90000"/>
                  </a:schemeClr>
                </a:solidFill>
                <a:latin typeface="Arial" panose="020B0604020202020204" pitchFamily="34" charset="0"/>
                <a:cs typeface="Arial" panose="020B0604020202020204" pitchFamily="34" charset="0"/>
              </a:rPr>
              <a:t> the incredible </a:t>
            </a:r>
            <a:r>
              <a:rPr lang="en-US" sz="2800" dirty="0">
                <a:solidFill>
                  <a:schemeClr val="tx2">
                    <a:lumMod val="90000"/>
                  </a:schemeClr>
                </a:solidFill>
                <a:latin typeface="Arial" panose="020B0604020202020204" pitchFamily="34" charset="0"/>
                <a:cs typeface="Arial" panose="020B0604020202020204" pitchFamily="34" charset="0"/>
              </a:rPr>
              <a:t>interest into the subject from what</a:t>
            </a:r>
            <a:r>
              <a:rPr lang="en-US" sz="2800" dirty="0" smtClean="0">
                <a:solidFill>
                  <a:schemeClr val="tx2">
                    <a:lumMod val="90000"/>
                  </a:schemeClr>
                </a:solidFill>
                <a:latin typeface="Arial" panose="020B0604020202020204" pitchFamily="34" charset="0"/>
                <a:cs typeface="Arial" panose="020B0604020202020204" pitchFamily="34" charset="0"/>
              </a:rPr>
              <a:t> he had </a:t>
            </a:r>
            <a:r>
              <a:rPr lang="en-US" sz="2800" dirty="0">
                <a:solidFill>
                  <a:schemeClr val="tx2">
                    <a:lumMod val="90000"/>
                  </a:schemeClr>
                </a:solidFill>
                <a:latin typeface="Arial" panose="020B0604020202020204" pitchFamily="34" charset="0"/>
                <a:cs typeface="Arial" panose="020B0604020202020204" pitchFamily="34" charset="0"/>
              </a:rPr>
              <a:t>already read was a fire burning in his bones</a:t>
            </a:r>
            <a:r>
              <a:rPr lang="en-US" sz="2800" dirty="0" smtClean="0">
                <a:solidFill>
                  <a:schemeClr val="tx2">
                    <a:lumMod val="90000"/>
                  </a:schemeClr>
                </a:solidFill>
                <a:latin typeface="Arial" panose="020B0604020202020204" pitchFamily="34" charset="0"/>
                <a:cs typeface="Arial" panose="020B0604020202020204" pitchFamily="34" charset="0"/>
              </a:rPr>
              <a:t>.</a:t>
            </a:r>
            <a:endParaRPr lang="en-US" sz="1500" dirty="0" smtClean="0">
              <a:solidFill>
                <a:schemeClr val="tx2">
                  <a:lumMod val="9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Robert J. Wieland &amp; Donald K. Short</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fontScale="92500" lnSpcReduction="20000"/>
          </a:bodyPr>
          <a:lstStyle/>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“As I walked out to the hall into the sunshine that December morning, I was determined in my heart that, if God would help me, that I would get to the bottom of this. I couldn't understand why I couldn’t finish that file. Why this reticence, why the desire to cover up this tremendous history of the beginning of the latter rain—the outpouring of the Holy Spirit that was to finish God’s work in all the earth? Why must this be covered up?</a:t>
            </a:r>
          </a:p>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“I just couldn’t understand it. Here’s what Ellen White called ‘a most precious message’, and the White Estate was maintaining secrecy about it, covering up what Ellen White had to say about it. And it was obvious that what Ellen White said was in complete contradiction of what Spalding and L. H. Christian and our textbooks had been saying about it.” </a:t>
            </a:r>
            <a:r>
              <a:rPr lang="en-US" sz="1500" dirty="0" smtClean="0">
                <a:solidFill>
                  <a:schemeClr val="tx2">
                    <a:lumMod val="90000"/>
                  </a:schemeClr>
                </a:solidFill>
                <a:latin typeface="Arial" panose="020B0604020202020204" pitchFamily="34" charset="0"/>
                <a:cs typeface="Arial" panose="020B0604020202020204" pitchFamily="34" charset="0"/>
              </a:rPr>
              <a:t>(Ibid., pp. 12, 13)</a:t>
            </a: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Robert J. Wieland &amp; Donald K. Short</a:t>
            </a:r>
            <a:endParaRPr lang="en-US" altLang="en-US" dirty="0">
              <a:solidFill>
                <a:srgbClr val="FFFF00"/>
              </a:solidFill>
              <a:ea typeface="+mj-ea"/>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87729627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a:bodyPr>
          <a:lstStyle/>
          <a:p>
            <a:pPr marL="514350" indent="-514350" fontAlgn="auto">
              <a:buFont typeface="+mj-lt"/>
              <a:buAutoNum type="arabicPeriod" startAt="14"/>
              <a:defRPr/>
            </a:pPr>
            <a:r>
              <a:rPr lang="en-US" sz="2800" dirty="0" smtClean="0">
                <a:solidFill>
                  <a:schemeClr val="tx2">
                    <a:lumMod val="90000"/>
                  </a:schemeClr>
                </a:solidFill>
                <a:latin typeface="Arial" panose="020B0604020202020204" pitchFamily="34" charset="0"/>
                <a:cs typeface="Arial" panose="020B0604020202020204" pitchFamily="34" charset="0"/>
              </a:rPr>
              <a:t>So </a:t>
            </a:r>
            <a:r>
              <a:rPr lang="en-US" sz="2800" dirty="0">
                <a:solidFill>
                  <a:schemeClr val="tx2">
                    <a:lumMod val="90000"/>
                  </a:schemeClr>
                </a:solidFill>
                <a:latin typeface="Arial" panose="020B0604020202020204" pitchFamily="34" charset="0"/>
                <a:cs typeface="Arial" panose="020B0604020202020204" pitchFamily="34" charset="0"/>
              </a:rPr>
              <a:t>as Wieland headed out from Takoma Park back to</a:t>
            </a:r>
            <a:r>
              <a:rPr lang="en-US" sz="2800" dirty="0" smtClean="0">
                <a:solidFill>
                  <a:schemeClr val="tx2">
                    <a:lumMod val="90000"/>
                  </a:schemeClr>
                </a:solidFill>
                <a:latin typeface="Arial" panose="020B0604020202020204" pitchFamily="34" charset="0"/>
                <a:cs typeface="Arial" panose="020B0604020202020204" pitchFamily="34" charset="0"/>
              </a:rPr>
              <a:t> Tennessee and </a:t>
            </a:r>
            <a:r>
              <a:rPr lang="en-US" sz="2800" dirty="0">
                <a:solidFill>
                  <a:schemeClr val="tx2">
                    <a:lumMod val="90000"/>
                  </a:schemeClr>
                </a:solidFill>
                <a:latin typeface="Arial" panose="020B0604020202020204" pitchFamily="34" charset="0"/>
                <a:cs typeface="Arial" panose="020B0604020202020204" pitchFamily="34" charset="0"/>
              </a:rPr>
              <a:t>then to Florida he began contacting any old Adventist pastors who might have known Ellen White and who might have information on 1888 and possible </a:t>
            </a:r>
            <a:r>
              <a:rPr lang="en-US" sz="2800" dirty="0" smtClean="0">
                <a:solidFill>
                  <a:schemeClr val="tx2">
                    <a:lumMod val="90000"/>
                  </a:schemeClr>
                </a:solidFill>
                <a:latin typeface="Arial" panose="020B0604020202020204" pitchFamily="34" charset="0"/>
                <a:cs typeface="Arial" panose="020B0604020202020204" pitchFamily="34" charset="0"/>
              </a:rPr>
              <a:t>letters </a:t>
            </a:r>
            <a:r>
              <a:rPr lang="en-US" sz="2800" dirty="0">
                <a:solidFill>
                  <a:schemeClr val="tx2">
                    <a:lumMod val="90000"/>
                  </a:schemeClr>
                </a:solidFill>
                <a:latin typeface="Arial" panose="020B0604020202020204" pitchFamily="34" charset="0"/>
                <a:cs typeface="Arial" panose="020B0604020202020204" pitchFamily="34" charset="0"/>
              </a:rPr>
              <a:t>regarding the subject. Thus Wieland amassed a large collection of unpublished EGW material regarding 1888 and its aftermath. The more Wieland read the more he realized that his observations from his earlier reading were correct</a:t>
            </a:r>
            <a:r>
              <a:rPr lang="en-US" sz="2800" dirty="0" smtClean="0">
                <a:solidFill>
                  <a:schemeClr val="tx2">
                    <a:lumMod val="90000"/>
                  </a:schemeClr>
                </a:solidFill>
                <a:latin typeface="Arial" panose="020B0604020202020204" pitchFamily="34" charset="0"/>
                <a:cs typeface="Arial" panose="020B0604020202020204" pitchFamily="34" charset="0"/>
              </a:rPr>
              <a:t>.</a:t>
            </a:r>
            <a:endParaRPr lang="en-US" sz="1500" dirty="0" smtClean="0">
              <a:solidFill>
                <a:schemeClr val="tx2">
                  <a:lumMod val="9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Robert J. Wieland &amp; Donald K. Short</a:t>
            </a:r>
            <a:endParaRPr lang="en-US" altLang="en-US" dirty="0">
              <a:solidFill>
                <a:srgbClr val="FFFF00"/>
              </a:solidFill>
              <a:ea typeface="+mj-ea"/>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81793625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2"/>
          <p:cNvSpPr txBox="1">
            <a:spLocks noChangeArrowheads="1"/>
          </p:cNvSpPr>
          <p:nvPr/>
        </p:nvSpPr>
        <p:spPr>
          <a:xfrm>
            <a:off x="495300" y="533400"/>
            <a:ext cx="8153400" cy="8382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defRPr/>
            </a:pPr>
            <a:r>
              <a:rPr lang="en-US" altLang="en-US" i="1" dirty="0" smtClean="0">
                <a:solidFill>
                  <a:srgbClr val="FFFF00"/>
                </a:solidFill>
              </a:rPr>
              <a:t>The Ministry</a:t>
            </a:r>
            <a:r>
              <a:rPr lang="en-US" altLang="en-US" dirty="0" smtClean="0">
                <a:solidFill>
                  <a:srgbClr val="FFFF00"/>
                </a:solidFill>
              </a:rPr>
              <a:t>:</a:t>
            </a:r>
            <a:r>
              <a:rPr lang="en-US" altLang="en-US" i="1" dirty="0" smtClean="0">
                <a:solidFill>
                  <a:srgbClr val="FFFF00"/>
                </a:solidFill>
              </a:rPr>
              <a:t> </a:t>
            </a:r>
            <a:r>
              <a:rPr lang="en-US" altLang="en-US" dirty="0" smtClean="0">
                <a:solidFill>
                  <a:srgbClr val="FFFF00"/>
                </a:solidFill>
              </a:rPr>
              <a:t>Book Revie</a:t>
            </a:r>
            <a:r>
              <a:rPr lang="en-US" altLang="en-US" dirty="0">
                <a:solidFill>
                  <a:srgbClr val="FFFF00"/>
                </a:solidFill>
              </a:rPr>
              <a:t>w</a:t>
            </a:r>
          </a:p>
        </p:txBody>
      </p:sp>
      <p:pic>
        <p:nvPicPr>
          <p:cNvPr id="5" name="Picture 4" descr="Screen Clipping"/>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905000" y="1368425"/>
            <a:ext cx="3509963" cy="4957763"/>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7" name="Picture 6" descr="Screen Clipping"/>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5536"/>
          <a:stretch>
            <a:fillRect/>
          </a:stretch>
        </p:blipFill>
        <p:spPr bwMode="auto">
          <a:xfrm>
            <a:off x="4308475" y="1368425"/>
            <a:ext cx="3306763" cy="4957763"/>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0-#ppt_w/2"/>
                                          </p:val>
                                        </p:tav>
                                        <p:tav tm="100000">
                                          <p:val>
                                            <p:strVal val="#ppt_x"/>
                                          </p:val>
                                        </p:tav>
                                      </p:tavLst>
                                    </p:anim>
                                    <p:anim calcmode="lin" valueType="num">
                                      <p:cBhvr additive="base">
                                        <p:cTn id="8" dur="2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2000" fill="hold"/>
                                        <p:tgtEl>
                                          <p:spTgt spid="7"/>
                                        </p:tgtEl>
                                        <p:attrNameLst>
                                          <p:attrName>ppt_x</p:attrName>
                                        </p:attrNameLst>
                                      </p:cBhvr>
                                      <p:tavLst>
                                        <p:tav tm="0">
                                          <p:val>
                                            <p:strVal val="1+#ppt_w/2"/>
                                          </p:val>
                                        </p:tav>
                                        <p:tav tm="100000">
                                          <p:val>
                                            <p:strVal val="#ppt_x"/>
                                          </p:val>
                                        </p:tav>
                                      </p:tavLst>
                                    </p:anim>
                                    <p:anim calcmode="lin" valueType="num">
                                      <p:cBhvr additive="base">
                                        <p:cTn id="14" dur="2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914400"/>
            <a:ext cx="8229600" cy="5791200"/>
          </a:xfrm>
        </p:spPr>
        <p:txBody>
          <a:bodyPr rtlCol="0">
            <a:normAutofit/>
          </a:bodyPr>
          <a:lstStyle/>
          <a:p>
            <a:pPr marL="0" indent="0" fontAlgn="auto">
              <a:buFont typeface="Wingdings 2" charset="2"/>
              <a:buNone/>
              <a:defRPr/>
            </a:pPr>
            <a:r>
              <a:rPr lang="en-US" sz="2800" dirty="0">
                <a:solidFill>
                  <a:schemeClr val="tx2">
                    <a:lumMod val="90000"/>
                  </a:schemeClr>
                </a:solidFill>
                <a:latin typeface="Arial" panose="020B0604020202020204" pitchFamily="34" charset="0"/>
                <a:cs typeface="Arial" panose="020B0604020202020204" pitchFamily="34" charset="0"/>
              </a:rPr>
              <a:t>“</a:t>
            </a:r>
            <a:r>
              <a:rPr lang="en-US" sz="2800" dirty="0" smtClean="0">
                <a:solidFill>
                  <a:schemeClr val="tx2">
                    <a:lumMod val="90000"/>
                  </a:schemeClr>
                </a:solidFill>
                <a:latin typeface="Arial" panose="020B0604020202020204" pitchFamily="34" charset="0"/>
                <a:cs typeface="Arial" panose="020B0604020202020204" pitchFamily="34" charset="0"/>
              </a:rPr>
              <a:t>We believe </a:t>
            </a:r>
            <a:r>
              <a:rPr lang="en-US" sz="2800" dirty="0">
                <a:solidFill>
                  <a:schemeClr val="tx2">
                    <a:lumMod val="90000"/>
                  </a:schemeClr>
                </a:solidFill>
                <a:latin typeface="Arial" panose="020B0604020202020204" pitchFamily="34" charset="0"/>
                <a:cs typeface="Arial" panose="020B0604020202020204" pitchFamily="34" charset="0"/>
              </a:rPr>
              <a:t>that every Seventh-day </a:t>
            </a:r>
            <a:r>
              <a:rPr lang="en-US" sz="2800" dirty="0" smtClean="0">
                <a:solidFill>
                  <a:schemeClr val="tx2">
                    <a:lumMod val="90000"/>
                  </a:schemeClr>
                </a:solidFill>
                <a:latin typeface="Arial" panose="020B0604020202020204" pitchFamily="34" charset="0"/>
                <a:cs typeface="Arial" panose="020B0604020202020204" pitchFamily="34" charset="0"/>
              </a:rPr>
              <a:t>Adventist worker</a:t>
            </a:r>
            <a:r>
              <a:rPr lang="en-US" sz="2800" dirty="0">
                <a:solidFill>
                  <a:schemeClr val="tx2">
                    <a:lumMod val="90000"/>
                  </a:schemeClr>
                </a:solidFill>
                <a:latin typeface="Arial" panose="020B0604020202020204" pitchFamily="34" charset="0"/>
                <a:cs typeface="Arial" panose="020B0604020202020204" pitchFamily="34" charset="0"/>
              </a:rPr>
              <a:t>, who comes close to human </a:t>
            </a:r>
            <a:r>
              <a:rPr lang="en-US" sz="2800" dirty="0" smtClean="0">
                <a:solidFill>
                  <a:schemeClr val="tx2">
                    <a:lumMod val="90000"/>
                  </a:schemeClr>
                </a:solidFill>
                <a:latin typeface="Arial" panose="020B0604020202020204" pitchFamily="34" charset="0"/>
                <a:cs typeface="Arial" panose="020B0604020202020204" pitchFamily="34" charset="0"/>
              </a:rPr>
              <a:t>problems and </a:t>
            </a:r>
            <a:r>
              <a:rPr lang="en-US" sz="2800" dirty="0">
                <a:solidFill>
                  <a:schemeClr val="tx2">
                    <a:lumMod val="90000"/>
                  </a:schemeClr>
                </a:solidFill>
                <a:latin typeface="Arial" panose="020B0604020202020204" pitchFamily="34" charset="0"/>
                <a:cs typeface="Arial" panose="020B0604020202020204" pitchFamily="34" charset="0"/>
              </a:rPr>
              <a:t>deals daily with men and women, will </a:t>
            </a:r>
            <a:r>
              <a:rPr lang="en-US" sz="2800" dirty="0" smtClean="0">
                <a:solidFill>
                  <a:schemeClr val="tx2">
                    <a:lumMod val="90000"/>
                  </a:schemeClr>
                </a:solidFill>
                <a:latin typeface="Arial" panose="020B0604020202020204" pitchFamily="34" charset="0"/>
                <a:cs typeface="Arial" panose="020B0604020202020204" pitchFamily="34" charset="0"/>
              </a:rPr>
              <a:t>find in </a:t>
            </a:r>
            <a:r>
              <a:rPr lang="en-US" sz="2800" dirty="0">
                <a:solidFill>
                  <a:schemeClr val="tx2">
                    <a:lumMod val="90000"/>
                  </a:schemeClr>
                </a:solidFill>
                <a:latin typeface="Arial" panose="020B0604020202020204" pitchFamily="34" charset="0"/>
                <a:cs typeface="Arial" panose="020B0604020202020204" pitchFamily="34" charset="0"/>
              </a:rPr>
              <a:t>this little volume a safe balance in the </a:t>
            </a:r>
            <a:r>
              <a:rPr lang="en-US" sz="2800" dirty="0" smtClean="0">
                <a:solidFill>
                  <a:schemeClr val="tx2">
                    <a:lumMod val="90000"/>
                  </a:schemeClr>
                </a:solidFill>
                <a:latin typeface="Arial" panose="020B0604020202020204" pitchFamily="34" charset="0"/>
                <a:cs typeface="Arial" panose="020B0604020202020204" pitchFamily="34" charset="0"/>
              </a:rPr>
              <a:t>help given </a:t>
            </a:r>
            <a:r>
              <a:rPr lang="en-US" sz="2800" dirty="0">
                <a:solidFill>
                  <a:schemeClr val="tx2">
                    <a:lumMod val="90000"/>
                  </a:schemeClr>
                </a:solidFill>
                <a:latin typeface="Arial" panose="020B0604020202020204" pitchFamily="34" charset="0"/>
                <a:cs typeface="Arial" panose="020B0604020202020204" pitchFamily="34" charset="0"/>
              </a:rPr>
              <a:t>by the mental sciences and the </a:t>
            </a:r>
            <a:r>
              <a:rPr lang="en-US" sz="2800" dirty="0" smtClean="0">
                <a:solidFill>
                  <a:schemeClr val="tx2">
                    <a:lumMod val="90000"/>
                  </a:schemeClr>
                </a:solidFill>
                <a:latin typeface="Arial" panose="020B0604020202020204" pitchFamily="34" charset="0"/>
                <a:cs typeface="Arial" panose="020B0604020202020204" pitchFamily="34" charset="0"/>
              </a:rPr>
              <a:t>saving provisions </a:t>
            </a:r>
            <a:r>
              <a:rPr lang="en-US" sz="2800" dirty="0">
                <a:solidFill>
                  <a:schemeClr val="tx2">
                    <a:lumMod val="90000"/>
                  </a:schemeClr>
                </a:solidFill>
                <a:latin typeface="Arial" panose="020B0604020202020204" pitchFamily="34" charset="0"/>
                <a:cs typeface="Arial" panose="020B0604020202020204" pitchFamily="34" charset="0"/>
              </a:rPr>
              <a:t>of fundamental Christianity. </a:t>
            </a:r>
            <a:r>
              <a:rPr lang="en-US" sz="2800" dirty="0" smtClean="0">
                <a:solidFill>
                  <a:schemeClr val="tx2">
                    <a:lumMod val="90000"/>
                  </a:schemeClr>
                </a:solidFill>
                <a:latin typeface="Arial" panose="020B0604020202020204" pitchFamily="34" charset="0"/>
                <a:cs typeface="Arial" panose="020B0604020202020204" pitchFamily="34" charset="0"/>
              </a:rPr>
              <a:t>Perhaps </a:t>
            </a:r>
            <a:r>
              <a:rPr lang="en-US" sz="2800" dirty="0">
                <a:solidFill>
                  <a:schemeClr val="tx2">
                    <a:lumMod val="90000"/>
                  </a:schemeClr>
                </a:solidFill>
                <a:latin typeface="Arial" panose="020B0604020202020204" pitchFamily="34" charset="0"/>
                <a:cs typeface="Arial" panose="020B0604020202020204" pitchFamily="34" charset="0"/>
              </a:rPr>
              <a:t>the most helpful of these daily </a:t>
            </a:r>
            <a:r>
              <a:rPr lang="en-US" sz="2800" dirty="0" smtClean="0">
                <a:solidFill>
                  <a:schemeClr val="tx2">
                    <a:lumMod val="90000"/>
                  </a:schemeClr>
                </a:solidFill>
                <a:latin typeface="Arial" panose="020B0604020202020204" pitchFamily="34" charset="0"/>
                <a:cs typeface="Arial" panose="020B0604020202020204" pitchFamily="34" charset="0"/>
              </a:rPr>
              <a:t>reading volumes </a:t>
            </a:r>
            <a:r>
              <a:rPr lang="en-US" sz="2800" dirty="0">
                <a:solidFill>
                  <a:schemeClr val="tx2">
                    <a:lumMod val="90000"/>
                  </a:schemeClr>
                </a:solidFill>
                <a:latin typeface="Arial" panose="020B0604020202020204" pitchFamily="34" charset="0"/>
                <a:cs typeface="Arial" panose="020B0604020202020204" pitchFamily="34" charset="0"/>
              </a:rPr>
              <a:t>written by this man was his first, </a:t>
            </a:r>
            <a:r>
              <a:rPr lang="en-US" sz="2800" dirty="0" smtClean="0">
                <a:solidFill>
                  <a:schemeClr val="tx2">
                    <a:lumMod val="90000"/>
                  </a:schemeClr>
                </a:solidFill>
                <a:latin typeface="Arial" panose="020B0604020202020204" pitchFamily="34" charset="0"/>
                <a:cs typeface="Arial" panose="020B0604020202020204" pitchFamily="34" charset="0"/>
              </a:rPr>
              <a:t>written </a:t>
            </a:r>
            <a:r>
              <a:rPr lang="en-US" sz="2800" dirty="0">
                <a:solidFill>
                  <a:schemeClr val="tx2">
                    <a:lumMod val="90000"/>
                  </a:schemeClr>
                </a:solidFill>
                <a:latin typeface="Arial" panose="020B0604020202020204" pitchFamily="34" charset="0"/>
                <a:cs typeface="Arial" panose="020B0604020202020204" pitchFamily="34" charset="0"/>
              </a:rPr>
              <a:t>in 1936, entitled </a:t>
            </a:r>
            <a:r>
              <a:rPr lang="en-US" sz="2800" i="1" dirty="0">
                <a:solidFill>
                  <a:schemeClr val="tx2">
                    <a:lumMod val="90000"/>
                  </a:schemeClr>
                </a:solidFill>
                <a:latin typeface="Arial" panose="020B0604020202020204" pitchFamily="34" charset="0"/>
                <a:cs typeface="Arial" panose="020B0604020202020204" pitchFamily="34" charset="0"/>
              </a:rPr>
              <a:t>Victorious Living</a:t>
            </a:r>
            <a:r>
              <a:rPr lang="en-US" sz="2800" dirty="0">
                <a:solidFill>
                  <a:schemeClr val="tx2">
                    <a:lumMod val="90000"/>
                  </a:schemeClr>
                </a:solidFill>
                <a:latin typeface="Arial" panose="020B0604020202020204" pitchFamily="34" charset="0"/>
                <a:cs typeface="Arial" panose="020B0604020202020204" pitchFamily="34" charset="0"/>
              </a:rPr>
              <a:t>. </a:t>
            </a:r>
            <a:r>
              <a:rPr lang="en-US" sz="2800" dirty="0" smtClean="0">
                <a:solidFill>
                  <a:schemeClr val="tx2">
                    <a:lumMod val="90000"/>
                  </a:schemeClr>
                </a:solidFill>
                <a:latin typeface="Arial" panose="020B0604020202020204" pitchFamily="34" charset="0"/>
                <a:cs typeface="Arial" panose="020B0604020202020204" pitchFamily="34" charset="0"/>
              </a:rPr>
              <a:t>The simplicity </a:t>
            </a:r>
            <a:r>
              <a:rPr lang="en-US" sz="2800" dirty="0">
                <a:solidFill>
                  <a:schemeClr val="tx2">
                    <a:lumMod val="90000"/>
                  </a:schemeClr>
                </a:solidFill>
                <a:latin typeface="Arial" panose="020B0604020202020204" pitchFamily="34" charset="0"/>
                <a:cs typeface="Arial" panose="020B0604020202020204" pitchFamily="34" charset="0"/>
              </a:rPr>
              <a:t>with which he illustrates the </a:t>
            </a:r>
            <a:r>
              <a:rPr lang="en-US" sz="2800" dirty="0" smtClean="0">
                <a:solidFill>
                  <a:schemeClr val="tx2">
                    <a:lumMod val="90000"/>
                  </a:schemeClr>
                </a:solidFill>
                <a:latin typeface="Arial" panose="020B0604020202020204" pitchFamily="34" charset="0"/>
                <a:cs typeface="Arial" panose="020B0604020202020204" pitchFamily="34" charset="0"/>
              </a:rPr>
              <a:t>great truths </a:t>
            </a:r>
            <a:r>
              <a:rPr lang="en-US" sz="2800" dirty="0">
                <a:solidFill>
                  <a:schemeClr val="tx2">
                    <a:lumMod val="90000"/>
                  </a:schemeClr>
                </a:solidFill>
                <a:latin typeface="Arial" panose="020B0604020202020204" pitchFamily="34" charset="0"/>
                <a:cs typeface="Arial" panose="020B0604020202020204" pitchFamily="34" charset="0"/>
              </a:rPr>
              <a:t>of righteousness by faith have not </a:t>
            </a:r>
            <a:r>
              <a:rPr lang="en-US" sz="2800" dirty="0" smtClean="0">
                <a:solidFill>
                  <a:schemeClr val="tx2">
                    <a:lumMod val="90000"/>
                  </a:schemeClr>
                </a:solidFill>
                <a:latin typeface="Arial" panose="020B0604020202020204" pitchFamily="34" charset="0"/>
                <a:cs typeface="Arial" panose="020B0604020202020204" pitchFamily="34" charset="0"/>
              </a:rPr>
              <a:t>been repeated </a:t>
            </a:r>
            <a:r>
              <a:rPr lang="en-US" sz="2800" dirty="0">
                <a:solidFill>
                  <a:schemeClr val="tx2">
                    <a:lumMod val="90000"/>
                  </a:schemeClr>
                </a:solidFill>
                <a:latin typeface="Arial" panose="020B0604020202020204" pitchFamily="34" charset="0"/>
                <a:cs typeface="Arial" panose="020B0604020202020204" pitchFamily="34" charset="0"/>
              </a:rPr>
              <a:t>in any of these other volumes.” </a:t>
            </a:r>
            <a:r>
              <a:rPr lang="en-US" sz="1500" dirty="0" smtClean="0">
                <a:solidFill>
                  <a:schemeClr val="tx2">
                    <a:lumMod val="50000"/>
                  </a:schemeClr>
                </a:solidFill>
                <a:latin typeface="Arial" panose="020B0604020202020204" pitchFamily="34" charset="0"/>
                <a:cs typeface="Arial" panose="020B0604020202020204" pitchFamily="34" charset="0"/>
              </a:rPr>
              <a:t>(George E. </a:t>
            </a:r>
            <a:r>
              <a:rPr lang="en-US" sz="1500" dirty="0">
                <a:solidFill>
                  <a:schemeClr val="tx2">
                    <a:lumMod val="50000"/>
                  </a:schemeClr>
                </a:solidFill>
                <a:latin typeface="Arial" panose="020B0604020202020204" pitchFamily="34" charset="0"/>
                <a:cs typeface="Arial" panose="020B0604020202020204" pitchFamily="34" charset="0"/>
              </a:rPr>
              <a:t>Vandeman, “Elective Reviews—Initial January Suggestions,” </a:t>
            </a:r>
            <a:r>
              <a:rPr lang="en-US" sz="1500" i="1" dirty="0">
                <a:solidFill>
                  <a:schemeClr val="tx2">
                    <a:lumMod val="50000"/>
                  </a:schemeClr>
                </a:solidFill>
                <a:latin typeface="Arial" panose="020B0604020202020204" pitchFamily="34" charset="0"/>
                <a:cs typeface="Arial" panose="020B0604020202020204" pitchFamily="34" charset="0"/>
              </a:rPr>
              <a:t>The Ministry</a:t>
            </a:r>
            <a:r>
              <a:rPr lang="en-US" sz="1500" dirty="0">
                <a:solidFill>
                  <a:schemeClr val="tx2">
                    <a:lumMod val="50000"/>
                  </a:schemeClr>
                </a:solidFill>
                <a:latin typeface="Arial" panose="020B0604020202020204" pitchFamily="34" charset="0"/>
                <a:cs typeface="Arial" panose="020B0604020202020204" pitchFamily="34" charset="0"/>
              </a:rPr>
              <a:t>, February, 1950, </a:t>
            </a:r>
            <a:r>
              <a:rPr lang="en-US" sz="1500" dirty="0" smtClean="0">
                <a:solidFill>
                  <a:schemeClr val="tx2">
                    <a:lumMod val="50000"/>
                  </a:schemeClr>
                </a:solidFill>
                <a:latin typeface="Arial" panose="020B0604020202020204" pitchFamily="34" charset="0"/>
                <a:cs typeface="Arial" panose="020B0604020202020204" pitchFamily="34" charset="0"/>
              </a:rPr>
              <a:t>p. 8)</a:t>
            </a: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E. Stanley Jones for Every SDA</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914400"/>
            <a:ext cx="8229600" cy="5791200"/>
          </a:xfrm>
        </p:spPr>
        <p:txBody>
          <a:bodyPr rtlCol="0">
            <a:normAutofit/>
          </a:bodyPr>
          <a:lstStyle/>
          <a:p>
            <a:pPr marL="514350" indent="-514350" fontAlgn="auto">
              <a:buFont typeface="+mj-lt"/>
              <a:buAutoNum type="arabicPeriod" startAt="15"/>
              <a:defRPr/>
            </a:pPr>
            <a:r>
              <a:rPr lang="en-US" sz="2800" dirty="0" smtClean="0">
                <a:solidFill>
                  <a:schemeClr val="tx2">
                    <a:lumMod val="90000"/>
                  </a:schemeClr>
                </a:solidFill>
                <a:latin typeface="Arial" panose="020B0604020202020204" pitchFamily="34" charset="0"/>
                <a:cs typeface="Arial" panose="020B0604020202020204" pitchFamily="34" charset="0"/>
              </a:rPr>
              <a:t>So </a:t>
            </a:r>
            <a:r>
              <a:rPr lang="en-US" sz="2800" dirty="0">
                <a:solidFill>
                  <a:schemeClr val="tx2">
                    <a:lumMod val="90000"/>
                  </a:schemeClr>
                </a:solidFill>
                <a:latin typeface="Arial" panose="020B0604020202020204" pitchFamily="34" charset="0"/>
                <a:cs typeface="Arial" panose="020B0604020202020204" pitchFamily="34" charset="0"/>
              </a:rPr>
              <a:t>Wieland bought a copy of the book and saw the book as laced with spiritualistic Evangelical concepts that could bring serious confusion regarding the gospel of righteousness by faith, particularly when compared to the message which came to the church in 1888. Wieland expressed his concerns in a letter to General Conference president J. L. McElhany, and the Ministerial Association leaders. In general, Wieland’s letter was not well received, although he received a letter of appreciation from the president. </a:t>
            </a:r>
            <a:endParaRPr lang="en-US" sz="1500" dirty="0" smtClean="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E. Stanley Jones for Every SDA</a:t>
            </a:r>
            <a:endParaRPr lang="en-US" altLang="en-US" dirty="0">
              <a:solidFill>
                <a:srgbClr val="FFFF00"/>
              </a:solidFill>
              <a:ea typeface="+mj-ea"/>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2851928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1" name="Slide Number Placeholder 1"/>
          <p:cNvSpPr>
            <a:spLocks noGrp="1"/>
          </p:cNvSpPr>
          <p:nvPr>
            <p:ph type="sldNum" sz="quarter" idx="12"/>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3D605A1B-6E26-4BA6-A626-31EADA19438D}" type="slidenum">
              <a:rPr lang="en-US" altLang="en-US">
                <a:solidFill>
                  <a:srgbClr val="FFFFFF"/>
                </a:solidFill>
              </a:rPr>
              <a:pPr fontAlgn="base">
                <a:spcBef>
                  <a:spcPct val="0"/>
                </a:spcBef>
                <a:spcAft>
                  <a:spcPct val="0"/>
                </a:spcAft>
              </a:pPr>
              <a:t>2</a:t>
            </a:fld>
            <a:endParaRPr lang="en-US" altLang="en-US">
              <a:solidFill>
                <a:srgbClr val="FFFFFF"/>
              </a:solidFill>
            </a:endParaRPr>
          </a:p>
        </p:txBody>
      </p:sp>
      <p:sp>
        <p:nvSpPr>
          <p:cNvPr id="5" name="Rectangle 2"/>
          <p:cNvSpPr txBox="1">
            <a:spLocks noChangeArrowheads="1"/>
          </p:cNvSpPr>
          <p:nvPr/>
        </p:nvSpPr>
        <p:spPr>
          <a:xfrm>
            <a:off x="533400" y="277813"/>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defRPr/>
            </a:pPr>
            <a:r>
              <a:rPr lang="en-US" altLang="en-US" dirty="0" smtClean="0">
                <a:solidFill>
                  <a:srgbClr val="FFFF00"/>
                </a:solidFill>
              </a:rPr>
              <a:t>Re-Examining Minneapolis 1888</a:t>
            </a:r>
          </a:p>
          <a:p>
            <a:pPr algn="ctr" fontAlgn="auto">
              <a:spcAft>
                <a:spcPts val="0"/>
              </a:spcAft>
              <a:defRPr/>
            </a:pPr>
            <a:r>
              <a:rPr lang="en-US" altLang="en-US" dirty="0" smtClean="0">
                <a:solidFill>
                  <a:srgbClr val="FFFF00"/>
                </a:solidFill>
              </a:rPr>
              <a:t>Robert J. Wieland  &amp;  Donald K. Short</a:t>
            </a:r>
            <a:endParaRPr lang="en-US" altLang="en-US" dirty="0">
              <a:solidFill>
                <a:srgbClr val="FFFF00"/>
              </a:solidFill>
            </a:endParaRPr>
          </a:p>
        </p:txBody>
      </p:sp>
      <p:pic>
        <p:nvPicPr>
          <p:cNvPr id="30723" name="Picture 2" descr="E:\Documents\1888\1888 Presentations\2014 Images Summer Lectures\wieland.jpeg"/>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85800" y="1600200"/>
            <a:ext cx="3765550" cy="371475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30724" name="Picture 3" descr="E:\Documents\1888\1888 Wounded in the House of His Friends\Wounded Pictures\Donald K. Short.jpg"/>
          <p:cNvPicPr>
            <a:picLocks noChangeAspect="1" noChangeArrowheads="1"/>
          </p:cNvPicPr>
          <p:nvPr/>
        </p:nvPicPr>
        <p:blipFill>
          <a:blip r:embed="rId4"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029200" y="1600200"/>
            <a:ext cx="3522663" cy="365760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2"/>
          <p:cNvSpPr txBox="1">
            <a:spLocks noChangeArrowheads="1"/>
          </p:cNvSpPr>
          <p:nvPr/>
        </p:nvSpPr>
        <p:spPr>
          <a:xfrm>
            <a:off x="495300" y="533400"/>
            <a:ext cx="8153400" cy="8382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defRPr/>
            </a:pPr>
            <a:r>
              <a:rPr lang="en-US" altLang="en-US" dirty="0" smtClean="0">
                <a:solidFill>
                  <a:srgbClr val="FFFF00"/>
                </a:solidFill>
              </a:rPr>
              <a:t>“Spreading Cloud of Mysticism”</a:t>
            </a:r>
            <a:endParaRPr lang="en-US" altLang="en-US" dirty="0">
              <a:solidFill>
                <a:srgbClr val="FFFF00"/>
              </a:solidFill>
            </a:endParaRPr>
          </a:p>
        </p:txBody>
      </p:sp>
      <p:pic>
        <p:nvPicPr>
          <p:cNvPr id="4" name="Picture 3" descr="Screen Clipping"/>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708025" y="1249363"/>
            <a:ext cx="3544888" cy="4999037"/>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3" name="Picture 2" descr="Screen Clipping"/>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967038" y="1219200"/>
            <a:ext cx="3578225" cy="502920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7170" name="Picture 2" descr="http://www.blacksdahistory.org/image/47218190_scaled_193x318.jpg"/>
          <p:cNvPicPr>
            <a:picLocks noChangeAspect="1" noChangeArrowheads="1"/>
          </p:cNvPicPr>
          <p:nvPr/>
        </p:nvPicPr>
        <p:blipFill>
          <a:blip r:embed="rId5">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176838" y="1219200"/>
            <a:ext cx="3052762" cy="502920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2" fill="hold" nodeType="clickEffect">
                                  <p:stCondLst>
                                    <p:cond delay="0"/>
                                  </p:stCondLst>
                                  <p:childTnLst>
                                    <p:set>
                                      <p:cBhvr>
                                        <p:cTn id="20" dur="1" fill="hold">
                                          <p:stCondLst>
                                            <p:cond delay="0"/>
                                          </p:stCondLst>
                                        </p:cTn>
                                        <p:tgtEl>
                                          <p:spTgt spid="7170"/>
                                        </p:tgtEl>
                                        <p:attrNameLst>
                                          <p:attrName>style.visibility</p:attrName>
                                        </p:attrNameLst>
                                      </p:cBhvr>
                                      <p:to>
                                        <p:strVal val="visible"/>
                                      </p:to>
                                    </p:set>
                                    <p:anim calcmode="lin" valueType="num">
                                      <p:cBhvr additive="base">
                                        <p:cTn id="21" dur="1000" fill="hold"/>
                                        <p:tgtEl>
                                          <p:spTgt spid="7170"/>
                                        </p:tgtEl>
                                        <p:attrNameLst>
                                          <p:attrName>ppt_x</p:attrName>
                                        </p:attrNameLst>
                                      </p:cBhvr>
                                      <p:tavLst>
                                        <p:tav tm="0">
                                          <p:val>
                                            <p:strVal val="1+#ppt_w/2"/>
                                          </p:val>
                                        </p:tav>
                                        <p:tav tm="100000">
                                          <p:val>
                                            <p:strVal val="#ppt_x"/>
                                          </p:val>
                                        </p:tav>
                                      </p:tavLst>
                                    </p:anim>
                                    <p:anim calcmode="lin" valueType="num">
                                      <p:cBhvr additive="base">
                                        <p:cTn id="22" dur="1000" fill="hold"/>
                                        <p:tgtEl>
                                          <p:spTgt spid="71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838200"/>
            <a:ext cx="8305800" cy="6019800"/>
          </a:xfrm>
        </p:spPr>
        <p:txBody>
          <a:bodyPr rtlCol="0">
            <a:normAutofit fontScale="85000" lnSpcReduction="20000"/>
          </a:bodyPr>
          <a:lstStyle/>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a:t>
            </a:r>
            <a:r>
              <a:rPr lang="en-US" sz="2800" dirty="0">
                <a:solidFill>
                  <a:schemeClr val="tx2">
                    <a:lumMod val="90000"/>
                  </a:schemeClr>
                </a:solidFill>
                <a:latin typeface="Arial" panose="020B0604020202020204" pitchFamily="34" charset="0"/>
                <a:cs typeface="Arial" panose="020B0604020202020204" pitchFamily="34" charset="0"/>
              </a:rPr>
              <a:t>Forty-eight years ago our denomination was guarding the faith from peril of spreading religious mysticism. It was in books and papers and </a:t>
            </a:r>
            <a:r>
              <a:rPr lang="en-US" sz="2800" dirty="0" smtClean="0">
                <a:solidFill>
                  <a:schemeClr val="tx2">
                    <a:lumMod val="90000"/>
                  </a:schemeClr>
                </a:solidFill>
                <a:latin typeface="Arial" panose="020B0604020202020204" pitchFamily="34" charset="0"/>
                <a:cs typeface="Arial" panose="020B0604020202020204" pitchFamily="34" charset="0"/>
              </a:rPr>
              <a:t>pulpits, floating </a:t>
            </a:r>
            <a:r>
              <a:rPr lang="en-US" sz="2800" dirty="0">
                <a:solidFill>
                  <a:schemeClr val="tx2">
                    <a:lumMod val="90000"/>
                  </a:schemeClr>
                </a:solidFill>
                <a:latin typeface="Arial" panose="020B0604020202020204" pitchFamily="34" charset="0"/>
                <a:cs typeface="Arial" panose="020B0604020202020204" pitchFamily="34" charset="0"/>
              </a:rPr>
              <a:t>in everywhere like a cloud of poison gas. It </a:t>
            </a:r>
            <a:r>
              <a:rPr lang="en-US" sz="2800" dirty="0" smtClean="0">
                <a:solidFill>
                  <a:schemeClr val="tx2">
                    <a:lumMod val="90000"/>
                  </a:schemeClr>
                </a:solidFill>
                <a:latin typeface="Arial" panose="020B0604020202020204" pitchFamily="34" charset="0"/>
                <a:cs typeface="Arial" panose="020B0604020202020204" pitchFamily="34" charset="0"/>
              </a:rPr>
              <a:t>was a </a:t>
            </a:r>
            <a:r>
              <a:rPr lang="en-US" sz="2800" dirty="0">
                <a:solidFill>
                  <a:schemeClr val="tx2">
                    <a:lumMod val="90000"/>
                  </a:schemeClr>
                </a:solidFill>
                <a:latin typeface="Arial" panose="020B0604020202020204" pitchFamily="34" charset="0"/>
                <a:cs typeface="Arial" panose="020B0604020202020204" pitchFamily="34" charset="0"/>
              </a:rPr>
              <a:t>mixture of Western science </a:t>
            </a:r>
            <a:r>
              <a:rPr lang="en-US" sz="2800" dirty="0" smtClean="0">
                <a:solidFill>
                  <a:schemeClr val="tx2">
                    <a:lumMod val="90000"/>
                  </a:schemeClr>
                </a:solidFill>
                <a:latin typeface="Arial" panose="020B0604020202020204" pitchFamily="34" charset="0"/>
                <a:cs typeface="Arial" panose="020B0604020202020204" pitchFamily="34" charset="0"/>
              </a:rPr>
              <a:t>(‘falsely </a:t>
            </a:r>
            <a:r>
              <a:rPr lang="en-US" sz="2800" dirty="0">
                <a:solidFill>
                  <a:schemeClr val="tx2">
                    <a:lumMod val="90000"/>
                  </a:schemeClr>
                </a:solidFill>
                <a:latin typeface="Arial" panose="020B0604020202020204" pitchFamily="34" charset="0"/>
                <a:cs typeface="Arial" panose="020B0604020202020204" pitchFamily="34" charset="0"/>
              </a:rPr>
              <a:t>so called</a:t>
            </a:r>
            <a:r>
              <a:rPr lang="en-US" sz="2800" dirty="0" smtClean="0">
                <a:solidFill>
                  <a:schemeClr val="tx2">
                    <a:lumMod val="90000"/>
                  </a:schemeClr>
                </a:solidFill>
                <a:latin typeface="Arial" panose="020B0604020202020204" pitchFamily="34" charset="0"/>
                <a:cs typeface="Arial" panose="020B0604020202020204" pitchFamily="34" charset="0"/>
              </a:rPr>
              <a:t>,’ as Paul wrote </a:t>
            </a:r>
            <a:r>
              <a:rPr lang="en-US" sz="2800" dirty="0">
                <a:solidFill>
                  <a:schemeClr val="tx2">
                    <a:lumMod val="90000"/>
                  </a:schemeClr>
                </a:solidFill>
                <a:latin typeface="Arial" panose="020B0604020202020204" pitchFamily="34" charset="0"/>
                <a:cs typeface="Arial" panose="020B0604020202020204" pitchFamily="34" charset="0"/>
              </a:rPr>
              <a:t>of the science of his day) and Eastern mysticism</a:t>
            </a:r>
            <a:r>
              <a:rPr lang="en-US" sz="2800" dirty="0" smtClean="0">
                <a:solidFill>
                  <a:schemeClr val="tx2">
                    <a:lumMod val="90000"/>
                  </a:schemeClr>
                </a:solidFill>
                <a:latin typeface="Arial" panose="020B0604020202020204" pitchFamily="34" charset="0"/>
                <a:cs typeface="Arial" panose="020B0604020202020204" pitchFamily="34" charset="0"/>
              </a:rPr>
              <a:t>.... It might be asked, What peril could such a movement be </a:t>
            </a:r>
            <a:r>
              <a:rPr lang="en-US" sz="2800" dirty="0">
                <a:solidFill>
                  <a:schemeClr val="tx2">
                    <a:lumMod val="90000"/>
                  </a:schemeClr>
                </a:solidFill>
                <a:latin typeface="Arial" panose="020B0604020202020204" pitchFamily="34" charset="0"/>
                <a:cs typeface="Arial" panose="020B0604020202020204" pitchFamily="34" charset="0"/>
              </a:rPr>
              <a:t>to people having the Advent message? But the </a:t>
            </a:r>
            <a:r>
              <a:rPr lang="en-US" sz="2800" dirty="0" smtClean="0">
                <a:solidFill>
                  <a:schemeClr val="tx2">
                    <a:lumMod val="90000"/>
                  </a:schemeClr>
                </a:solidFill>
                <a:latin typeface="Arial" panose="020B0604020202020204" pitchFamily="34" charset="0"/>
                <a:cs typeface="Arial" panose="020B0604020202020204" pitchFamily="34" charset="0"/>
              </a:rPr>
              <a:t>author of </a:t>
            </a:r>
            <a:r>
              <a:rPr lang="en-US" sz="2800" dirty="0">
                <a:solidFill>
                  <a:schemeClr val="tx2">
                    <a:lumMod val="90000"/>
                  </a:schemeClr>
                </a:solidFill>
                <a:latin typeface="Arial" panose="020B0604020202020204" pitchFamily="34" charset="0"/>
                <a:cs typeface="Arial" panose="020B0604020202020204" pitchFamily="34" charset="0"/>
              </a:rPr>
              <a:t>error knows well how to label his wares. These </a:t>
            </a:r>
            <a:r>
              <a:rPr lang="en-US" sz="2800" dirty="0" smtClean="0">
                <a:solidFill>
                  <a:schemeClr val="tx2">
                    <a:lumMod val="90000"/>
                  </a:schemeClr>
                </a:solidFill>
                <a:latin typeface="Arial" panose="020B0604020202020204" pitchFamily="34" charset="0"/>
                <a:cs typeface="Arial" panose="020B0604020202020204" pitchFamily="34" charset="0"/>
              </a:rPr>
              <a:t>things were </a:t>
            </a:r>
            <a:r>
              <a:rPr lang="en-US" sz="2800" dirty="0">
                <a:solidFill>
                  <a:schemeClr val="tx2">
                    <a:lumMod val="90000"/>
                  </a:schemeClr>
                </a:solidFill>
                <a:latin typeface="Arial" panose="020B0604020202020204" pitchFamily="34" charset="0"/>
                <a:cs typeface="Arial" panose="020B0604020202020204" pitchFamily="34" charset="0"/>
              </a:rPr>
              <a:t>offered us as a higher view of the third </a:t>
            </a:r>
            <a:r>
              <a:rPr lang="en-US" sz="2800" dirty="0" smtClean="0">
                <a:solidFill>
                  <a:schemeClr val="tx2">
                    <a:lumMod val="90000"/>
                  </a:schemeClr>
                </a:solidFill>
                <a:latin typeface="Arial" panose="020B0604020202020204" pitchFamily="34" charset="0"/>
                <a:cs typeface="Arial" panose="020B0604020202020204" pitchFamily="34" charset="0"/>
              </a:rPr>
              <a:t>angel's message</a:t>
            </a:r>
            <a:r>
              <a:rPr lang="en-US" sz="2800" dirty="0">
                <a:solidFill>
                  <a:schemeClr val="tx2">
                    <a:lumMod val="90000"/>
                  </a:schemeClr>
                </a:solidFill>
                <a:latin typeface="Arial" panose="020B0604020202020204" pitchFamily="34" charset="0"/>
                <a:cs typeface="Arial" panose="020B0604020202020204" pitchFamily="34" charset="0"/>
              </a:rPr>
              <a:t>.… </a:t>
            </a:r>
            <a:endParaRPr lang="en-US" sz="2800" dirty="0" smtClean="0">
              <a:solidFill>
                <a:schemeClr val="tx2">
                  <a:lumMod val="90000"/>
                </a:schemeClr>
              </a:solidFill>
              <a:latin typeface="Arial" panose="020B0604020202020204" pitchFamily="34" charset="0"/>
              <a:cs typeface="Arial" panose="020B0604020202020204" pitchFamily="34" charset="0"/>
            </a:endParaRPr>
          </a:p>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“The </a:t>
            </a:r>
            <a:r>
              <a:rPr lang="en-US" sz="2800" dirty="0">
                <a:solidFill>
                  <a:schemeClr val="tx2">
                    <a:lumMod val="90000"/>
                  </a:schemeClr>
                </a:solidFill>
                <a:latin typeface="Arial" panose="020B0604020202020204" pitchFamily="34" charset="0"/>
                <a:cs typeface="Arial" panose="020B0604020202020204" pitchFamily="34" charset="0"/>
              </a:rPr>
              <a:t>gift of the Spirit of prophecy that helped us then forewarned us that the same errors would attack us again and again. All who see the trends in the world today know that the ideas of mysticism are all abroad in our time. Only recently I have been surprised to see how these ideas get into books and promotions where it would seem they have no logical place. It is as though some master mind is moving everything to bring in the final deceptions. We dare not go to sleep to these things now</a:t>
            </a:r>
            <a:r>
              <a:rPr lang="en-US" sz="2800" dirty="0" smtClean="0">
                <a:solidFill>
                  <a:schemeClr val="tx2">
                    <a:lumMod val="90000"/>
                  </a:schemeClr>
                </a:solidFill>
                <a:latin typeface="Arial" panose="020B0604020202020204" pitchFamily="34" charset="0"/>
                <a:cs typeface="Arial" panose="020B0604020202020204" pitchFamily="34" charset="0"/>
              </a:rPr>
              <a:t>.” (cont.)</a:t>
            </a:r>
            <a:endParaRPr lang="en-US" sz="1500" dirty="0" smtClean="0">
              <a:solidFill>
                <a:schemeClr val="tx2">
                  <a:lumMod val="9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“Spreading Cloud of Mysticism”</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914400"/>
            <a:ext cx="8229600" cy="5943600"/>
          </a:xfrm>
        </p:spPr>
        <p:txBody>
          <a:bodyPr rtlCol="0">
            <a:normAutofit fontScale="62500" lnSpcReduction="20000"/>
          </a:bodyPr>
          <a:lstStyle/>
          <a:p>
            <a:pPr marL="0" indent="0" fontAlgn="auto">
              <a:buFont typeface="Wingdings 2" charset="2"/>
              <a:buNone/>
              <a:defRPr/>
            </a:pPr>
            <a:r>
              <a:rPr lang="en-US" sz="3400" dirty="0">
                <a:solidFill>
                  <a:schemeClr val="tx2"/>
                </a:solidFill>
                <a:latin typeface="Arial" panose="020B0604020202020204" pitchFamily="34" charset="0"/>
                <a:cs typeface="Arial" panose="020B0604020202020204" pitchFamily="34" charset="0"/>
              </a:rPr>
              <a:t>“For instance, only a few days ago I received a </a:t>
            </a:r>
            <a:r>
              <a:rPr lang="en-US" sz="3400" dirty="0" smtClean="0">
                <a:solidFill>
                  <a:schemeClr val="tx2"/>
                </a:solidFill>
                <a:latin typeface="Arial" panose="020B0604020202020204" pitchFamily="34" charset="0"/>
                <a:cs typeface="Arial" panose="020B0604020202020204" pitchFamily="34" charset="0"/>
              </a:rPr>
              <a:t>book sent </a:t>
            </a:r>
            <a:r>
              <a:rPr lang="en-US" sz="3400" dirty="0">
                <a:solidFill>
                  <a:schemeClr val="tx2"/>
                </a:solidFill>
                <a:latin typeface="Arial" panose="020B0604020202020204" pitchFamily="34" charset="0"/>
                <a:cs typeface="Arial" panose="020B0604020202020204" pitchFamily="34" charset="0"/>
              </a:rPr>
              <a:t>free by a religious group working for </a:t>
            </a:r>
            <a:r>
              <a:rPr lang="en-US" sz="3400" dirty="0" smtClean="0">
                <a:solidFill>
                  <a:schemeClr val="tx2"/>
                </a:solidFill>
                <a:latin typeface="Arial" panose="020B0604020202020204" pitchFamily="34" charset="0"/>
                <a:cs typeface="Arial" panose="020B0604020202020204" pitchFamily="34" charset="0"/>
              </a:rPr>
              <a:t>international peace</a:t>
            </a:r>
            <a:r>
              <a:rPr lang="en-US" sz="3400" dirty="0">
                <a:solidFill>
                  <a:schemeClr val="tx2"/>
                </a:solidFill>
                <a:latin typeface="Arial" panose="020B0604020202020204" pitchFamily="34" charset="0"/>
                <a:cs typeface="Arial" panose="020B0604020202020204" pitchFamily="34" charset="0"/>
              </a:rPr>
              <a:t>. Once this peace was to be fostered </a:t>
            </a:r>
            <a:r>
              <a:rPr lang="en-US" sz="3400" dirty="0" smtClean="0">
                <a:solidFill>
                  <a:schemeClr val="tx2"/>
                </a:solidFill>
                <a:latin typeface="Arial" panose="020B0604020202020204" pitchFamily="34" charset="0"/>
                <a:cs typeface="Arial" panose="020B0604020202020204" pitchFamily="34" charset="0"/>
              </a:rPr>
              <a:t>‘through the churches.’ </a:t>
            </a:r>
            <a:r>
              <a:rPr lang="en-US" sz="3400" dirty="0">
                <a:solidFill>
                  <a:schemeClr val="tx2"/>
                </a:solidFill>
                <a:latin typeface="Arial" panose="020B0604020202020204" pitchFamily="34" charset="0"/>
                <a:cs typeface="Arial" panose="020B0604020202020204" pitchFamily="34" charset="0"/>
              </a:rPr>
              <a:t>Now it is to be </a:t>
            </a:r>
            <a:r>
              <a:rPr lang="en-US" sz="3400" dirty="0" smtClean="0">
                <a:solidFill>
                  <a:schemeClr val="tx2"/>
                </a:solidFill>
                <a:latin typeface="Arial" panose="020B0604020202020204" pitchFamily="34" charset="0"/>
                <a:cs typeface="Arial" panose="020B0604020202020204" pitchFamily="34" charset="0"/>
              </a:rPr>
              <a:t>‘through </a:t>
            </a:r>
            <a:r>
              <a:rPr lang="en-US" sz="3400" dirty="0">
                <a:solidFill>
                  <a:schemeClr val="tx2"/>
                </a:solidFill>
                <a:latin typeface="Arial" panose="020B0604020202020204" pitchFamily="34" charset="0"/>
                <a:cs typeface="Arial" panose="020B0604020202020204" pitchFamily="34" charset="0"/>
              </a:rPr>
              <a:t>religion</a:t>
            </a:r>
            <a:r>
              <a:rPr lang="en-US" sz="3400" dirty="0" smtClean="0">
                <a:solidFill>
                  <a:schemeClr val="tx2"/>
                </a:solidFill>
                <a:latin typeface="Arial" panose="020B0604020202020204" pitchFamily="34" charset="0"/>
                <a:cs typeface="Arial" panose="020B0604020202020204" pitchFamily="34" charset="0"/>
              </a:rPr>
              <a:t>.’ Apparently it </a:t>
            </a:r>
            <a:r>
              <a:rPr lang="en-US" sz="3400" dirty="0">
                <a:solidFill>
                  <a:schemeClr val="tx2"/>
                </a:solidFill>
                <a:latin typeface="Arial" panose="020B0604020202020204" pitchFamily="34" charset="0"/>
                <a:cs typeface="Arial" panose="020B0604020202020204" pitchFamily="34" charset="0"/>
              </a:rPr>
              <a:t>means to suggest a commingling of all </a:t>
            </a:r>
            <a:r>
              <a:rPr lang="en-US" sz="3400" dirty="0" smtClean="0">
                <a:solidFill>
                  <a:schemeClr val="tx2"/>
                </a:solidFill>
                <a:latin typeface="Arial" panose="020B0604020202020204" pitchFamily="34" charset="0"/>
                <a:cs typeface="Arial" panose="020B0604020202020204" pitchFamily="34" charset="0"/>
              </a:rPr>
              <a:t>religions, a </a:t>
            </a:r>
            <a:r>
              <a:rPr lang="en-US" sz="3400" dirty="0">
                <a:solidFill>
                  <a:schemeClr val="tx2"/>
                </a:solidFill>
                <a:latin typeface="Arial" panose="020B0604020202020204" pitchFamily="34" charset="0"/>
                <a:cs typeface="Arial" panose="020B0604020202020204" pitchFamily="34" charset="0"/>
              </a:rPr>
              <a:t>merging of different </a:t>
            </a:r>
            <a:r>
              <a:rPr lang="en-US" sz="3400" dirty="0" smtClean="0">
                <a:solidFill>
                  <a:schemeClr val="tx2"/>
                </a:solidFill>
                <a:latin typeface="Arial" panose="020B0604020202020204" pitchFamily="34" charset="0"/>
                <a:cs typeface="Arial" panose="020B0604020202020204" pitchFamily="34" charset="0"/>
              </a:rPr>
              <a:t>faiths…. [several quotes from book]</a:t>
            </a:r>
          </a:p>
          <a:p>
            <a:pPr marL="0" indent="0" fontAlgn="auto">
              <a:buFont typeface="Wingdings 2" charset="2"/>
              <a:buNone/>
              <a:defRPr/>
            </a:pPr>
            <a:r>
              <a:rPr lang="en-US" sz="3400" dirty="0" smtClean="0">
                <a:solidFill>
                  <a:schemeClr val="tx2"/>
                </a:solidFill>
                <a:latin typeface="Arial" panose="020B0604020202020204" pitchFamily="34" charset="0"/>
                <a:cs typeface="Arial" panose="020B0604020202020204" pitchFamily="34" charset="0"/>
              </a:rPr>
              <a:t>“</a:t>
            </a:r>
            <a:r>
              <a:rPr lang="en-US" sz="3400" dirty="0">
                <a:solidFill>
                  <a:schemeClr val="tx2"/>
                </a:solidFill>
                <a:latin typeface="Arial" panose="020B0604020202020204" pitchFamily="34" charset="0"/>
                <a:cs typeface="Arial" panose="020B0604020202020204" pitchFamily="34" charset="0"/>
              </a:rPr>
              <a:t>The poise he speaks of is translated </a:t>
            </a:r>
            <a:r>
              <a:rPr lang="en-US" sz="3400" dirty="0" smtClean="0">
                <a:solidFill>
                  <a:schemeClr val="tx2"/>
                </a:solidFill>
                <a:latin typeface="Arial" panose="020B0604020202020204" pitchFamily="34" charset="0"/>
                <a:cs typeface="Arial" panose="020B0604020202020204" pitchFamily="34" charset="0"/>
              </a:rPr>
              <a:t>‘mind poise’ by some </a:t>
            </a:r>
            <a:r>
              <a:rPr lang="en-US" sz="3400" dirty="0">
                <a:solidFill>
                  <a:schemeClr val="tx2"/>
                </a:solidFill>
                <a:latin typeface="Arial" panose="020B0604020202020204" pitchFamily="34" charset="0"/>
                <a:cs typeface="Arial" panose="020B0604020202020204" pitchFamily="34" charset="0"/>
              </a:rPr>
              <a:t>translators into English of the ancient scripture </a:t>
            </a:r>
            <a:r>
              <a:rPr lang="en-US" sz="3400" dirty="0" smtClean="0">
                <a:solidFill>
                  <a:schemeClr val="tx2"/>
                </a:solidFill>
                <a:latin typeface="Arial" panose="020B0604020202020204" pitchFamily="34" charset="0"/>
                <a:cs typeface="Arial" panose="020B0604020202020204" pitchFamily="34" charset="0"/>
              </a:rPr>
              <a:t>of Hinduism</a:t>
            </a:r>
            <a:r>
              <a:rPr lang="en-US" sz="3400" dirty="0">
                <a:solidFill>
                  <a:schemeClr val="tx2"/>
                </a:solidFill>
                <a:latin typeface="Arial" panose="020B0604020202020204" pitchFamily="34" charset="0"/>
                <a:cs typeface="Arial" panose="020B0604020202020204" pitchFamily="34" charset="0"/>
              </a:rPr>
              <a:t>. Poise has been a </a:t>
            </a:r>
            <a:r>
              <a:rPr lang="en-US" sz="3400" dirty="0" smtClean="0">
                <a:solidFill>
                  <a:schemeClr val="tx2"/>
                </a:solidFill>
                <a:latin typeface="Arial" panose="020B0604020202020204" pitchFamily="34" charset="0"/>
                <a:cs typeface="Arial" panose="020B0604020202020204" pitchFamily="34" charset="0"/>
              </a:rPr>
              <a:t>slogan </a:t>
            </a:r>
            <a:r>
              <a:rPr lang="en-US" sz="3400" dirty="0">
                <a:solidFill>
                  <a:schemeClr val="tx2"/>
                </a:solidFill>
                <a:latin typeface="Arial" panose="020B0604020202020204" pitchFamily="34" charset="0"/>
                <a:cs typeface="Arial" panose="020B0604020202020204" pitchFamily="34" charset="0"/>
              </a:rPr>
              <a:t>in Eastern </a:t>
            </a:r>
            <a:r>
              <a:rPr lang="en-US" sz="3400" dirty="0" smtClean="0">
                <a:solidFill>
                  <a:schemeClr val="tx2"/>
                </a:solidFill>
                <a:latin typeface="Arial" panose="020B0604020202020204" pitchFamily="34" charset="0"/>
                <a:cs typeface="Arial" panose="020B0604020202020204" pitchFamily="34" charset="0"/>
              </a:rPr>
              <a:t>philosophy these </a:t>
            </a:r>
            <a:r>
              <a:rPr lang="en-US" sz="3400" dirty="0">
                <a:solidFill>
                  <a:schemeClr val="tx2"/>
                </a:solidFill>
                <a:latin typeface="Arial" panose="020B0604020202020204" pitchFamily="34" charset="0"/>
                <a:cs typeface="Arial" panose="020B0604020202020204" pitchFamily="34" charset="0"/>
              </a:rPr>
              <a:t>two thousand years or </a:t>
            </a:r>
            <a:r>
              <a:rPr lang="en-US" sz="3400" dirty="0" smtClean="0">
                <a:solidFill>
                  <a:schemeClr val="tx2"/>
                </a:solidFill>
                <a:latin typeface="Arial" panose="020B0604020202020204" pitchFamily="34" charset="0"/>
                <a:cs typeface="Arial" panose="020B0604020202020204" pitchFamily="34" charset="0"/>
              </a:rPr>
              <a:t>more….</a:t>
            </a:r>
          </a:p>
          <a:p>
            <a:pPr marL="0" indent="0" fontAlgn="auto">
              <a:buFont typeface="Wingdings 2" charset="2"/>
              <a:buNone/>
              <a:defRPr/>
            </a:pPr>
            <a:r>
              <a:rPr lang="en-US" sz="3400" dirty="0" smtClean="0">
                <a:solidFill>
                  <a:schemeClr val="tx2"/>
                </a:solidFill>
                <a:latin typeface="Arial" panose="020B0604020202020204" pitchFamily="34" charset="0"/>
                <a:cs typeface="Arial" panose="020B0604020202020204" pitchFamily="34" charset="0"/>
              </a:rPr>
              <a:t>“I </a:t>
            </a:r>
            <a:r>
              <a:rPr lang="en-US" sz="3400" dirty="0">
                <a:solidFill>
                  <a:schemeClr val="tx2"/>
                </a:solidFill>
                <a:latin typeface="Arial" panose="020B0604020202020204" pitchFamily="34" charset="0"/>
                <a:cs typeface="Arial" panose="020B0604020202020204" pitchFamily="34" charset="0"/>
              </a:rPr>
              <a:t>have avoided giving names of people and of books, not wishing to lead anyone to handle these things unless necessary</a:t>
            </a:r>
            <a:r>
              <a:rPr lang="en-US" sz="3400" dirty="0" smtClean="0">
                <a:solidFill>
                  <a:schemeClr val="tx2"/>
                </a:solidFill>
                <a:latin typeface="Arial" panose="020B0604020202020204" pitchFamily="34" charset="0"/>
                <a:cs typeface="Arial" panose="020B0604020202020204" pitchFamily="34" charset="0"/>
              </a:rPr>
              <a:t>.… </a:t>
            </a:r>
            <a:r>
              <a:rPr lang="en-US" sz="3400" dirty="0">
                <a:solidFill>
                  <a:schemeClr val="tx2"/>
                </a:solidFill>
                <a:latin typeface="Arial" panose="020B0604020202020204" pitchFamily="34" charset="0"/>
                <a:cs typeface="Arial" panose="020B0604020202020204" pitchFamily="34" charset="0"/>
              </a:rPr>
              <a:t>To handle it in mere curiosity may be like picking up an innocent-looking live </a:t>
            </a:r>
            <a:r>
              <a:rPr lang="en-US" sz="3400" dirty="0" smtClean="0">
                <a:solidFill>
                  <a:schemeClr val="tx2"/>
                </a:solidFill>
                <a:latin typeface="Arial" panose="020B0604020202020204" pitchFamily="34" charset="0"/>
                <a:cs typeface="Arial" panose="020B0604020202020204" pitchFamily="34" charset="0"/>
              </a:rPr>
              <a:t>wire. It is charged with a power. </a:t>
            </a:r>
            <a:r>
              <a:rPr lang="en-US" sz="3400" dirty="0">
                <a:solidFill>
                  <a:schemeClr val="tx2"/>
                </a:solidFill>
                <a:latin typeface="Arial" panose="020B0604020202020204" pitchFamily="34" charset="0"/>
                <a:cs typeface="Arial" panose="020B0604020202020204" pitchFamily="34" charset="0"/>
              </a:rPr>
              <a:t>The Lord told His people Israel that they were not so much as to inquire how the heathen round about worshiped their gods. But they were continually led astray by the very names and ornaments of the evil way. The fact is, we need the special protection of our God from the things all abroad today. The truths of the Advent message are our </a:t>
            </a:r>
            <a:r>
              <a:rPr lang="en-US" sz="3400" dirty="0" smtClean="0">
                <a:solidFill>
                  <a:schemeClr val="tx2"/>
                </a:solidFill>
                <a:latin typeface="Arial" panose="020B0604020202020204" pitchFamily="34" charset="0"/>
                <a:cs typeface="Arial" panose="020B0604020202020204" pitchFamily="34" charset="0"/>
              </a:rPr>
              <a:t>defense” </a:t>
            </a:r>
            <a:r>
              <a:rPr lang="en-US" sz="1500" dirty="0" smtClean="0">
                <a:solidFill>
                  <a:schemeClr val="tx2">
                    <a:lumMod val="50000"/>
                  </a:schemeClr>
                </a:solidFill>
                <a:latin typeface="Arial" panose="020B0604020202020204" pitchFamily="34" charset="0"/>
                <a:cs typeface="Arial" panose="020B0604020202020204" pitchFamily="34" charset="0"/>
              </a:rPr>
              <a:t>(W. A. Spicer, “The </a:t>
            </a:r>
            <a:r>
              <a:rPr lang="en-US" sz="1500" dirty="0">
                <a:solidFill>
                  <a:schemeClr val="tx2">
                    <a:lumMod val="50000"/>
                  </a:schemeClr>
                </a:solidFill>
                <a:latin typeface="Arial" panose="020B0604020202020204" pitchFamily="34" charset="0"/>
                <a:cs typeface="Arial" panose="020B0604020202020204" pitchFamily="34" charset="0"/>
              </a:rPr>
              <a:t>Spreading Cloud of Mysticism,” Editorial, </a:t>
            </a:r>
            <a:r>
              <a:rPr lang="en-US" sz="1500" i="1" dirty="0">
                <a:solidFill>
                  <a:schemeClr val="tx2">
                    <a:lumMod val="50000"/>
                  </a:schemeClr>
                </a:solidFill>
                <a:latin typeface="Arial" panose="020B0604020202020204" pitchFamily="34" charset="0"/>
                <a:cs typeface="Arial" panose="020B0604020202020204" pitchFamily="34" charset="0"/>
              </a:rPr>
              <a:t>Review and Herald</a:t>
            </a:r>
            <a:r>
              <a:rPr lang="en-US" sz="1500" dirty="0">
                <a:solidFill>
                  <a:schemeClr val="tx2">
                    <a:lumMod val="50000"/>
                  </a:schemeClr>
                </a:solidFill>
                <a:latin typeface="Arial" panose="020B0604020202020204" pitchFamily="34" charset="0"/>
                <a:cs typeface="Arial" panose="020B0604020202020204" pitchFamily="34" charset="0"/>
              </a:rPr>
              <a:t>, April 6, 1950</a:t>
            </a:r>
            <a:r>
              <a:rPr lang="en-US" sz="1500" dirty="0" smtClean="0">
                <a:solidFill>
                  <a:schemeClr val="tx2">
                    <a:lumMod val="50000"/>
                  </a:schemeClr>
                </a:solidFill>
                <a:latin typeface="Arial" panose="020B0604020202020204" pitchFamily="34" charset="0"/>
                <a:cs typeface="Arial" panose="020B0604020202020204" pitchFamily="34" charset="0"/>
              </a:rPr>
              <a:t>, p. </a:t>
            </a:r>
            <a:r>
              <a:rPr lang="en-US" sz="1500" dirty="0">
                <a:solidFill>
                  <a:schemeClr val="tx2">
                    <a:lumMod val="50000"/>
                  </a:schemeClr>
                </a:solidFill>
                <a:latin typeface="Arial" panose="020B0604020202020204" pitchFamily="34" charset="0"/>
                <a:cs typeface="Arial" panose="020B0604020202020204" pitchFamily="34" charset="0"/>
              </a:rPr>
              <a:t>3</a:t>
            </a:r>
            <a:r>
              <a:rPr lang="en-US" sz="1500" dirty="0" smtClean="0">
                <a:solidFill>
                  <a:schemeClr val="tx2">
                    <a:lumMod val="50000"/>
                  </a:schemeClr>
                </a:solidFill>
                <a:latin typeface="Arial" panose="020B0604020202020204" pitchFamily="34" charset="0"/>
                <a:cs typeface="Arial" panose="020B0604020202020204" pitchFamily="34" charset="0"/>
              </a:rPr>
              <a:t>)</a:t>
            </a:r>
            <a:endParaRPr lang="en-US" sz="1500" dirty="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“Spreading Cloud of Mysticism”</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914400"/>
            <a:ext cx="8229600" cy="5943600"/>
          </a:xfrm>
        </p:spPr>
        <p:txBody>
          <a:bodyPr rtlCol="0">
            <a:normAutofit/>
          </a:bodyPr>
          <a:lstStyle/>
          <a:p>
            <a:pPr marL="514350" indent="-514350" fontAlgn="auto">
              <a:buFont typeface="+mj-lt"/>
              <a:buAutoNum type="arabicPeriod" startAt="16"/>
              <a:defRPr/>
            </a:pPr>
            <a:r>
              <a:rPr lang="en-US" sz="2800" dirty="0" smtClean="0">
                <a:solidFill>
                  <a:schemeClr val="tx2"/>
                </a:solidFill>
                <a:latin typeface="Arial" panose="020B0604020202020204" pitchFamily="34" charset="0"/>
                <a:cs typeface="Arial" panose="020B0604020202020204" pitchFamily="34" charset="0"/>
              </a:rPr>
              <a:t>After </a:t>
            </a:r>
            <a:r>
              <a:rPr lang="en-US" sz="2800" dirty="0">
                <a:solidFill>
                  <a:schemeClr val="tx2"/>
                </a:solidFill>
                <a:latin typeface="Arial" panose="020B0604020202020204" pitchFamily="34" charset="0"/>
                <a:cs typeface="Arial" panose="020B0604020202020204" pitchFamily="34" charset="0"/>
              </a:rPr>
              <a:t>Wieland read this article, in which Spicer had quoted from E. Stanley Jones, Wieland wrote a letter to Spicer and asked if he was responding to the Ministry book </a:t>
            </a:r>
            <a:r>
              <a:rPr lang="en-US" sz="2800" dirty="0" smtClean="0">
                <a:solidFill>
                  <a:schemeClr val="tx2"/>
                </a:solidFill>
                <a:latin typeface="Arial" panose="020B0604020202020204" pitchFamily="34" charset="0"/>
                <a:cs typeface="Arial" panose="020B0604020202020204" pitchFamily="34" charset="0"/>
              </a:rPr>
              <a:t>review which recommended </a:t>
            </a:r>
            <a:r>
              <a:rPr lang="en-US" sz="2800" dirty="0">
                <a:solidFill>
                  <a:schemeClr val="tx2"/>
                </a:solidFill>
                <a:latin typeface="Arial" panose="020B0604020202020204" pitchFamily="34" charset="0"/>
                <a:cs typeface="Arial" panose="020B0604020202020204" pitchFamily="34" charset="0"/>
              </a:rPr>
              <a:t>Jones’ books for all Adventists? Wieland also told him about his experience at the Seminary and concern about what was being taught </a:t>
            </a:r>
            <a:r>
              <a:rPr lang="en-US" sz="2800" dirty="0" smtClean="0">
                <a:solidFill>
                  <a:schemeClr val="tx2"/>
                </a:solidFill>
                <a:latin typeface="Arial" panose="020B0604020202020204" pitchFamily="34" charset="0"/>
                <a:cs typeface="Arial" panose="020B0604020202020204" pitchFamily="34" charset="0"/>
              </a:rPr>
              <a:t>there, </a:t>
            </a:r>
            <a:r>
              <a:rPr lang="en-US" sz="2800" dirty="0">
                <a:solidFill>
                  <a:schemeClr val="tx2"/>
                </a:solidFill>
                <a:latin typeface="Arial" panose="020B0604020202020204" pitchFamily="34" charset="0"/>
                <a:cs typeface="Arial" panose="020B0604020202020204" pitchFamily="34" charset="0"/>
              </a:rPr>
              <a:t>and how</a:t>
            </a:r>
            <a:r>
              <a:rPr lang="en-US" sz="2800" dirty="0" smtClean="0">
                <a:solidFill>
                  <a:schemeClr val="tx2"/>
                </a:solidFill>
                <a:latin typeface="Arial" panose="020B0604020202020204" pitchFamily="34" charset="0"/>
                <a:cs typeface="Arial" panose="020B0604020202020204" pitchFamily="34" charset="0"/>
              </a:rPr>
              <a:t> he had </a:t>
            </a:r>
            <a:r>
              <a:rPr lang="en-US" sz="2800" dirty="0">
                <a:solidFill>
                  <a:schemeClr val="tx2"/>
                </a:solidFill>
                <a:latin typeface="Arial" panose="020B0604020202020204" pitchFamily="34" charset="0"/>
                <a:cs typeface="Arial" panose="020B0604020202020204" pitchFamily="34" charset="0"/>
              </a:rPr>
              <a:t>voiced his concerns there and over the Book Review. Spicer immediately wrote back. </a:t>
            </a:r>
          </a:p>
          <a:p>
            <a:pPr marL="0" indent="0" fontAlgn="auto">
              <a:buFont typeface="Wingdings 2" charset="2"/>
              <a:buNone/>
              <a:defRPr/>
            </a:pPr>
            <a:endParaRPr lang="en-US" sz="3400" dirty="0">
              <a:solidFill>
                <a:schemeClr val="tx2"/>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“Spreading Cloud of Mysticism”</a:t>
            </a:r>
            <a:endParaRPr lang="en-US" altLang="en-US" dirty="0">
              <a:solidFill>
                <a:srgbClr val="FFFF00"/>
              </a:solidFill>
              <a:ea typeface="+mj-ea"/>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65325910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914400"/>
            <a:ext cx="8229600" cy="5638800"/>
          </a:xfrm>
        </p:spPr>
        <p:txBody>
          <a:bodyPr rtlCol="0">
            <a:normAutofit fontScale="85000" lnSpcReduction="20000"/>
          </a:bodyPr>
          <a:lstStyle/>
          <a:p>
            <a:pPr marL="0" indent="0" fontAlgn="auto">
              <a:buFont typeface="Wingdings 2" charset="2"/>
              <a:buNone/>
              <a:defRPr/>
            </a:pPr>
            <a:r>
              <a:rPr lang="en-US" sz="3400" dirty="0" smtClean="0">
                <a:solidFill>
                  <a:schemeClr val="tx2"/>
                </a:solidFill>
                <a:latin typeface="Arial" panose="020B0604020202020204" pitchFamily="34" charset="0"/>
                <a:cs typeface="Arial" panose="020B0604020202020204" pitchFamily="34" charset="0"/>
              </a:rPr>
              <a:t>“Elder Spicer replied immediately and said—yes, that’s exactly what he had referenced to. That he regarded E. Stanley Jones as doing about the worse work of any modern religious agent. He felt deeply concerned for our people who were being confused by it, and was so happy that I had discerned the evil in that book and had protested to the General Conference as I had. He added that if others would protest as I had done, it might do some good. I wrote back immediately and said, Elder Spicer, why don’t you protest? I’m nobody, I can’t say anything; nobody will listen to me, but you’re somebody, they’ll listen to you.”*</a:t>
            </a:r>
            <a:endParaRPr lang="en-US" sz="1500" dirty="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“Spreading Cloud of Mysticism”</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9633" name="Slide Number Placeholder 1"/>
          <p:cNvSpPr>
            <a:spLocks noGrp="1"/>
          </p:cNvSpPr>
          <p:nvPr>
            <p:ph type="sldNum" sz="quarter" idx="12"/>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EAFF439C-9D1C-40C2-8E8A-13C1715CFAFA}" type="slidenum">
              <a:rPr lang="en-US" altLang="en-US">
                <a:solidFill>
                  <a:srgbClr val="FFFFFF"/>
                </a:solidFill>
              </a:rPr>
              <a:pPr fontAlgn="base">
                <a:spcBef>
                  <a:spcPct val="0"/>
                </a:spcBef>
                <a:spcAft>
                  <a:spcPct val="0"/>
                </a:spcAft>
              </a:pPr>
              <a:t>25</a:t>
            </a:fld>
            <a:endParaRPr lang="en-US" altLang="en-US">
              <a:solidFill>
                <a:srgbClr val="FFFFFF"/>
              </a:solidFill>
            </a:endParaRPr>
          </a:p>
        </p:txBody>
      </p:sp>
      <p:sp>
        <p:nvSpPr>
          <p:cNvPr id="5" name="Rectangle 2"/>
          <p:cNvSpPr txBox="1">
            <a:spLocks noChangeArrowheads="1"/>
          </p:cNvSpPr>
          <p:nvPr/>
        </p:nvSpPr>
        <p:spPr>
          <a:xfrm>
            <a:off x="533400" y="277813"/>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defRPr/>
            </a:pPr>
            <a:endParaRPr lang="en-US" altLang="en-US" dirty="0">
              <a:solidFill>
                <a:srgbClr val="FFFF00"/>
              </a:solidFill>
            </a:endParaRPr>
          </a:p>
        </p:txBody>
      </p:sp>
      <p:pic>
        <p:nvPicPr>
          <p:cNvPr id="69635" name="Picture 5" descr="E. Stanley Jones Chairs | The E. Stanley Jones Foundation - Mozilla Firefox"/>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249363" y="1039813"/>
            <a:ext cx="6645275" cy="5503862"/>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7" name="Rectangle 2"/>
          <p:cNvSpPr txBox="1">
            <a:spLocks noChangeArrowheads="1"/>
          </p:cNvSpPr>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defRPr/>
            </a:pPr>
            <a:r>
              <a:rPr lang="en-US" altLang="en-US" dirty="0" smtClean="0">
                <a:solidFill>
                  <a:srgbClr val="FFFF00"/>
                </a:solidFill>
              </a:rPr>
              <a:t>E. Stanley Jones Foundation:</a:t>
            </a:r>
            <a:endParaRPr lang="en-US" altLang="en-US" dirty="0">
              <a:solidFill>
                <a:srgbClr val="FFFF00"/>
              </a:solidFill>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a:bodyPr>
          <a:lstStyle/>
          <a:p>
            <a:pPr marL="0" indent="0" fontAlgn="auto">
              <a:buFont typeface="Wingdings 2" charset="2"/>
              <a:buNone/>
              <a:defRPr/>
            </a:pPr>
            <a:r>
              <a:rPr lang="en-US" sz="2800" dirty="0" smtClean="0">
                <a:solidFill>
                  <a:schemeClr val="tx2"/>
                </a:solidFill>
                <a:latin typeface="Arial" panose="020B0604020202020204" pitchFamily="34" charset="0"/>
                <a:cs typeface="Arial" panose="020B0604020202020204" pitchFamily="34" charset="0"/>
              </a:rPr>
              <a:t>“E</a:t>
            </a:r>
            <a:r>
              <a:rPr lang="en-US" sz="2800" dirty="0">
                <a:solidFill>
                  <a:schemeClr val="tx2"/>
                </a:solidFill>
                <a:latin typeface="Arial" panose="020B0604020202020204" pitchFamily="34" charset="0"/>
                <a:cs typeface="Arial" panose="020B0604020202020204" pitchFamily="34" charset="0"/>
              </a:rPr>
              <a:t>. Stanley Jones Professors of Evangelism prepare students for ministry in local churches. Most of the teaching occurs in Master of Divinity degree programs with an emphasis of growing congregations. </a:t>
            </a:r>
            <a:r>
              <a:rPr lang="en-US" sz="2800" dirty="0" smtClean="0">
                <a:solidFill>
                  <a:schemeClr val="tx2"/>
                </a:solidFill>
                <a:latin typeface="Arial" panose="020B0604020202020204" pitchFamily="34" charset="0"/>
                <a:cs typeface="Arial" panose="020B0604020202020204" pitchFamily="34" charset="0"/>
              </a:rPr>
              <a:t>Additionally, </a:t>
            </a:r>
            <a:r>
              <a:rPr lang="en-US" sz="2800" dirty="0">
                <a:solidFill>
                  <a:schemeClr val="tx2"/>
                </a:solidFill>
                <a:latin typeface="Arial" panose="020B0604020202020204" pitchFamily="34" charset="0"/>
                <a:cs typeface="Arial" panose="020B0604020202020204" pitchFamily="34" charset="0"/>
              </a:rPr>
              <a:t>several institutions provide education at the doctoral level under the leadership of E. Stanley Jones Professors of Evangelism. Their impact is far reaching….” </a:t>
            </a:r>
            <a:r>
              <a:rPr lang="en-US" sz="1400" dirty="0">
                <a:solidFill>
                  <a:schemeClr val="tx2">
                    <a:lumMod val="75000"/>
                  </a:schemeClr>
                </a:solidFill>
                <a:latin typeface="Arial" panose="020B0604020202020204" pitchFamily="34" charset="0"/>
                <a:cs typeface="Arial" panose="020B0604020202020204" pitchFamily="34" charset="0"/>
              </a:rPr>
              <a:t>(http://www.estanleyjonesfoundation.com/esj-chairs</a:t>
            </a:r>
            <a:r>
              <a:rPr lang="en-US" sz="1400" dirty="0" smtClean="0">
                <a:solidFill>
                  <a:schemeClr val="tx2">
                    <a:lumMod val="75000"/>
                  </a:schemeClr>
                </a:solidFill>
                <a:latin typeface="Arial" panose="020B0604020202020204" pitchFamily="34" charset="0"/>
                <a:cs typeface="Arial" panose="020B0604020202020204" pitchFamily="34" charset="0"/>
              </a:rPr>
              <a:t>/)</a:t>
            </a:r>
            <a:endParaRPr lang="en-US" sz="1500" dirty="0" smtClean="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E. Stanley Jones Foundation:</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3729" name="Slide Number Placeholder 1"/>
          <p:cNvSpPr>
            <a:spLocks noGrp="1"/>
          </p:cNvSpPr>
          <p:nvPr>
            <p:ph type="sldNum" sz="quarter" idx="12"/>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E7E76C7F-4C0D-4E08-877D-DF0B73407B7F}" type="slidenum">
              <a:rPr lang="en-US" altLang="en-US">
                <a:solidFill>
                  <a:srgbClr val="FFFFFF"/>
                </a:solidFill>
              </a:rPr>
              <a:pPr fontAlgn="base">
                <a:spcBef>
                  <a:spcPct val="0"/>
                </a:spcBef>
                <a:spcAft>
                  <a:spcPct val="0"/>
                </a:spcAft>
              </a:pPr>
              <a:t>27</a:t>
            </a:fld>
            <a:endParaRPr lang="en-US" altLang="en-US">
              <a:solidFill>
                <a:srgbClr val="FFFFFF"/>
              </a:solidFill>
            </a:endParaRPr>
          </a:p>
        </p:txBody>
      </p:sp>
      <p:sp>
        <p:nvSpPr>
          <p:cNvPr id="5" name="Rectangle 2"/>
          <p:cNvSpPr txBox="1">
            <a:spLocks noChangeArrowheads="1"/>
          </p:cNvSpPr>
          <p:nvPr/>
        </p:nvSpPr>
        <p:spPr>
          <a:xfrm>
            <a:off x="533400" y="277813"/>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defRPr/>
            </a:pPr>
            <a:endParaRPr lang="en-US" altLang="en-US" dirty="0">
              <a:solidFill>
                <a:srgbClr val="FFFF00"/>
              </a:solidFill>
            </a:endParaRPr>
          </a:p>
        </p:txBody>
      </p:sp>
      <p:pic>
        <p:nvPicPr>
          <p:cNvPr id="6" name="Picture 2" descr="C:\Users\Duffieldfamily\Desktop\1888\1888 Presentations\2014 Images Summer Lectures\images.jpeg"/>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760663" y="1038225"/>
            <a:ext cx="3622675" cy="4522788"/>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3" name="Picture 2" descr="Leonard Sweet - Mozilla Firefox"/>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450975" y="1039813"/>
            <a:ext cx="6242050" cy="5559425"/>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7" name="Rectangle 2"/>
          <p:cNvSpPr txBox="1">
            <a:spLocks noChangeArrowheads="1"/>
          </p:cNvSpPr>
          <p:nvPr/>
        </p:nvSpPr>
        <p:spPr>
          <a:xfrm>
            <a:off x="228600" y="381000"/>
            <a:ext cx="8915400" cy="6858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defRPr/>
            </a:pPr>
            <a:r>
              <a:rPr lang="en-US" altLang="en-US" dirty="0" smtClean="0">
                <a:solidFill>
                  <a:srgbClr val="FFFF00"/>
                </a:solidFill>
              </a:rPr>
              <a:t>Leonard Sweet</a:t>
            </a:r>
            <a:endParaRPr lang="en-US" altLang="en-US" dirty="0">
              <a:solidFill>
                <a:srgbClr val="FFFF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0" fill="hold"/>
                                        <p:tgtEl>
                                          <p:spTgt spid="6"/>
                                        </p:tgtEl>
                                        <p:attrNameLst>
                                          <p:attrName>ppt_w</p:attrName>
                                        </p:attrNameLst>
                                      </p:cBhvr>
                                      <p:tavLst>
                                        <p:tav tm="0">
                                          <p:val>
                                            <p:fltVal val="0"/>
                                          </p:val>
                                        </p:tav>
                                        <p:tav tm="100000">
                                          <p:val>
                                            <p:strVal val="#ppt_w"/>
                                          </p:val>
                                        </p:tav>
                                      </p:tavLst>
                                    </p:anim>
                                    <p:anim calcmode="lin" valueType="num">
                                      <p:cBhvr>
                                        <p:cTn id="8" dur="5000" fill="hold"/>
                                        <p:tgtEl>
                                          <p:spTgt spid="6"/>
                                        </p:tgtEl>
                                        <p:attrNameLst>
                                          <p:attrName>ppt_h</p:attrName>
                                        </p:attrNameLst>
                                      </p:cBhvr>
                                      <p:tavLst>
                                        <p:tav tm="0">
                                          <p:val>
                                            <p:fltVal val="0"/>
                                          </p:val>
                                        </p:tav>
                                        <p:tav tm="100000">
                                          <p:val>
                                            <p:strVal val="#ppt_h"/>
                                          </p:val>
                                        </p:tav>
                                      </p:tavLst>
                                    </p:anim>
                                    <p:animEffect transition="in" filter="fade">
                                      <p:cBhvr>
                                        <p:cTn id="9" dur="5000"/>
                                        <p:tgtEl>
                                          <p:spTgt spid="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2000"/>
                                        <p:tgtEl>
                                          <p:spTgt spid="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2000" fill="hold"/>
                                        <p:tgtEl>
                                          <p:spTgt spid="3"/>
                                        </p:tgtEl>
                                        <p:attrNameLst>
                                          <p:attrName>ppt_x</p:attrName>
                                        </p:attrNameLst>
                                      </p:cBhvr>
                                      <p:tavLst>
                                        <p:tav tm="0">
                                          <p:val>
                                            <p:strVal val="#ppt_x"/>
                                          </p:val>
                                        </p:tav>
                                        <p:tav tm="100000">
                                          <p:val>
                                            <p:strVal val="#ppt_x"/>
                                          </p:val>
                                        </p:tav>
                                      </p:tavLst>
                                    </p:anim>
                                    <p:anim calcmode="lin" valueType="num">
                                      <p:cBhvr additive="base">
                                        <p:cTn id="20" dur="2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lnSpcReduction="10000"/>
          </a:bodyPr>
          <a:lstStyle/>
          <a:p>
            <a:pPr marL="0" indent="0" fontAlgn="auto">
              <a:buFont typeface="Wingdings 2" charset="2"/>
              <a:buNone/>
              <a:defRPr/>
            </a:pPr>
            <a:r>
              <a:rPr lang="en-US" sz="2800" dirty="0" smtClean="0">
                <a:solidFill>
                  <a:schemeClr val="tx2">
                    <a:lumMod val="75000"/>
                  </a:schemeClr>
                </a:solidFill>
                <a:latin typeface="Arial" panose="020B0604020202020204" pitchFamily="34" charset="0"/>
                <a:cs typeface="Arial" panose="020B0604020202020204" pitchFamily="34" charset="0"/>
              </a:rPr>
              <a:t>“</a:t>
            </a:r>
            <a:r>
              <a:rPr lang="en-US" sz="2800" dirty="0">
                <a:solidFill>
                  <a:schemeClr val="tx2">
                    <a:lumMod val="90000"/>
                  </a:schemeClr>
                </a:solidFill>
                <a:latin typeface="Arial" panose="020B0604020202020204" pitchFamily="34" charset="0"/>
                <a:cs typeface="Arial" panose="020B0604020202020204" pitchFamily="34" charset="0"/>
              </a:rPr>
              <a:t>Leonard Sweet is a scholar of </a:t>
            </a:r>
            <a:r>
              <a:rPr lang="en-US" sz="2800" dirty="0" err="1">
                <a:solidFill>
                  <a:schemeClr val="tx2">
                    <a:lumMod val="90000"/>
                  </a:schemeClr>
                </a:solidFill>
                <a:latin typeface="Arial" panose="020B0604020202020204" pitchFamily="34" charset="0"/>
                <a:cs typeface="Arial" panose="020B0604020202020204" pitchFamily="34" charset="0"/>
              </a:rPr>
              <a:t>USAmerican</a:t>
            </a:r>
            <a:r>
              <a:rPr lang="en-US" sz="2800" dirty="0">
                <a:solidFill>
                  <a:schemeClr val="tx2">
                    <a:lumMod val="90000"/>
                  </a:schemeClr>
                </a:solidFill>
                <a:latin typeface="Arial" panose="020B0604020202020204" pitchFamily="34" charset="0"/>
                <a:cs typeface="Arial" panose="020B0604020202020204" pitchFamily="34" charset="0"/>
              </a:rPr>
              <a:t> culture;  a </a:t>
            </a:r>
            <a:r>
              <a:rPr lang="en-US" sz="2800" dirty="0" err="1">
                <a:solidFill>
                  <a:schemeClr val="tx2">
                    <a:lumMod val="90000"/>
                  </a:schemeClr>
                </a:solidFill>
                <a:latin typeface="Arial" panose="020B0604020202020204" pitchFamily="34" charset="0"/>
                <a:cs typeface="Arial" panose="020B0604020202020204" pitchFamily="34" charset="0"/>
              </a:rPr>
              <a:t>semiotician</a:t>
            </a:r>
            <a:r>
              <a:rPr lang="en-US" sz="2800" dirty="0">
                <a:solidFill>
                  <a:schemeClr val="tx2">
                    <a:lumMod val="90000"/>
                  </a:schemeClr>
                </a:solidFill>
                <a:latin typeface="Arial" panose="020B0604020202020204" pitchFamily="34" charset="0"/>
                <a:cs typeface="Arial" panose="020B0604020202020204" pitchFamily="34" charset="0"/>
              </a:rPr>
              <a:t> who </a:t>
            </a:r>
            <a:r>
              <a:rPr lang="en-US" sz="2800" dirty="0" smtClean="0">
                <a:solidFill>
                  <a:schemeClr val="tx2">
                    <a:lumMod val="90000"/>
                  </a:schemeClr>
                </a:solidFill>
                <a:latin typeface="Arial" panose="020B0604020202020204" pitchFamily="34" charset="0"/>
                <a:cs typeface="Arial" panose="020B0604020202020204" pitchFamily="34" charset="0"/>
              </a:rPr>
              <a:t>‘sees </a:t>
            </a:r>
            <a:r>
              <a:rPr lang="en-US" sz="2800" dirty="0">
                <a:solidFill>
                  <a:schemeClr val="tx2">
                    <a:lumMod val="90000"/>
                  </a:schemeClr>
                </a:solidFill>
                <a:latin typeface="Arial" panose="020B0604020202020204" pitchFamily="34" charset="0"/>
                <a:cs typeface="Arial" panose="020B0604020202020204" pitchFamily="34" charset="0"/>
              </a:rPr>
              <a:t>things the rest of us do not see, and dreams possibilities that are beyond most of our imagining</a:t>
            </a:r>
            <a:r>
              <a:rPr lang="en-US" sz="2800" dirty="0" smtClean="0">
                <a:solidFill>
                  <a:schemeClr val="tx2">
                    <a:lumMod val="90000"/>
                  </a:schemeClr>
                </a:solidFill>
                <a:latin typeface="Arial" panose="020B0604020202020204" pitchFamily="34" charset="0"/>
                <a:cs typeface="Arial" panose="020B0604020202020204" pitchFamily="34" charset="0"/>
              </a:rPr>
              <a:t>;’ </a:t>
            </a:r>
            <a:r>
              <a:rPr lang="en-US" sz="2800" dirty="0">
                <a:solidFill>
                  <a:schemeClr val="tx2">
                    <a:lumMod val="90000"/>
                  </a:schemeClr>
                </a:solidFill>
                <a:latin typeface="Arial" panose="020B0604020202020204" pitchFamily="34" charset="0"/>
                <a:cs typeface="Arial" panose="020B0604020202020204" pitchFamily="34" charset="0"/>
              </a:rPr>
              <a:t>and a preacher and best-selling author who communicates the gospel with a signature bridging of the worlds of faith, academe, and popular </a:t>
            </a:r>
            <a:r>
              <a:rPr lang="en-US" sz="2800" dirty="0" smtClean="0">
                <a:solidFill>
                  <a:schemeClr val="tx2">
                    <a:lumMod val="90000"/>
                  </a:schemeClr>
                </a:solidFill>
                <a:latin typeface="Arial" panose="020B0604020202020204" pitchFamily="34" charset="0"/>
                <a:cs typeface="Arial" panose="020B0604020202020204" pitchFamily="34" charset="0"/>
              </a:rPr>
              <a:t>culture….”</a:t>
            </a:r>
          </a:p>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a:t>
            </a:r>
            <a:r>
              <a:rPr lang="en-US" sz="2800" dirty="0">
                <a:solidFill>
                  <a:schemeClr val="tx2">
                    <a:lumMod val="90000"/>
                  </a:schemeClr>
                </a:solidFill>
                <a:latin typeface="Arial" panose="020B0604020202020204" pitchFamily="34" charset="0"/>
                <a:cs typeface="Arial" panose="020B0604020202020204" pitchFamily="34" charset="0"/>
              </a:rPr>
              <a:t>Currently the E. Stanley Jones Professor of Evangelism at Drew University, Madison, NJ and a Visiting Distinguished Professor at George Fox University, Portland, Oregon, Len was Vice President of Academic Affairs and Dean of the Theological School at Drew University from 1995 to 2001.” </a:t>
            </a:r>
            <a:r>
              <a:rPr lang="en-US" sz="1500" dirty="0">
                <a:solidFill>
                  <a:schemeClr val="tx2">
                    <a:lumMod val="50000"/>
                  </a:schemeClr>
                </a:solidFill>
                <a:latin typeface="Arial" panose="020B0604020202020204" pitchFamily="34" charset="0"/>
                <a:cs typeface="Arial" panose="020B0604020202020204" pitchFamily="34" charset="0"/>
              </a:rPr>
              <a:t>(http://</a:t>
            </a:r>
            <a:r>
              <a:rPr lang="en-US" sz="1500" dirty="0" smtClean="0">
                <a:solidFill>
                  <a:schemeClr val="tx2">
                    <a:lumMod val="50000"/>
                  </a:schemeClr>
                </a:solidFill>
                <a:latin typeface="Arial" panose="020B0604020202020204" pitchFamily="34" charset="0"/>
                <a:cs typeface="Arial" panose="020B0604020202020204" pitchFamily="34" charset="0"/>
              </a:rPr>
              <a:t>www.leonardsweet.com/about)</a:t>
            </a: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Leonard Sweet’s Personal Website:</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5" name="Slide Number Placeholder 1"/>
          <p:cNvSpPr>
            <a:spLocks noGrp="1"/>
          </p:cNvSpPr>
          <p:nvPr>
            <p:ph type="sldNum" sz="quarter" idx="12"/>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3D033636-851A-4882-94D6-38D6A6DA45D7}" type="slidenum">
              <a:rPr lang="en-US" altLang="en-US">
                <a:solidFill>
                  <a:srgbClr val="FFFFFF"/>
                </a:solidFill>
              </a:rPr>
              <a:pPr fontAlgn="base">
                <a:spcBef>
                  <a:spcPct val="0"/>
                </a:spcBef>
                <a:spcAft>
                  <a:spcPct val="0"/>
                </a:spcAft>
              </a:pPr>
              <a:t>29</a:t>
            </a:fld>
            <a:endParaRPr lang="en-US" altLang="en-US">
              <a:solidFill>
                <a:srgbClr val="FFFFFF"/>
              </a:solidFill>
            </a:endParaRPr>
          </a:p>
        </p:txBody>
      </p:sp>
      <p:sp>
        <p:nvSpPr>
          <p:cNvPr id="5" name="Rectangle 2"/>
          <p:cNvSpPr txBox="1">
            <a:spLocks noChangeArrowheads="1"/>
          </p:cNvSpPr>
          <p:nvPr/>
        </p:nvSpPr>
        <p:spPr>
          <a:xfrm>
            <a:off x="533400" y="277813"/>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defRPr/>
            </a:pPr>
            <a:endParaRPr lang="en-US" altLang="en-US" dirty="0">
              <a:solidFill>
                <a:srgbClr val="FFFF00"/>
              </a:solidFill>
            </a:endParaRPr>
          </a:p>
        </p:txBody>
      </p:sp>
      <p:pic>
        <p:nvPicPr>
          <p:cNvPr id="77827" name="Picture 3" descr="The One Project - Celebrating the supremacy of Jesus through the Adventist Church - Mozilla Firefox"/>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39750" y="1039813"/>
            <a:ext cx="7950200" cy="5621337"/>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7" name="Rectangle 2"/>
          <p:cNvSpPr txBox="1">
            <a:spLocks noChangeArrowheads="1"/>
          </p:cNvSpPr>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defRPr/>
            </a:pPr>
            <a:r>
              <a:rPr lang="en-US" altLang="en-US" dirty="0" smtClean="0">
                <a:solidFill>
                  <a:srgbClr val="FFFF00"/>
                </a:solidFill>
              </a:rPr>
              <a:t>The ONE Project</a:t>
            </a:r>
            <a:endParaRPr lang="en-US" altLang="en-US" dirty="0">
              <a:solidFill>
                <a:srgbClr val="FFFF00"/>
              </a:solidFill>
            </a:endParaRPr>
          </a:p>
        </p:txBody>
      </p:sp>
      <p:pic>
        <p:nvPicPr>
          <p:cNvPr id="8" name="Picture 7" descr="&quot;Jesus...Full Stop...All...Full Stop&quot; - Mozilla Firefox"/>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54025" y="838200"/>
            <a:ext cx="8235950" cy="582295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77830" name="Picture 8" descr="The One Project: Danger or Blessing? - Mozilla Firefox"/>
          <p:cNvPicPr>
            <a:picLocks noChangeAspect="1"/>
          </p:cNvPicPr>
          <p:nvPr/>
        </p:nvPicPr>
        <p:blipFill>
          <a:blip r:embed="rId5">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54025" y="838200"/>
            <a:ext cx="8235950" cy="582295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fontScale="70000" lnSpcReduction="20000"/>
          </a:bodyPr>
          <a:lstStyle/>
          <a:p>
            <a:pPr marL="514350" indent="-514350" fontAlgn="auto">
              <a:buFont typeface="+mj-lt"/>
              <a:buAutoNum type="arabicPeriod"/>
              <a:defRPr/>
            </a:pPr>
            <a:r>
              <a:rPr lang="en-US" sz="2800" dirty="0" smtClean="0">
                <a:solidFill>
                  <a:schemeClr val="tx2">
                    <a:lumMod val="90000"/>
                  </a:schemeClr>
                </a:solidFill>
                <a:latin typeface="Arial" panose="020B0604020202020204" pitchFamily="34" charset="0"/>
                <a:cs typeface="Arial" panose="020B0604020202020204" pitchFamily="34" charset="0"/>
              </a:rPr>
              <a:t>Wieland was born in 1916 into a Lutheran home. After his mother died when he was two the family attended the Methodist and then Presbyterian church. At 12 Wieland discovered the Sabbath truth, and soon thereafter in 1929 he was baptized into the SDA church with his father.</a:t>
            </a:r>
          </a:p>
          <a:p>
            <a:pPr marL="514350" indent="-514350" fontAlgn="auto">
              <a:buFont typeface="+mj-lt"/>
              <a:buAutoNum type="arabicPeriod"/>
              <a:defRPr/>
            </a:pPr>
            <a:r>
              <a:rPr lang="en-US" sz="2800" dirty="0" smtClean="0">
                <a:solidFill>
                  <a:schemeClr val="tx2">
                    <a:lumMod val="90000"/>
                  </a:schemeClr>
                </a:solidFill>
                <a:latin typeface="Arial" panose="020B0604020202020204" pitchFamily="34" charset="0"/>
                <a:cs typeface="Arial" panose="020B0604020202020204" pitchFamily="34" charset="0"/>
              </a:rPr>
              <a:t>After standing as the lone SDA in his Florida high school, Wieland attended Southern Junior College (now SAU) and Washington Missionary College (now WAU). While at WMC in 1938 Wieland discovered </a:t>
            </a:r>
            <a:r>
              <a:rPr lang="en-US" sz="2800" i="1" dirty="0" smtClean="0">
                <a:solidFill>
                  <a:schemeClr val="tx2">
                    <a:lumMod val="90000"/>
                  </a:schemeClr>
                </a:solidFill>
                <a:latin typeface="Arial" panose="020B0604020202020204" pitchFamily="34" charset="0"/>
                <a:cs typeface="Arial" panose="020B0604020202020204" pitchFamily="34" charset="0"/>
              </a:rPr>
              <a:t>The Glad Tidings</a:t>
            </a:r>
            <a:r>
              <a:rPr lang="en-US" sz="2800" dirty="0" smtClean="0">
                <a:solidFill>
                  <a:schemeClr val="tx2">
                    <a:lumMod val="90000"/>
                  </a:schemeClr>
                </a:solidFill>
                <a:latin typeface="Arial" panose="020B0604020202020204" pitchFamily="34" charset="0"/>
                <a:cs typeface="Arial" panose="020B0604020202020204" pitchFamily="34" charset="0"/>
              </a:rPr>
              <a:t>, and fell in love with the gospel. He knew nothing of Waggoner, 1888 or EGW’s endorsement of their message. He copied  on his typewriter large portions of Waggoner’s book, then out of print, and eventually took it to Africa.</a:t>
            </a:r>
          </a:p>
          <a:p>
            <a:pPr marL="514350" indent="-514350" fontAlgn="auto">
              <a:buFont typeface="+mj-lt"/>
              <a:buAutoNum type="arabicPeriod"/>
              <a:defRPr/>
            </a:pPr>
            <a:r>
              <a:rPr lang="en-US" sz="2800" dirty="0" smtClean="0">
                <a:solidFill>
                  <a:schemeClr val="tx2">
                    <a:lumMod val="90000"/>
                  </a:schemeClr>
                </a:solidFill>
                <a:latin typeface="Arial" panose="020B0604020202020204" pitchFamily="34" charset="0"/>
                <a:cs typeface="Arial" panose="020B0604020202020204" pitchFamily="34" charset="0"/>
              </a:rPr>
              <a:t>Wieland graduated in 1939, went to Florida as literature evangelist for a year, then joined the conference evangelistic team. After marriage to Grace in 1942, Wieland held his first pastorate. A short time later (1944) he was called to be the Mission director for the Uganda field in the Southern African Division. A year and a half later he was appointed as president of the Uganda field. Donald Short, whom Wieland had been acquainted with since high school days, was already in Kenya. </a:t>
            </a: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Robert J. Wieland &amp; Donald K. Short</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fontScale="77500" lnSpcReduction="20000"/>
          </a:bodyPr>
          <a:lstStyle/>
          <a:p>
            <a:pPr marL="0" indent="0" fontAlgn="auto">
              <a:buFont typeface="Wingdings 2" charset="2"/>
              <a:buNone/>
              <a:defRPr/>
            </a:pPr>
            <a:r>
              <a:rPr lang="en-US" sz="2800" dirty="0">
                <a:solidFill>
                  <a:schemeClr val="tx2">
                    <a:lumMod val="90000"/>
                  </a:schemeClr>
                </a:solidFill>
                <a:latin typeface="Arial" panose="020B0604020202020204" pitchFamily="34" charset="0"/>
                <a:cs typeface="Arial" panose="020B0604020202020204" pitchFamily="34" charset="0"/>
              </a:rPr>
              <a:t>“</a:t>
            </a:r>
            <a:r>
              <a:rPr lang="en-US" sz="2800" dirty="0">
                <a:solidFill>
                  <a:schemeClr val="tx2">
                    <a:lumMod val="50000"/>
                  </a:schemeClr>
                </a:solidFill>
                <a:latin typeface="Arial" panose="020B0604020202020204" pitchFamily="34" charset="0"/>
                <a:cs typeface="Arial" panose="020B0604020202020204" pitchFamily="34" charset="0"/>
              </a:rPr>
              <a:t>Is it the second coming of 1888?  </a:t>
            </a:r>
            <a:r>
              <a:rPr lang="en-US" sz="2800" dirty="0">
                <a:solidFill>
                  <a:schemeClr val="tx2">
                    <a:lumMod val="90000"/>
                  </a:schemeClr>
                </a:solidFill>
                <a:latin typeface="Arial" panose="020B0604020202020204" pitchFamily="34" charset="0"/>
                <a:cs typeface="Arial" panose="020B0604020202020204" pitchFamily="34" charset="0"/>
              </a:rPr>
              <a:t>Is it radical Christo-centrism birthing a bold, new prophetic Adventism?  Is it spiritual snack food—a feel-good Jesus—doled out like cookies for the all-too-comfortable? Such questions invite the one activity that the One Project … seems bound to stimulate</a:t>
            </a:r>
            <a:r>
              <a:rPr lang="en-US" dirty="0">
                <a:solidFill>
                  <a:schemeClr val="tx2">
                    <a:lumMod val="90000"/>
                  </a:schemeClr>
                </a:solidFill>
                <a:latin typeface="Arial" panose="020B0604020202020204" pitchFamily="34" charset="0"/>
                <a:cs typeface="Arial" panose="020B0604020202020204" pitchFamily="34" charset="0"/>
              </a:rPr>
              <a:t>.” </a:t>
            </a:r>
            <a:r>
              <a:rPr lang="en-US" dirty="0">
                <a:solidFill>
                  <a:schemeClr val="tx2">
                    <a:lumMod val="75000"/>
                  </a:schemeClr>
                </a:solidFill>
                <a:latin typeface="Arial" panose="020B0604020202020204" pitchFamily="34" charset="0"/>
                <a:cs typeface="Arial" panose="020B0604020202020204" pitchFamily="34" charset="0"/>
              </a:rPr>
              <a:t>(Charles </a:t>
            </a:r>
            <a:r>
              <a:rPr lang="en-US" dirty="0" err="1">
                <a:solidFill>
                  <a:schemeClr val="tx2">
                    <a:lumMod val="75000"/>
                  </a:schemeClr>
                </a:solidFill>
                <a:latin typeface="Arial" panose="020B0604020202020204" pitchFamily="34" charset="0"/>
                <a:cs typeface="Arial" panose="020B0604020202020204" pitchFamily="34" charset="0"/>
              </a:rPr>
              <a:t>Scriven</a:t>
            </a:r>
            <a:r>
              <a:rPr lang="en-US" dirty="0">
                <a:solidFill>
                  <a:schemeClr val="tx2">
                    <a:lumMod val="75000"/>
                  </a:schemeClr>
                </a:solidFill>
                <a:latin typeface="Arial" panose="020B0604020202020204" pitchFamily="34" charset="0"/>
                <a:cs typeface="Arial" panose="020B0604020202020204" pitchFamily="34" charset="0"/>
              </a:rPr>
              <a:t>, “Jesus...Full Stop...All...Full Stop,” </a:t>
            </a:r>
            <a:r>
              <a:rPr lang="en-US" i="1" dirty="0">
                <a:solidFill>
                  <a:schemeClr val="tx2">
                    <a:lumMod val="75000"/>
                  </a:schemeClr>
                </a:solidFill>
                <a:latin typeface="Arial" panose="020B0604020202020204" pitchFamily="34" charset="0"/>
                <a:cs typeface="Arial" panose="020B0604020202020204" pitchFamily="34" charset="0"/>
              </a:rPr>
              <a:t>Spectrum</a:t>
            </a:r>
            <a:r>
              <a:rPr lang="en-US" dirty="0">
                <a:solidFill>
                  <a:schemeClr val="tx2">
                    <a:lumMod val="75000"/>
                  </a:schemeClr>
                </a:solidFill>
                <a:latin typeface="Arial" panose="020B0604020202020204" pitchFamily="34" charset="0"/>
                <a:cs typeface="Arial" panose="020B0604020202020204" pitchFamily="34" charset="0"/>
              </a:rPr>
              <a:t>, Feb. 2014; http://spectrummagazine.org/node/5818)</a:t>
            </a:r>
          </a:p>
          <a:p>
            <a:pPr marL="0" indent="0" fontAlgn="auto">
              <a:buFont typeface="Wingdings 2" charset="2"/>
              <a:buNone/>
              <a:defRPr/>
            </a:pPr>
            <a:r>
              <a:rPr lang="en-US" sz="2800" dirty="0">
                <a:solidFill>
                  <a:schemeClr val="tx2">
                    <a:lumMod val="90000"/>
                  </a:schemeClr>
                </a:solidFill>
                <a:latin typeface="Arial" panose="020B0604020202020204" pitchFamily="34" charset="0"/>
                <a:cs typeface="Arial" panose="020B0604020202020204" pitchFamily="34" charset="0"/>
              </a:rPr>
              <a:t>“I had no intention of attending the One Project…. However, being familiar with those who argued that we stick to the </a:t>
            </a:r>
            <a:r>
              <a:rPr lang="en-US" sz="2800" dirty="0" smtClean="0">
                <a:solidFill>
                  <a:schemeClr val="tx2">
                    <a:lumMod val="90000"/>
                  </a:schemeClr>
                </a:solidFill>
                <a:latin typeface="Arial" panose="020B0604020202020204" pitchFamily="34" charset="0"/>
                <a:cs typeface="Arial" panose="020B0604020202020204" pitchFamily="34" charset="0"/>
              </a:rPr>
              <a:t>‘old landmarks’ </a:t>
            </a:r>
            <a:r>
              <a:rPr lang="en-US" sz="2800" dirty="0">
                <a:solidFill>
                  <a:schemeClr val="tx2">
                    <a:lumMod val="90000"/>
                  </a:schemeClr>
                </a:solidFill>
                <a:latin typeface="Arial" panose="020B0604020202020204" pitchFamily="34" charset="0"/>
                <a:cs typeface="Arial" panose="020B0604020202020204" pitchFamily="34" charset="0"/>
              </a:rPr>
              <a:t>in 1888, we were not willing to embrace a position that would find us fighting against </a:t>
            </a:r>
            <a:r>
              <a:rPr lang="en-US" sz="2800" dirty="0" smtClean="0">
                <a:solidFill>
                  <a:schemeClr val="tx2">
                    <a:lumMod val="90000"/>
                  </a:schemeClr>
                </a:solidFill>
                <a:latin typeface="Arial" panose="020B0604020202020204" pitchFamily="34" charset="0"/>
                <a:cs typeface="Arial" panose="020B0604020202020204" pitchFamily="34" charset="0"/>
              </a:rPr>
              <a:t>God</a:t>
            </a:r>
            <a:r>
              <a:rPr lang="en-US" sz="2800" dirty="0">
                <a:solidFill>
                  <a:schemeClr val="tx2">
                    <a:lumMod val="90000"/>
                  </a:schemeClr>
                </a:solidFill>
                <a:latin typeface="Arial" panose="020B0604020202020204" pitchFamily="34" charset="0"/>
                <a:cs typeface="Arial" panose="020B0604020202020204" pitchFamily="34" charset="0"/>
              </a:rPr>
              <a:t>…. We must also remember as Adventists that this anti-Jesus-only thought pattern, this </a:t>
            </a:r>
            <a:r>
              <a:rPr lang="en-US" sz="2800" dirty="0" smtClean="0">
                <a:solidFill>
                  <a:schemeClr val="tx2">
                    <a:lumMod val="90000"/>
                  </a:schemeClr>
                </a:solidFill>
                <a:latin typeface="Arial" panose="020B0604020202020204" pitchFamily="34" charset="0"/>
                <a:cs typeface="Arial" panose="020B0604020202020204" pitchFamily="34" charset="0"/>
              </a:rPr>
              <a:t>‘suspicion’ </a:t>
            </a:r>
            <a:r>
              <a:rPr lang="en-US" sz="2800" dirty="0">
                <a:solidFill>
                  <a:schemeClr val="tx2">
                    <a:lumMod val="90000"/>
                  </a:schemeClr>
                </a:solidFill>
                <a:latin typeface="Arial" panose="020B0604020202020204" pitchFamily="34" charset="0"/>
                <a:cs typeface="Arial" panose="020B0604020202020204" pitchFamily="34" charset="0"/>
              </a:rPr>
              <a:t>of doctrinal dissolution in the name of </a:t>
            </a:r>
            <a:r>
              <a:rPr lang="en-US" sz="2800" dirty="0" smtClean="0">
                <a:solidFill>
                  <a:schemeClr val="tx2">
                    <a:lumMod val="90000"/>
                  </a:schemeClr>
                </a:solidFill>
                <a:latin typeface="Arial" panose="020B0604020202020204" pitchFamily="34" charset="0"/>
                <a:cs typeface="Arial" panose="020B0604020202020204" pitchFamily="34" charset="0"/>
              </a:rPr>
              <a:t>‘Christ-centeredness,’ </a:t>
            </a:r>
            <a:r>
              <a:rPr lang="en-US" sz="2800" dirty="0">
                <a:solidFill>
                  <a:schemeClr val="tx2">
                    <a:lumMod val="90000"/>
                  </a:schemeClr>
                </a:solidFill>
                <a:latin typeface="Arial" panose="020B0604020202020204" pitchFamily="34" charset="0"/>
                <a:cs typeface="Arial" panose="020B0604020202020204" pitchFamily="34" charset="0"/>
              </a:rPr>
              <a:t>is exactly what took place during the 1888 crisis. Those who opposed the message that Jones and Waggoner were preaching did so partly because they felt that it was a threat to Adventist </a:t>
            </a:r>
            <a:r>
              <a:rPr lang="en-US" sz="2800" dirty="0" smtClean="0">
                <a:solidFill>
                  <a:schemeClr val="tx2">
                    <a:lumMod val="90000"/>
                  </a:schemeClr>
                </a:solidFill>
                <a:latin typeface="Arial" panose="020B0604020202020204" pitchFamily="34" charset="0"/>
                <a:cs typeface="Arial" panose="020B0604020202020204" pitchFamily="34" charset="0"/>
              </a:rPr>
              <a:t>identity</a:t>
            </a:r>
            <a:r>
              <a:rPr lang="en-US" sz="2800" dirty="0">
                <a:solidFill>
                  <a:schemeClr val="tx2">
                    <a:lumMod val="90000"/>
                  </a:schemeClr>
                </a:solidFill>
                <a:latin typeface="Arial" panose="020B0604020202020204" pitchFamily="34" charset="0"/>
                <a:cs typeface="Arial" panose="020B0604020202020204" pitchFamily="34" charset="0"/>
              </a:rPr>
              <a:t>…. </a:t>
            </a:r>
            <a:r>
              <a:rPr lang="en-US" sz="2800" dirty="0">
                <a:solidFill>
                  <a:schemeClr val="tx2">
                    <a:lumMod val="50000"/>
                  </a:schemeClr>
                </a:solidFill>
                <a:latin typeface="Arial" panose="020B0604020202020204" pitchFamily="34" charset="0"/>
                <a:cs typeface="Arial" panose="020B0604020202020204" pitchFamily="34" charset="0"/>
              </a:rPr>
              <a:t>It is from this crisis that the One Project appears to build some of its philosophy. </a:t>
            </a:r>
            <a:r>
              <a:rPr lang="en-US" sz="2800" dirty="0">
                <a:solidFill>
                  <a:schemeClr val="tx2">
                    <a:lumMod val="90000"/>
                  </a:schemeClr>
                </a:solidFill>
                <a:latin typeface="Arial" panose="020B0604020202020204" pitchFamily="34" charset="0"/>
                <a:cs typeface="Arial" panose="020B0604020202020204" pitchFamily="34" charset="0"/>
              </a:rPr>
              <a:t>Many of its statements actually reflect the thought pattern of Ellen White’s life-long ministry, especially the ones she made following the 1888 </a:t>
            </a:r>
            <a:r>
              <a:rPr lang="en-US" sz="2800" dirty="0" smtClean="0">
                <a:solidFill>
                  <a:schemeClr val="tx2">
                    <a:lumMod val="90000"/>
                  </a:schemeClr>
                </a:solidFill>
                <a:latin typeface="Arial" panose="020B0604020202020204" pitchFamily="34" charset="0"/>
                <a:cs typeface="Arial" panose="020B0604020202020204" pitchFamily="34" charset="0"/>
              </a:rPr>
              <a:t>crisis.” </a:t>
            </a:r>
            <a:r>
              <a:rPr lang="en-US" sz="1700" dirty="0" smtClean="0">
                <a:solidFill>
                  <a:schemeClr val="tx2">
                    <a:lumMod val="75000"/>
                  </a:schemeClr>
                </a:solidFill>
                <a:latin typeface="Arial" panose="020B0604020202020204" pitchFamily="34" charset="0"/>
                <a:cs typeface="Arial" panose="020B0604020202020204" pitchFamily="34" charset="0"/>
              </a:rPr>
              <a:t>(Marcos Torres and Nathaniel Tan, “The One Project: Danger or Blessings?” </a:t>
            </a:r>
            <a:r>
              <a:rPr lang="en-US" sz="1700" i="1" dirty="0" smtClean="0">
                <a:solidFill>
                  <a:schemeClr val="tx2">
                    <a:lumMod val="75000"/>
                  </a:schemeClr>
                </a:solidFill>
                <a:latin typeface="Arial" panose="020B0604020202020204" pitchFamily="34" charset="0"/>
                <a:cs typeface="Arial" panose="020B0604020202020204" pitchFamily="34" charset="0"/>
              </a:rPr>
              <a:t>Spectrum  Blog</a:t>
            </a:r>
            <a:r>
              <a:rPr lang="en-US" sz="1700" dirty="0">
                <a:solidFill>
                  <a:schemeClr val="tx2">
                    <a:lumMod val="75000"/>
                  </a:schemeClr>
                </a:solidFill>
                <a:latin typeface="Arial" panose="020B0604020202020204" pitchFamily="34" charset="0"/>
                <a:cs typeface="Arial" panose="020B0604020202020204" pitchFamily="34" charset="0"/>
              </a:rPr>
              <a:t>, Aug 25, 2014; http://</a:t>
            </a:r>
            <a:r>
              <a:rPr lang="en-US" sz="1700" dirty="0" smtClean="0">
                <a:solidFill>
                  <a:schemeClr val="tx2">
                    <a:lumMod val="75000"/>
                  </a:schemeClr>
                </a:solidFill>
                <a:latin typeface="Arial" panose="020B0604020202020204" pitchFamily="34" charset="0"/>
                <a:cs typeface="Arial" panose="020B0604020202020204" pitchFamily="34" charset="0"/>
              </a:rPr>
              <a:t>spectrummagazine.org/blog/2014/08/25/one-project-danger-or-blessing)</a:t>
            </a: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The ONE Project</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31</a:t>
            </a:fld>
            <a:endParaRPr lang="en-US">
              <a:solidFill>
                <a:srgbClr val="FFFFFF"/>
              </a:solidFill>
            </a:endParaRPr>
          </a:p>
        </p:txBody>
      </p:sp>
      <p:sp>
        <p:nvSpPr>
          <p:cNvPr id="5" name="Rectangle 2"/>
          <p:cNvSpPr txBox="1">
            <a:spLocks noChangeArrowheads="1"/>
          </p:cNvSpPr>
          <p:nvPr/>
        </p:nvSpPr>
        <p:spPr>
          <a:xfrm>
            <a:off x="533400" y="278298"/>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US" altLang="en-US" dirty="0">
              <a:solidFill>
                <a:srgbClr val="FFFF00"/>
              </a:solidFill>
            </a:endParaRPr>
          </a:p>
        </p:txBody>
      </p:sp>
      <p:sp>
        <p:nvSpPr>
          <p:cNvPr id="7" name="Rectangle 2"/>
          <p:cNvSpPr txBox="1">
            <a:spLocks noChangeArrowheads="1"/>
          </p:cNvSpPr>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The ONE Project Leaders in Action</a:t>
            </a:r>
            <a:endParaRPr lang="en-US" altLang="en-US" dirty="0">
              <a:solidFill>
                <a:srgbClr val="FFFF00"/>
              </a:solidFill>
            </a:endParaRPr>
          </a:p>
        </p:txBody>
      </p:sp>
      <p:sp>
        <p:nvSpPr>
          <p:cNvPr id="6" name="TextBox 5"/>
          <p:cNvSpPr txBox="1"/>
          <p:nvPr/>
        </p:nvSpPr>
        <p:spPr>
          <a:xfrm>
            <a:off x="1816930" y="2362200"/>
            <a:ext cx="5562600" cy="646331"/>
          </a:xfrm>
          <a:prstGeom prst="rect">
            <a:avLst/>
          </a:prstGeom>
          <a:noFill/>
        </p:spPr>
        <p:txBody>
          <a:bodyPr wrap="square" rtlCol="0">
            <a:spAutoFit/>
          </a:bodyPr>
          <a:lstStyle/>
          <a:p>
            <a:r>
              <a:rPr lang="en-US" dirty="0" smtClean="0"/>
              <a:t>This video can be viewed on YouTube:</a:t>
            </a:r>
          </a:p>
          <a:p>
            <a:r>
              <a:rPr lang="en-US" dirty="0" smtClean="0">
                <a:solidFill>
                  <a:srgbClr val="FF0000"/>
                </a:solidFill>
              </a:rPr>
              <a:t>https://</a:t>
            </a:r>
            <a:r>
              <a:rPr lang="en-US" dirty="0" err="1" smtClean="0">
                <a:solidFill>
                  <a:srgbClr val="FF0000"/>
                </a:solidFill>
              </a:rPr>
              <a:t>www.youtube.com/watch?v</a:t>
            </a:r>
            <a:r>
              <a:rPr lang="en-US" dirty="0" smtClean="0">
                <a:solidFill>
                  <a:srgbClr val="FF0000"/>
                </a:solidFill>
              </a:rPr>
              <a:t>=d300Z0aWxiI</a:t>
            </a:r>
            <a:endParaRPr lang="en-US" dirty="0">
              <a:solidFill>
                <a:srgbClr val="FF0000"/>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046845753"/>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10"/>
    </mc:Choice>
    <mc:Fallback>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2"/>
          <p:cNvSpPr txBox="1">
            <a:spLocks noChangeArrowheads="1"/>
          </p:cNvSpPr>
          <p:nvPr/>
        </p:nvSpPr>
        <p:spPr>
          <a:xfrm>
            <a:off x="495300" y="533400"/>
            <a:ext cx="8153400" cy="8382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defRPr/>
            </a:pPr>
            <a:r>
              <a:rPr lang="en-US" altLang="en-US" dirty="0" smtClean="0">
                <a:solidFill>
                  <a:srgbClr val="FFFF00"/>
                </a:solidFill>
              </a:rPr>
              <a:t>James L. </a:t>
            </a:r>
            <a:r>
              <a:rPr lang="en-US" altLang="en-US" dirty="0" err="1" smtClean="0">
                <a:solidFill>
                  <a:srgbClr val="FFFF00"/>
                </a:solidFill>
              </a:rPr>
              <a:t>McElhany</a:t>
            </a:r>
            <a:r>
              <a:rPr lang="en-US" altLang="en-US" dirty="0" smtClean="0">
                <a:solidFill>
                  <a:srgbClr val="FFFF00"/>
                </a:solidFill>
              </a:rPr>
              <a:t> </a:t>
            </a:r>
          </a:p>
          <a:p>
            <a:pPr algn="ctr" fontAlgn="auto">
              <a:spcAft>
                <a:spcPts val="0"/>
              </a:spcAft>
              <a:defRPr/>
            </a:pPr>
            <a:r>
              <a:rPr lang="en-US" altLang="en-US" dirty="0" smtClean="0">
                <a:solidFill>
                  <a:srgbClr val="FFFF00"/>
                </a:solidFill>
              </a:rPr>
              <a:t>William H. Branson</a:t>
            </a:r>
            <a:endParaRPr lang="en-US" altLang="en-US" dirty="0">
              <a:solidFill>
                <a:srgbClr val="FFFF00"/>
              </a:solidFill>
            </a:endParaRPr>
          </a:p>
        </p:txBody>
      </p:sp>
      <p:pic>
        <p:nvPicPr>
          <p:cNvPr id="83970" name="Picture 2" descr="http://www.adventistarchives.org/assets/public/sdabasics/presidents/James-L.-McElhany-(1936-1950).jpg"/>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914400" y="1905000"/>
            <a:ext cx="2895600" cy="3475038"/>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83971" name="Picture 4" descr="William H. Branson"/>
          <p:cNvPicPr>
            <a:picLocks noChangeAspect="1" noChangeArrowheads="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789488" y="1906588"/>
            <a:ext cx="2895600" cy="3475037"/>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fontScale="92500" lnSpcReduction="20000"/>
          </a:bodyPr>
          <a:lstStyle/>
          <a:p>
            <a:pPr marL="514350" indent="-514350" fontAlgn="auto">
              <a:buFont typeface="+mj-lt"/>
              <a:buAutoNum type="arabicPeriod" startAt="17"/>
              <a:defRPr/>
            </a:pPr>
            <a:r>
              <a:rPr lang="en-US" sz="2800" dirty="0" smtClean="0">
                <a:solidFill>
                  <a:schemeClr val="tx2">
                    <a:lumMod val="90000"/>
                  </a:schemeClr>
                </a:solidFill>
                <a:latin typeface="Arial" panose="020B0604020202020204" pitchFamily="34" charset="0"/>
                <a:cs typeface="Arial" panose="020B0604020202020204" pitchFamily="34" charset="0"/>
              </a:rPr>
              <a:t>Attending </a:t>
            </a:r>
            <a:r>
              <a:rPr lang="en-US" sz="2800" dirty="0">
                <a:solidFill>
                  <a:schemeClr val="tx2">
                    <a:lumMod val="90000"/>
                  </a:schemeClr>
                </a:solidFill>
                <a:latin typeface="Arial" panose="020B0604020202020204" pitchFamily="34" charset="0"/>
                <a:cs typeface="Arial" panose="020B0604020202020204" pitchFamily="34" charset="0"/>
              </a:rPr>
              <a:t>the General Conference session in San Francisco in early July, 1950, both Wieland and Short once again shared a sense of concern as some of the same spiritualistic sounding concepts were shared in the “Christ-centered preaching” meetings held by the Ministerial Association. Spurred on by J. L. </a:t>
            </a:r>
            <a:r>
              <a:rPr lang="en-US" sz="2800" dirty="0" err="1">
                <a:solidFill>
                  <a:schemeClr val="tx2">
                    <a:lumMod val="90000"/>
                  </a:schemeClr>
                </a:solidFill>
                <a:latin typeface="Arial" panose="020B0604020202020204" pitchFamily="34" charset="0"/>
                <a:cs typeface="Arial" panose="020B0604020202020204" pitchFamily="34" charset="0"/>
              </a:rPr>
              <a:t>McElhany’s</a:t>
            </a:r>
            <a:r>
              <a:rPr lang="en-US" sz="2800" dirty="0">
                <a:solidFill>
                  <a:schemeClr val="tx2">
                    <a:lumMod val="90000"/>
                  </a:schemeClr>
                </a:solidFill>
                <a:latin typeface="Arial" panose="020B0604020202020204" pitchFamily="34" charset="0"/>
                <a:cs typeface="Arial" panose="020B0604020202020204" pitchFamily="34" charset="0"/>
              </a:rPr>
              <a:t> exiting presidential address (which warned Adventists not to set aside, modify or compromise their foundational principles of truth), and by a public announcement that delegates share any concerns they might have, Wieland and Short submitted a letter of concern to the members of the General Conference Committee. Their </a:t>
            </a:r>
            <a:r>
              <a:rPr lang="en-US" sz="2800" dirty="0" smtClean="0">
                <a:solidFill>
                  <a:schemeClr val="tx2">
                    <a:lumMod val="90000"/>
                  </a:schemeClr>
                </a:solidFill>
                <a:latin typeface="Arial" panose="020B0604020202020204" pitchFamily="34" charset="0"/>
                <a:cs typeface="Arial" panose="020B0604020202020204" pitchFamily="34" charset="0"/>
              </a:rPr>
              <a:t>two-pronged </a:t>
            </a:r>
            <a:r>
              <a:rPr lang="en-US" sz="2800" dirty="0">
                <a:solidFill>
                  <a:schemeClr val="tx2">
                    <a:lumMod val="90000"/>
                  </a:schemeClr>
                </a:solidFill>
                <a:latin typeface="Arial" panose="020B0604020202020204" pitchFamily="34" charset="0"/>
                <a:cs typeface="Arial" panose="020B0604020202020204" pitchFamily="34" charset="0"/>
              </a:rPr>
              <a:t>concern was that the message of 1888 had in fact never been accepted, and that another gospel was being imperceptibly promoted in its stead. </a:t>
            </a: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The 1950 General Conference</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914400"/>
            <a:ext cx="8382000" cy="5791200"/>
          </a:xfrm>
        </p:spPr>
        <p:txBody>
          <a:bodyPr rtlCol="0">
            <a:normAutofit/>
          </a:bodyPr>
          <a:lstStyle/>
          <a:p>
            <a:pPr marL="514350" indent="-514350" fontAlgn="auto">
              <a:buFont typeface="+mj-lt"/>
              <a:buAutoNum type="arabicPeriod" startAt="18"/>
              <a:defRPr/>
            </a:pPr>
            <a:r>
              <a:rPr lang="en-US" sz="2300" dirty="0" smtClean="0">
                <a:solidFill>
                  <a:schemeClr val="tx2">
                    <a:lumMod val="90000"/>
                  </a:schemeClr>
                </a:solidFill>
                <a:latin typeface="Arial" panose="020B0604020202020204" pitchFamily="34" charset="0"/>
                <a:cs typeface="Arial" panose="020B0604020202020204" pitchFamily="34" charset="0"/>
              </a:rPr>
              <a:t> Wieland and Short’s letter was submitted to the General Conference officers. Concern </a:t>
            </a:r>
            <a:r>
              <a:rPr lang="en-US" sz="2300" dirty="0">
                <a:solidFill>
                  <a:schemeClr val="tx2">
                    <a:lumMod val="90000"/>
                  </a:schemeClr>
                </a:solidFill>
                <a:latin typeface="Arial" panose="020B0604020202020204" pitchFamily="34" charset="0"/>
                <a:cs typeface="Arial" panose="020B0604020202020204" pitchFamily="34" charset="0"/>
              </a:rPr>
              <a:t>over sending Wieland and Short back to Africa before clearing up their charges, led to their call to a meeting with a small General Conference committee, made up in part by, A. V. Olson, vice president, J. I. Robison, associate secretary, A. L. White, associate secretary of the White Estate, one associate secretary from Ministerial Association, and a few others. No official action was taken following the meeting, but sensing that they must explain themselves further as clearly as possible or face dismissal from the ministry, Wieland and Short spent the next six weeks producing </a:t>
            </a:r>
            <a:r>
              <a:rPr lang="en-US" sz="2300" i="1" dirty="0">
                <a:solidFill>
                  <a:schemeClr val="tx2">
                    <a:lumMod val="90000"/>
                  </a:schemeClr>
                </a:solidFill>
                <a:latin typeface="Arial" panose="020B0604020202020204" pitchFamily="34" charset="0"/>
                <a:cs typeface="Arial" panose="020B0604020202020204" pitchFamily="34" charset="0"/>
              </a:rPr>
              <a:t>1888 Re-examined</a:t>
            </a:r>
            <a:r>
              <a:rPr lang="en-US" sz="2300" dirty="0">
                <a:solidFill>
                  <a:schemeClr val="tx2">
                    <a:lumMod val="90000"/>
                  </a:schemeClr>
                </a:solidFill>
                <a:latin typeface="Arial" panose="020B0604020202020204" pitchFamily="34" charset="0"/>
                <a:cs typeface="Arial" panose="020B0604020202020204" pitchFamily="34" charset="0"/>
              </a:rPr>
              <a:t>, a private manuscript of 204 legal size pages with over five hundred Ellen White exhibits, most of which they had collected over the previous few months, voicing their convictions to the leadership of the church.</a:t>
            </a: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A Letter of Concern</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a:bodyPr>
          <a:lstStyle/>
          <a:p>
            <a:pPr marL="514350" indent="-514350" fontAlgn="auto">
              <a:buFont typeface="+mj-lt"/>
              <a:buAutoNum type="arabicPeriod" startAt="19"/>
              <a:defRPr/>
            </a:pPr>
            <a:r>
              <a:rPr lang="en-US" sz="2400" dirty="0">
                <a:solidFill>
                  <a:schemeClr val="tx2">
                    <a:lumMod val="90000"/>
                  </a:schemeClr>
                </a:solidFill>
                <a:latin typeface="Arial" panose="020B0604020202020204" pitchFamily="34" charset="0"/>
                <a:cs typeface="Arial" panose="020B0604020202020204" pitchFamily="34" charset="0"/>
              </a:rPr>
              <a:t> The </a:t>
            </a:r>
            <a:r>
              <a:rPr lang="en-US" sz="2400" i="1" dirty="0" smtClean="0">
                <a:solidFill>
                  <a:schemeClr val="tx2">
                    <a:lumMod val="90000"/>
                  </a:schemeClr>
                </a:solidFill>
                <a:latin typeface="Arial" panose="020B0604020202020204" pitchFamily="34" charset="0"/>
                <a:cs typeface="Arial" panose="020B0604020202020204" pitchFamily="34" charset="0"/>
              </a:rPr>
              <a:t>1888 Re-examined </a:t>
            </a:r>
            <a:r>
              <a:rPr lang="en-US" sz="2400" dirty="0" smtClean="0">
                <a:solidFill>
                  <a:schemeClr val="tx2">
                    <a:lumMod val="90000"/>
                  </a:schemeClr>
                </a:solidFill>
                <a:latin typeface="Arial" panose="020B0604020202020204" pitchFamily="34" charset="0"/>
                <a:cs typeface="Arial" panose="020B0604020202020204" pitchFamily="34" charset="0"/>
              </a:rPr>
              <a:t>manuscript </a:t>
            </a:r>
            <a:r>
              <a:rPr lang="en-US" sz="2400" dirty="0">
                <a:solidFill>
                  <a:schemeClr val="tx2">
                    <a:lumMod val="90000"/>
                  </a:schemeClr>
                </a:solidFill>
                <a:latin typeface="Arial" panose="020B0604020202020204" pitchFamily="34" charset="0"/>
                <a:cs typeface="Arial" panose="020B0604020202020204" pitchFamily="34" charset="0"/>
              </a:rPr>
              <a:t>was </a:t>
            </a:r>
            <a:r>
              <a:rPr lang="en-US" sz="2400" dirty="0" smtClean="0">
                <a:solidFill>
                  <a:schemeClr val="tx2">
                    <a:lumMod val="90000"/>
                  </a:schemeClr>
                </a:solidFill>
                <a:latin typeface="Arial" panose="020B0604020202020204" pitchFamily="34" charset="0"/>
                <a:cs typeface="Arial" panose="020B0604020202020204" pitchFamily="34" charset="0"/>
              </a:rPr>
              <a:t>submitted six weeks later and was soon passed on by the General Conference Officers  </a:t>
            </a:r>
            <a:r>
              <a:rPr lang="en-US" sz="2400" dirty="0">
                <a:solidFill>
                  <a:schemeClr val="tx2">
                    <a:lumMod val="90000"/>
                  </a:schemeClr>
                </a:solidFill>
                <a:latin typeface="Arial" panose="020B0604020202020204" pitchFamily="34" charset="0"/>
                <a:cs typeface="Arial" panose="020B0604020202020204" pitchFamily="34" charset="0"/>
              </a:rPr>
              <a:t>to the Defense Literature Committee, W. E. Read as chair, Frank H. Yost as secretary, with L. E. Froom, H. W. Lowe, A. L. White, D. E. </a:t>
            </a:r>
            <a:r>
              <a:rPr lang="en-US" sz="2400" dirty="0" err="1">
                <a:solidFill>
                  <a:schemeClr val="tx2">
                    <a:lumMod val="90000"/>
                  </a:schemeClr>
                </a:solidFill>
                <a:latin typeface="Arial" panose="020B0604020202020204" pitchFamily="34" charset="0"/>
                <a:cs typeface="Arial" panose="020B0604020202020204" pitchFamily="34" charset="0"/>
              </a:rPr>
              <a:t>Rebok</a:t>
            </a:r>
            <a:r>
              <a:rPr lang="en-US" sz="2400" dirty="0">
                <a:solidFill>
                  <a:schemeClr val="tx2">
                    <a:lumMod val="90000"/>
                  </a:schemeClr>
                </a:solidFill>
                <a:latin typeface="Arial" panose="020B0604020202020204" pitchFamily="34" charset="0"/>
                <a:cs typeface="Arial" panose="020B0604020202020204" pitchFamily="34" charset="0"/>
              </a:rPr>
              <a:t>, and J. I. Robison, among others, as members. Fourteen months later and long after Wieland and Short had been cleared to return to Africa, the official report came in December of 1952, fully upholding the 1888 acceptance theory, and censuring Wieland and Short for being critical </a:t>
            </a:r>
            <a:r>
              <a:rPr lang="en-US" sz="2400" dirty="0" smtClean="0">
                <a:solidFill>
                  <a:schemeClr val="tx2">
                    <a:lumMod val="90000"/>
                  </a:schemeClr>
                </a:solidFill>
                <a:latin typeface="Arial" panose="020B0604020202020204" pitchFamily="34" charset="0"/>
                <a:cs typeface="Arial" panose="020B0604020202020204" pitchFamily="34" charset="0"/>
              </a:rPr>
              <a:t>of the church and </a:t>
            </a:r>
            <a:r>
              <a:rPr lang="en-US" sz="2400" dirty="0">
                <a:solidFill>
                  <a:schemeClr val="tx2">
                    <a:lumMod val="90000"/>
                  </a:schemeClr>
                </a:solidFill>
                <a:latin typeface="Arial" panose="020B0604020202020204" pitchFamily="34" charset="0"/>
                <a:cs typeface="Arial" panose="020B0604020202020204" pitchFamily="34" charset="0"/>
              </a:rPr>
              <a:t>misrepresenting Adventist history.</a:t>
            </a: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i="1" dirty="0" smtClean="0">
                <a:solidFill>
                  <a:srgbClr val="FFFF00"/>
                </a:solidFill>
                <a:ea typeface="+mj-ea"/>
              </a:rPr>
              <a:t>1888 Re-examined </a:t>
            </a:r>
            <a:r>
              <a:rPr lang="en-US" altLang="en-US" dirty="0" smtClean="0">
                <a:solidFill>
                  <a:srgbClr val="FFFF00"/>
                </a:solidFill>
                <a:ea typeface="+mj-ea"/>
              </a:rPr>
              <a:t>&amp; the Response</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400800" y="1680513"/>
            <a:ext cx="2130342" cy="4043824"/>
          </a:xfrm>
          <a:prstGeom prst="rect">
            <a:avLst/>
          </a:prstGeom>
        </p:spPr>
      </p:pic>
      <p:sp>
        <p:nvSpPr>
          <p:cNvPr id="6" name="Rectangle 2"/>
          <p:cNvSpPr txBox="1">
            <a:spLocks noChangeArrowheads="1"/>
          </p:cNvSpPr>
          <p:nvPr/>
        </p:nvSpPr>
        <p:spPr>
          <a:xfrm>
            <a:off x="533400" y="533400"/>
            <a:ext cx="8153400" cy="8382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Some of Those Who Reviewed </a:t>
            </a:r>
          </a:p>
          <a:p>
            <a:pPr algn="ctr"/>
            <a:r>
              <a:rPr lang="en-US" altLang="en-US" i="1" dirty="0" smtClean="0">
                <a:solidFill>
                  <a:srgbClr val="FFFF00"/>
                </a:solidFill>
              </a:rPr>
              <a:t>1888 Re-Examined</a:t>
            </a:r>
            <a:endParaRPr lang="en-US" altLang="en-US" i="1" dirty="0">
              <a:solidFill>
                <a:srgbClr val="FFFF00"/>
              </a:solidFill>
            </a:endParaRPr>
          </a:p>
        </p:txBody>
      </p:sp>
      <p:sp>
        <p:nvSpPr>
          <p:cNvPr id="2" name="TextBox 1"/>
          <p:cNvSpPr txBox="1"/>
          <p:nvPr/>
        </p:nvSpPr>
        <p:spPr>
          <a:xfrm>
            <a:off x="609600" y="5332138"/>
            <a:ext cx="2927261" cy="381000"/>
          </a:xfrm>
          <a:prstGeom prst="rect">
            <a:avLst/>
          </a:prstGeom>
          <a:solidFill>
            <a:schemeClr val="tx1"/>
          </a:solidFill>
        </p:spPr>
        <p:txBody>
          <a:bodyPr wrap="square" rtlCol="0">
            <a:spAutoFit/>
          </a:bodyPr>
          <a:lstStyle/>
          <a:p>
            <a:pPr algn="ctr"/>
            <a:r>
              <a:rPr lang="en-US" b="1" dirty="0" smtClean="0">
                <a:solidFill>
                  <a:schemeClr val="bg2"/>
                </a:solidFill>
              </a:rPr>
              <a:t>D. E. Rebok</a:t>
            </a:r>
            <a:endParaRPr lang="en-US" b="1" dirty="0">
              <a:solidFill>
                <a:schemeClr val="bg2"/>
              </a:solidFill>
            </a:endParaRPr>
          </a:p>
        </p:txBody>
      </p:sp>
      <p:sp>
        <p:nvSpPr>
          <p:cNvPr id="12" name="TextBox 11"/>
          <p:cNvSpPr txBox="1"/>
          <p:nvPr/>
        </p:nvSpPr>
        <p:spPr>
          <a:xfrm>
            <a:off x="3536861" y="5271043"/>
            <a:ext cx="2927261" cy="381000"/>
          </a:xfrm>
          <a:prstGeom prst="rect">
            <a:avLst/>
          </a:prstGeom>
          <a:solidFill>
            <a:schemeClr val="tx1"/>
          </a:solidFill>
        </p:spPr>
        <p:txBody>
          <a:bodyPr wrap="square" rtlCol="0">
            <a:spAutoFit/>
          </a:bodyPr>
          <a:lstStyle/>
          <a:p>
            <a:pPr algn="ctr"/>
            <a:r>
              <a:rPr lang="en-US" b="1" dirty="0" smtClean="0">
                <a:solidFill>
                  <a:schemeClr val="bg2"/>
                </a:solidFill>
              </a:rPr>
              <a:t>H. W. Lowe</a:t>
            </a:r>
            <a:endParaRPr lang="en-US" b="1" dirty="0">
              <a:solidFill>
                <a:schemeClr val="bg2"/>
              </a:solidFill>
            </a:endParaRPr>
          </a:p>
        </p:txBody>
      </p:sp>
      <p:sp>
        <p:nvSpPr>
          <p:cNvPr id="7" name="TextBox 6"/>
          <p:cNvSpPr txBox="1"/>
          <p:nvPr/>
        </p:nvSpPr>
        <p:spPr>
          <a:xfrm>
            <a:off x="4604657" y="5376910"/>
            <a:ext cx="2852048" cy="381000"/>
          </a:xfrm>
          <a:prstGeom prst="rect">
            <a:avLst/>
          </a:prstGeom>
          <a:solidFill>
            <a:schemeClr val="accent1">
              <a:lumMod val="75000"/>
            </a:schemeClr>
          </a:solidFill>
        </p:spPr>
        <p:txBody>
          <a:bodyPr wrap="square" rtlCol="0">
            <a:spAutoFit/>
          </a:bodyPr>
          <a:lstStyle/>
          <a:p>
            <a:pPr algn="ctr"/>
            <a:r>
              <a:rPr lang="en-US" b="1" dirty="0" smtClean="0">
                <a:solidFill>
                  <a:schemeClr val="bg2"/>
                </a:solidFill>
              </a:rPr>
              <a:t>L. E. Froom</a:t>
            </a:r>
            <a:endParaRPr lang="en-US" b="1" dirty="0">
              <a:solidFill>
                <a:schemeClr val="bg2"/>
              </a:solidFill>
            </a:endParaRPr>
          </a:p>
        </p:txBody>
      </p:sp>
      <p:pic>
        <p:nvPicPr>
          <p:cNvPr id="8" name="Picture 2" descr="http://www1.southern.edu/media/img/about/presidentsite/history/rebok.png"/>
          <p:cNvPicPr>
            <a:picLocks noChangeAspect="1" noChangeArrowheads="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09600" y="1682546"/>
            <a:ext cx="2927261" cy="3659076"/>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9" name="Picture 8" descr="Screen Clipping"/>
          <p:cNvPicPr>
            <a:picLocks noChangeAspect="1"/>
          </p:cNvPicPr>
          <p:nvPr/>
        </p:nvPicPr>
        <p:blipFill>
          <a:blip r:embed="rId5">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505200" y="1711615"/>
            <a:ext cx="2895600" cy="3600938"/>
          </a:xfrm>
          <a:prstGeom prst="rect">
            <a:avLst/>
          </a:prstGeom>
        </p:spPr>
      </p:pic>
      <p:pic>
        <p:nvPicPr>
          <p:cNvPr id="3" name="Picture 2"/>
          <p:cNvPicPr>
            <a:picLocks noChangeAspect="1"/>
          </p:cNvPicPr>
          <p:nvPr/>
        </p:nvPicPr>
        <p:blipFill rotWithShape="1">
          <a:blip r:embed="rId6">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401" t="4003" r="-401" b="3940"/>
          <a:stretch/>
        </p:blipFill>
        <p:spPr>
          <a:xfrm>
            <a:off x="4604657" y="1751194"/>
            <a:ext cx="2852048" cy="3627122"/>
          </a:xfrm>
          <a:prstGeom prst="rect">
            <a:avLst/>
          </a:prstGeom>
        </p:spPr>
      </p:pic>
      <p:pic>
        <p:nvPicPr>
          <p:cNvPr id="4" name="Picture 3" descr="Adventist Alert - Windows Internet Explorer provided by Adventist Health"/>
          <p:cNvPicPr>
            <a:picLocks noChangeAspect="1"/>
          </p:cNvPicPr>
          <p:nvPr/>
        </p:nvPicPr>
        <p:blipFill rotWithShape="1">
          <a:blip r:embed="rId7">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62212" t="45512" r="14382" b="20832"/>
          <a:stretch/>
        </p:blipFill>
        <p:spPr>
          <a:xfrm>
            <a:off x="1495380" y="1719943"/>
            <a:ext cx="2804754" cy="3658373"/>
          </a:xfrm>
          <a:prstGeom prst="rect">
            <a:avLst/>
          </a:prstGeom>
        </p:spPr>
      </p:pic>
      <p:sp>
        <p:nvSpPr>
          <p:cNvPr id="10" name="TextBox 9"/>
          <p:cNvSpPr txBox="1"/>
          <p:nvPr/>
        </p:nvSpPr>
        <p:spPr>
          <a:xfrm>
            <a:off x="1495380" y="5378316"/>
            <a:ext cx="2804754" cy="381000"/>
          </a:xfrm>
          <a:prstGeom prst="rect">
            <a:avLst/>
          </a:prstGeom>
          <a:solidFill>
            <a:schemeClr val="accent1">
              <a:lumMod val="75000"/>
            </a:schemeClr>
          </a:solidFill>
        </p:spPr>
        <p:txBody>
          <a:bodyPr wrap="square" rtlCol="0">
            <a:spAutoFit/>
          </a:bodyPr>
          <a:lstStyle/>
          <a:p>
            <a:pPr algn="ctr"/>
            <a:r>
              <a:rPr lang="en-US" b="1" dirty="0" smtClean="0">
                <a:solidFill>
                  <a:schemeClr val="bg2"/>
                </a:solidFill>
              </a:rPr>
              <a:t>W. E. Read</a:t>
            </a:r>
            <a:endParaRPr lang="en-US" b="1" dirty="0">
              <a:solidFill>
                <a:schemeClr val="bg2"/>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208531291"/>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1500" fill="hold"/>
                                        <p:tgtEl>
                                          <p:spTgt spid="9"/>
                                        </p:tgtEl>
                                        <p:attrNameLst>
                                          <p:attrName>ppt_w</p:attrName>
                                        </p:attrNameLst>
                                      </p:cBhvr>
                                      <p:tavLst>
                                        <p:tav tm="0">
                                          <p:val>
                                            <p:fltVal val="0"/>
                                          </p:val>
                                        </p:tav>
                                        <p:tav tm="100000">
                                          <p:val>
                                            <p:strVal val="#ppt_w"/>
                                          </p:val>
                                        </p:tav>
                                      </p:tavLst>
                                    </p:anim>
                                    <p:anim calcmode="lin" valueType="num">
                                      <p:cBhvr>
                                        <p:cTn id="24" dur="1500" fill="hold"/>
                                        <p:tgtEl>
                                          <p:spTgt spid="9"/>
                                        </p:tgtEl>
                                        <p:attrNameLst>
                                          <p:attrName>ppt_h</p:attrName>
                                        </p:attrNameLst>
                                      </p:cBhvr>
                                      <p:tavLst>
                                        <p:tav tm="0">
                                          <p:val>
                                            <p:fltVal val="0"/>
                                          </p:val>
                                        </p:tav>
                                        <p:tav tm="100000">
                                          <p:val>
                                            <p:strVal val="#ppt_h"/>
                                          </p:val>
                                        </p:tav>
                                      </p:tavLst>
                                    </p:anim>
                                    <p:animEffect transition="in" filter="fade">
                                      <p:cBhvr>
                                        <p:cTn id="25" dur="1500"/>
                                        <p:tgtEl>
                                          <p:spTgt spid="9"/>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1500" fill="hold"/>
                                        <p:tgtEl>
                                          <p:spTgt spid="12"/>
                                        </p:tgtEl>
                                        <p:attrNameLst>
                                          <p:attrName>ppt_w</p:attrName>
                                        </p:attrNameLst>
                                      </p:cBhvr>
                                      <p:tavLst>
                                        <p:tav tm="0">
                                          <p:val>
                                            <p:fltVal val="0"/>
                                          </p:val>
                                        </p:tav>
                                        <p:tav tm="100000">
                                          <p:val>
                                            <p:strVal val="#ppt_w"/>
                                          </p:val>
                                        </p:tav>
                                      </p:tavLst>
                                    </p:anim>
                                    <p:anim calcmode="lin" valueType="num">
                                      <p:cBhvr>
                                        <p:cTn id="29" dur="1500" fill="hold"/>
                                        <p:tgtEl>
                                          <p:spTgt spid="12"/>
                                        </p:tgtEl>
                                        <p:attrNameLst>
                                          <p:attrName>ppt_h</p:attrName>
                                        </p:attrNameLst>
                                      </p:cBhvr>
                                      <p:tavLst>
                                        <p:tav tm="0">
                                          <p:val>
                                            <p:fltVal val="0"/>
                                          </p:val>
                                        </p:tav>
                                        <p:tav tm="100000">
                                          <p:val>
                                            <p:strVal val="#ppt_h"/>
                                          </p:val>
                                        </p:tav>
                                      </p:tavLst>
                                    </p:anim>
                                    <p:animEffect transition="in" filter="fade">
                                      <p:cBhvr>
                                        <p:cTn id="30" dur="1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additive="base">
                                        <p:cTn id="35" dur="500" fill="hold"/>
                                        <p:tgtEl>
                                          <p:spTgt spid="3"/>
                                        </p:tgtEl>
                                        <p:attrNameLst>
                                          <p:attrName>ppt_x</p:attrName>
                                        </p:attrNameLst>
                                      </p:cBhvr>
                                      <p:tavLst>
                                        <p:tav tm="0">
                                          <p:val>
                                            <p:strVal val="#ppt_x"/>
                                          </p:val>
                                        </p:tav>
                                        <p:tav tm="100000">
                                          <p:val>
                                            <p:strVal val="#ppt_x"/>
                                          </p:val>
                                        </p:tav>
                                      </p:tavLst>
                                    </p:anim>
                                    <p:anim calcmode="lin" valueType="num">
                                      <p:cBhvr additive="base">
                                        <p:cTn id="36" dur="500" fill="hold"/>
                                        <p:tgtEl>
                                          <p:spTgt spid="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additive="base">
                                        <p:cTn id="39" dur="500" fill="hold"/>
                                        <p:tgtEl>
                                          <p:spTgt spid="7"/>
                                        </p:tgtEl>
                                        <p:attrNameLst>
                                          <p:attrName>ppt_x</p:attrName>
                                        </p:attrNameLst>
                                      </p:cBhvr>
                                      <p:tavLst>
                                        <p:tav tm="0">
                                          <p:val>
                                            <p:strVal val="#ppt_x"/>
                                          </p:val>
                                        </p:tav>
                                        <p:tav tm="100000">
                                          <p:val>
                                            <p:strVal val="#ppt_x"/>
                                          </p:val>
                                        </p:tav>
                                      </p:tavLst>
                                    </p:anim>
                                    <p:anim calcmode="lin" valueType="num">
                                      <p:cBhvr additive="base">
                                        <p:cTn id="40"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 calcmode="lin" valueType="num">
                                      <p:cBhvr additive="base">
                                        <p:cTn id="45" dur="500" fill="hold"/>
                                        <p:tgtEl>
                                          <p:spTgt spid="4"/>
                                        </p:tgtEl>
                                        <p:attrNameLst>
                                          <p:attrName>ppt_x</p:attrName>
                                        </p:attrNameLst>
                                      </p:cBhvr>
                                      <p:tavLst>
                                        <p:tav tm="0">
                                          <p:val>
                                            <p:strVal val="0-#ppt_w/2"/>
                                          </p:val>
                                        </p:tav>
                                        <p:tav tm="100000">
                                          <p:val>
                                            <p:strVal val="#ppt_x"/>
                                          </p:val>
                                        </p:tav>
                                      </p:tavLst>
                                    </p:anim>
                                    <p:anim calcmode="lin" valueType="num">
                                      <p:cBhvr additive="base">
                                        <p:cTn id="46" dur="500" fill="hold"/>
                                        <p:tgtEl>
                                          <p:spTgt spid="4"/>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0-#ppt_w/2"/>
                                          </p:val>
                                        </p:tav>
                                        <p:tav tm="100000">
                                          <p:val>
                                            <p:strVal val="#ppt_x"/>
                                          </p:val>
                                        </p:tav>
                                      </p:tavLst>
                                    </p:anim>
                                    <p:anim calcmode="lin" valueType="num">
                                      <p:cBhvr additive="base">
                                        <p:cTn id="50"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7" grpId="0" animBg="1"/>
      <p:bldP spid="10" grpId="0" animBg="1"/>
    </p:bld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a:bodyPr>
          <a:lstStyle/>
          <a:p>
            <a:pPr marL="514350" indent="-514350" fontAlgn="auto">
              <a:buFont typeface="+mj-lt"/>
              <a:buAutoNum type="arabicPeriod" startAt="20"/>
              <a:defRPr/>
            </a:pPr>
            <a:r>
              <a:rPr lang="en-US" sz="2400" dirty="0">
                <a:solidFill>
                  <a:schemeClr val="tx2">
                    <a:lumMod val="90000"/>
                  </a:schemeClr>
                </a:solidFill>
                <a:latin typeface="Arial" panose="020B0604020202020204" pitchFamily="34" charset="0"/>
                <a:cs typeface="Arial" panose="020B0604020202020204" pitchFamily="34" charset="0"/>
              </a:rPr>
              <a:t> But the topic did not rest. One of the private copies of </a:t>
            </a:r>
            <a:r>
              <a:rPr lang="en-US" sz="2400" i="1" dirty="0">
                <a:solidFill>
                  <a:schemeClr val="tx2">
                    <a:lumMod val="90000"/>
                  </a:schemeClr>
                </a:solidFill>
                <a:latin typeface="Arial" panose="020B0604020202020204" pitchFamily="34" charset="0"/>
                <a:cs typeface="Arial" panose="020B0604020202020204" pitchFamily="34" charset="0"/>
              </a:rPr>
              <a:t>1888 Re-examined </a:t>
            </a:r>
            <a:r>
              <a:rPr lang="en-US" sz="2400" dirty="0">
                <a:solidFill>
                  <a:schemeClr val="tx2">
                    <a:lumMod val="90000"/>
                  </a:schemeClr>
                </a:solidFill>
                <a:latin typeface="Arial" panose="020B0604020202020204" pitchFamily="34" charset="0"/>
                <a:cs typeface="Arial" panose="020B0604020202020204" pitchFamily="34" charset="0"/>
              </a:rPr>
              <a:t>was leaked by a member of the Defense Literature Committee, and soon mimeographed copies were making their way around the world, although against the </a:t>
            </a:r>
            <a:r>
              <a:rPr lang="en-US" sz="2400" dirty="0" smtClean="0">
                <a:solidFill>
                  <a:schemeClr val="tx2">
                    <a:lumMod val="90000"/>
                  </a:schemeClr>
                </a:solidFill>
                <a:latin typeface="Arial" panose="020B0604020202020204" pitchFamily="34" charset="0"/>
                <a:cs typeface="Arial" panose="020B0604020202020204" pitchFamily="34" charset="0"/>
              </a:rPr>
              <a:t>wishes of Wieland and Short. </a:t>
            </a:r>
            <a:r>
              <a:rPr lang="en-US" sz="2400" dirty="0">
                <a:solidFill>
                  <a:schemeClr val="tx2">
                    <a:lumMod val="90000"/>
                  </a:schemeClr>
                </a:solidFill>
                <a:latin typeface="Arial" panose="020B0604020202020204" pitchFamily="34" charset="0"/>
                <a:cs typeface="Arial" panose="020B0604020202020204" pitchFamily="34" charset="0"/>
              </a:rPr>
              <a:t>Copies of the manuscript created considerable discussion among some church members and leaders, and in September 1958, a second General Conference report was delivered to Wieland and Short, and made available to the world church. This response, “Further Appraisal of the Manuscript ‘1888 Re-examined,’” prepared by A. L. White, A. V. Olson, and H. W. Lowe, upheld the earlier Defense Committee findings, with added charges of misrepresentation of Ellen White’s </a:t>
            </a:r>
            <a:r>
              <a:rPr lang="en-US" sz="2400" dirty="0" smtClean="0">
                <a:solidFill>
                  <a:schemeClr val="tx2">
                    <a:lumMod val="90000"/>
                  </a:schemeClr>
                </a:solidFill>
                <a:latin typeface="Arial" panose="020B0604020202020204" pitchFamily="34" charset="0"/>
                <a:cs typeface="Arial" panose="020B0604020202020204" pitchFamily="34" charset="0"/>
              </a:rPr>
              <a:t>writings.</a:t>
            </a:r>
            <a:endParaRPr lang="en-US" sz="2400" dirty="0">
              <a:solidFill>
                <a:schemeClr val="tx2">
                  <a:lumMod val="9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i="1" dirty="0" smtClean="0">
                <a:solidFill>
                  <a:srgbClr val="FFFF00"/>
                </a:solidFill>
                <a:ea typeface="+mj-ea"/>
              </a:rPr>
              <a:t>1888 Re-examined </a:t>
            </a:r>
            <a:r>
              <a:rPr lang="en-US" altLang="en-US" dirty="0" smtClean="0">
                <a:solidFill>
                  <a:srgbClr val="FFFF00"/>
                </a:solidFill>
                <a:ea typeface="+mj-ea"/>
              </a:rPr>
              <a:t>&amp; the Response</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2"/>
          <p:cNvSpPr txBox="1">
            <a:spLocks noChangeArrowheads="1"/>
          </p:cNvSpPr>
          <p:nvPr/>
        </p:nvSpPr>
        <p:spPr>
          <a:xfrm>
            <a:off x="495300" y="533400"/>
            <a:ext cx="8153400" cy="8382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Adventist and Evangelical Dialog </a:t>
            </a:r>
            <a:endParaRPr lang="en-US" altLang="en-US" dirty="0">
              <a:solidFill>
                <a:srgbClr val="FFFF00"/>
              </a:solidFill>
            </a:endParaRPr>
          </a:p>
        </p:txBody>
      </p:sp>
      <p:sp>
        <p:nvSpPr>
          <p:cNvPr id="3" name="AutoShape 2" descr="data:image/jpeg;base64,/9j/4AAQSkZJRgABAQAAAQABAAD/2wCEAAkGBxAPEBAUEBAQEA8PEA8PFA8PDw8QEA8QFREWFhQRFBQYHCggGBolHRQUITEhJSkrLi4uFx8zODMsNygtLisBCgoKBQUFDgUFDisZExkrKysrKysrKysrKysrKysrKysrKysrKysrKysrKysrKysrKysrKysrKysrKysrKysrK//AABEIAOAAoAMBIgACEQEDEQH/xAAcAAACAgMBAQAAAAAAAAAAAAAAAQIDBAUGBwj/xAA6EAABBAAEAwUFBgYCAwAAAAABAAIDEQQSITEFQVEGEyJhcQeBkaGxFDJCcsHRIzNSgvDxYuEkQ5L/xAAUAQEAAAAAAAAAAAAAAAAAAAAA/8QAFBEBAAAAAAAAAAAAAAAAAAAAAP/aAAwDAQACEQMRAD8A8ZJStNyjaCVotRtNB0PB/wCUPUrMYVh8F/k/3FZsbUEnlUukVr1jvCCt6x3uVkjliyOQNxVD3IdJ/pVOegZKgXJFyiXIJZkZlG0rQTzJEqKRKCdotQCkgqcoqTlFA0IQg6Ts824T+c/RbNrKWJ2UbcMnlJ+gW5iw92g1zmKiZlLdPwywuJxiONzv6QT70GhmdqBzJqgtxw7hDZH0GNcRuTZ+S03CYHSPJ57reQzPYcrXVelt3+KDq+CYXAyE4Z2Fjnc87tbkLeWYO3FWtB7Q+wDuHBssLnSYdxLXAizC7kCeYPVb/sfhZY5e9At1CwfxtJ1F9V6fxPDMxeFmjePDJGWkEbEjQ+5B8ppLJx+DfBK+ORpY+NxaWuFEf5osZA0kJUgaEkIGhIJoIOUVJ37qKATSTCDsuxDM0Uv5x9F1OHwq572dMuOb8zPoV3uEwgKDWtwJPJaHtbE1jAwnV52G+UVa9CgwR5Lhe3uHLcSDV3EwD4m6QabABrLA9Fm8Ow2aS99VpcA7Unqa/wCltIsV3ElPdIwb+CMu+iD1PsnhdhXT3LumxNykUP8AAvJOx/actxRicRIPCQQ1zH3yBYdl6EO0kLZHReN8oouZGwvLbF61sg8m9u3DGsxGGmbQMsb4nDme7Iyk+51Lysr0j23cSE2Nga0nJFBYaRRa57rdY6+ELzcoEhNJAkIQgYTUUwgif3UVIqKATSUkHoHsyHhn9WfqvS8FEvO/ZbHbZf7f1XrHD8PogswsWi809rWLDcRDEBWSJzyRuC4jL9F1/a/tlhuGMonvMQ5pLYWkX5Fx/CF45Jjn47PNI/NO0kyAnQxk+Et8m7Ee9Bbw9lFo66+9d/wJ2Fc0mcU5mubMWke9cJgHDPryC2UsuRwOQvbQOhGnu5oN7DjW4riMT4A4eNoDjqXBpXb4rsRG7FzYhksjXSuJL4pXRyRP0sitHbDQrzngOBwksrXuxcmFcXfcymNxvmHO0Xo2L4q3Bw4iYS95EGmVjiQcxy0G3zsoPGPaPihLxLE5XZhGWQ5ubixoBJ99rlyrsQ8uc5zvvOJcT1cSSfqqEAkU1EoBCEIBAQhAnbKCkdvekgE1FMIPUPZjNHFDK+R7WNBBzOcAEu1PtKl1j4ecrRocTVl2n/rB29V57hzmoF1huzeQ9yye7Qa+aRz3Oc9znPcbc5xJc4nmTzUsFiXQyNe0Alt+Fw8LhzafIrZfZmu3CwMRhcovlqD5aoOjxUIjLJGawztDozvXVhPUXS23CZ45zke7Idr6kLE9nQZixNgpapzTPCTu140eB62D7lHjfZbE4N7czXFj3ZWzN+7fR3RB6f2e4V3QJbiS9oAuJwBA+K4L2jcajdlwuGoQRuL5MtU6Um6HkNT6lYnaH7Xw2U4aTEFznRsc/I7wnN+G+a5fEuvVBhvVVqbyqygCkgpIGhJCBoQhBE7KKkdvgooBNMgUEggkwmxW620EnIrVNNKyOQgoNsH0VZeoBALX2fMHn6ha+d9C1l4aS8h/M30safRBm8ClbhMXBOG/yZWPI6tvxD4Er0/2xYh8cuDxEb82GMTm920+F2cg5vePovJ5HLucTift/AW5j/F4fiGw71mieAW3/nIoOc7YYtuJlY5n4YImXzcRf+lzzXVo7Zy3XFBUeH01pwJ9AND8Vp5owfUc+iDBmbR+PyKqKvxYqr9VjoEUJIQCaSaBoSTQRdsoqTkggYCKQptb1QDQpCgld7KQACAld4Vm4Ykx0DR3B8+S10jrWbgX6IM8uzNBHMX6dQs/g/EjC2Zl+CYNBHLM11td67/FamLQkcnaj83P4q4FBtu0sYbHFX4Za/8Apmn0WkfuD0/dbnjX8TBZgQSwxuPlRN/VaTPoPMWgox7w43Qbps0EBYJWdiTosEoEhCCEAgIpMIBCEIEUNFp0pBqAaOieXqUz8EjJ0CCe3koE36KIBKb9EFayMM6ljK2IoM5z79d/eFkNkzC9t7HQ81gZlfC/Wv6vkUG54dcjJYr++xxH5qWkwzrZ5jQrNwmIMcjXDk4H1CwiQJZWjbO4geRNj6oNhhBhPs2MdO5/2gNjbhmNBovJOd7z0AAHvWhfurp91XK3Y+5BAIJQEigLQkmgYTUUwglfXZTLW/1X8lWlaC9sLfMqYhHT4lVlxA8LgR0G4VRkJ5oL3uAWM51pIQCkwqKk1BaCpjUEKm1ON2qDMhmzj/kNx+qx8T4Xg9Qqy8sdY+HXyWTM0PZbfUfsgrxQsBw9Chrcw1JpRhfYo7HRVxOIPyQVubRUVdOOapQCYSQgaAhMIJ5bTYKVdqwPaeoKC4kb1qseWIjWqB+SyISBsVXPno22hv6oMdCE6QJAQhA7UmlQTQWv1Holh5yw/wDE7hRDkOZ0QSlFO02OoUCdUZtKK3vZTAwvf3mJbmja4NZHdCSTfxdWjmOaDTyaj0VC9a4hwaDER0cPhgaP8TCxOw8o/KC4td6FeV4zDmKRzCQS01Y2PQhBShCEDQlaaAckmUkFrArmTOqtx5rHY+t1kCUIMZ7KPklfmsmZoIvmFihAAKWVMFOwghQ/wJ5E7UrQV5UZVIlJpQKiug7J4d0ve0dYWGZrT+I/irzoBaG1lcKx7sPIHtNftzQd12V4j9oc+zmykUT5qHGOBQY1veRkQyOcG5iCWu1OjhenqtX2exTBLinx6RgZ/wCkA1Zr3rZYF3/hQEmy6WIka3uSUHE8Q4bLAakaQLIDhq11dCsNdx2j4nh6xkLg4vc6N7K1aHgam+RXFui6IK0wkmgCkmUkDATpRQgua5Qkb8ChpUzrugpQsl+AmaA4xSZXDMHd27KR1BA2WMEDBTtJCAQhJAyUihCDPw2MDIJmWQ6RzRQ5trVbXEcaEMeG7h4cWEuc1w+6a2r4rm1IILsZiTLI+R33pHFxrqoNcq0wgHJJlJAFJSKSBJoQUAF1PZfs131SYi2w8mfikPn0b81zMTsrgaujdLosL2iIFWfQoPSRMKaAcooBoFAUNB6LFk4PhJMzpcPA955ubRP9wXP8H4tnidm8TWmzW4b1WxjxH3MxzQTAszDdrvP3bION499hAkazDSwYgGsveOyNP5Ty9FzuVegcUwzcZ3kUmmJw7S6OQAXK0A0D5ELhYmgg+gcP1+qCjKghWEJIIUilYD8lJw1QUJrILNFtJ8DCMCJMkjMR3oyuJuKeKiHBvRzTSDRoTSKBoSTtAyoq4RGgasHS60vmrsPg3P2CDGbWulnkeXmpZSepC3OE4R4h3hyA8yF03DPsOFc0vZ3xzM8JNDKbD/kfkg43B8LkkBLW2BqreJcJ7pt5gSKsBdZxXtYw+GCNsbKILQB9VyWKxJeTfNBZ2c4r9nkGbVp0I3sdF0DJ6+0Qx2Kb3kdnfTMPhyXFOjI2Wx4Tin9+wlwGzbdsAP8AaDoMTj8jsHiG8yYnDboRZ+K0nHcO2HFStblyPGcBuobmF0EsaHNgdG/O14lBDS0igLsrVuvnZPU6oFmFeajaKRSAKZKSKQSDipyYh5Y1hcSxpLgwnwgncgclXRQQggpmIgA0cpNA1oUqUmyOGxIHTkggGHTTfRAH7KbZHDYkeik+VzhROnoEH//Z"/>
          <p:cNvSpPr>
            <a:spLocks noChangeAspect="1" noChangeArrowheads="1"/>
          </p:cNvSpPr>
          <p:nvPr/>
        </p:nvSpPr>
        <p:spPr bwMode="auto">
          <a:xfrm>
            <a:off x="155575" y="-144463"/>
            <a:ext cx="304800" cy="304801"/>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4" name="AutoShape 4" descr="data:image/jpeg;base64,/9j/4AAQSkZJRgABAQAAAQABAAD/2wCEAAkGBxAPEBAUEBAQEA8PEA8PFA8PDw8QEA8QFREWFhQRFBQYHCggGBolHRQUITEhJSkrLi4uFx8zODMsNygtLisBCgoKBQUFDgUFDisZExkrKysrKysrKysrKysrKysrKysrKysrKysrKysrKysrKysrKysrKysrKysrKysrKysrK//AABEIAOAAoAMBIgACEQEDEQH/xAAcAAACAgMBAQAAAAAAAAAAAAAAAQIDBAUGBwj/xAA6EAABBAAEAwUFBgYCAwAAAAABAAIDEQQSITEFQVEGEyJhcQeBkaGxFDJCcsHRIzNSgvDxYuEkQ5L/xAAUAQEAAAAAAAAAAAAAAAAAAAAA/8QAFBEBAAAAAAAAAAAAAAAAAAAAAP/aAAwDAQACEQMRAD8A8ZJStNyjaCVotRtNB0PB/wCUPUrMYVh8F/k/3FZsbUEnlUukVr1jvCCt6x3uVkjliyOQNxVD3IdJ/pVOegZKgXJFyiXIJZkZlG0rQTzJEqKRKCdotQCkgqcoqTlFA0IQg6Ts824T+c/RbNrKWJ2UbcMnlJ+gW5iw92g1zmKiZlLdPwywuJxiONzv6QT70GhmdqBzJqgtxw7hDZH0GNcRuTZ+S03CYHSPJ57reQzPYcrXVelt3+KDq+CYXAyE4Z2Fjnc87tbkLeWYO3FWtB7Q+wDuHBssLnSYdxLXAizC7kCeYPVb/sfhZY5e9At1CwfxtJ1F9V6fxPDMxeFmjePDJGWkEbEjQ+5B8ppLJx+DfBK+ORpY+NxaWuFEf5osZA0kJUgaEkIGhIJoIOUVJ37qKATSTCDsuxDM0Uv5x9F1OHwq572dMuOb8zPoV3uEwgKDWtwJPJaHtbE1jAwnV52G+UVa9CgwR5Lhe3uHLcSDV3EwD4m6QabABrLA9Fm8Ow2aS99VpcA7Unqa/wCltIsV3ElPdIwb+CMu+iD1PsnhdhXT3LumxNykUP8AAvJOx/actxRicRIPCQQ1zH3yBYdl6EO0kLZHReN8oouZGwvLbF61sg8m9u3DGsxGGmbQMsb4nDme7Iyk+51Lysr0j23cSE2Nga0nJFBYaRRa57rdY6+ELzcoEhNJAkIQgYTUUwgif3UVIqKATSUkHoHsyHhn9WfqvS8FEvO/ZbHbZf7f1XrHD8PogswsWi809rWLDcRDEBWSJzyRuC4jL9F1/a/tlhuGMonvMQ5pLYWkX5Fx/CF45Jjn47PNI/NO0kyAnQxk+Et8m7Ee9Bbw9lFo66+9d/wJ2Fc0mcU5mubMWke9cJgHDPryC2UsuRwOQvbQOhGnu5oN7DjW4riMT4A4eNoDjqXBpXb4rsRG7FzYhksjXSuJL4pXRyRP0sitHbDQrzngOBwksrXuxcmFcXfcymNxvmHO0Xo2L4q3Bw4iYS95EGmVjiQcxy0G3zsoPGPaPihLxLE5XZhGWQ5ubixoBJ99rlyrsQ8uc5zvvOJcT1cSSfqqEAkU1EoBCEIBAQhAnbKCkdvekgE1FMIPUPZjNHFDK+R7WNBBzOcAEu1PtKl1j4ecrRocTVl2n/rB29V57hzmoF1huzeQ9yye7Qa+aRz3Oc9znPcbc5xJc4nmTzUsFiXQyNe0Alt+Fw8LhzafIrZfZmu3CwMRhcovlqD5aoOjxUIjLJGawztDozvXVhPUXS23CZ45zke7Idr6kLE9nQZixNgpapzTPCTu140eB62D7lHjfZbE4N7czXFj3ZWzN+7fR3RB6f2e4V3QJbiS9oAuJwBA+K4L2jcajdlwuGoQRuL5MtU6Um6HkNT6lYnaH7Xw2U4aTEFznRsc/I7wnN+G+a5fEuvVBhvVVqbyqygCkgpIGhJCBoQhBE7KKkdvgooBNMgUEggkwmxW620EnIrVNNKyOQgoNsH0VZeoBALX2fMHn6ha+d9C1l4aS8h/M30safRBm8ClbhMXBOG/yZWPI6tvxD4Er0/2xYh8cuDxEb82GMTm920+F2cg5vePovJ5HLucTift/AW5j/F4fiGw71mieAW3/nIoOc7YYtuJlY5n4YImXzcRf+lzzXVo7Zy3XFBUeH01pwJ9AND8Vp5owfUc+iDBmbR+PyKqKvxYqr9VjoEUJIQCaSaBoSTQRdsoqTkggYCKQptb1QDQpCgld7KQACAld4Vm4Ykx0DR3B8+S10jrWbgX6IM8uzNBHMX6dQs/g/EjC2Zl+CYNBHLM11td67/FamLQkcnaj83P4q4FBtu0sYbHFX4Za/8Apmn0WkfuD0/dbnjX8TBZgQSwxuPlRN/VaTPoPMWgox7w43Qbps0EBYJWdiTosEoEhCCEAgIpMIBCEIEUNFp0pBqAaOieXqUz8EjJ0CCe3koE36KIBKb9EFayMM6ljK2IoM5z79d/eFkNkzC9t7HQ81gZlfC/Wv6vkUG54dcjJYr++xxH5qWkwzrZ5jQrNwmIMcjXDk4H1CwiQJZWjbO4geRNj6oNhhBhPs2MdO5/2gNjbhmNBovJOd7z0AAHvWhfurp91XK3Y+5BAIJQEigLQkmgYTUUwglfXZTLW/1X8lWlaC9sLfMqYhHT4lVlxA8LgR0G4VRkJ5oL3uAWM51pIQCkwqKk1BaCpjUEKm1ON2qDMhmzj/kNx+qx8T4Xg9Qqy8sdY+HXyWTM0PZbfUfsgrxQsBw9Chrcw1JpRhfYo7HRVxOIPyQVubRUVdOOapQCYSQgaAhMIJ5bTYKVdqwPaeoKC4kb1qseWIjWqB+SyISBsVXPno22hv6oMdCE6QJAQhA7UmlQTQWv1Holh5yw/wDE7hRDkOZ0QSlFO02OoUCdUZtKK3vZTAwvf3mJbmja4NZHdCSTfxdWjmOaDTyaj0VC9a4hwaDER0cPhgaP8TCxOw8o/KC4td6FeV4zDmKRzCQS01Y2PQhBShCEDQlaaAckmUkFrArmTOqtx5rHY+t1kCUIMZ7KPklfmsmZoIvmFihAAKWVMFOwghQ/wJ5E7UrQV5UZVIlJpQKiug7J4d0ve0dYWGZrT+I/irzoBaG1lcKx7sPIHtNftzQd12V4j9oc+zmykUT5qHGOBQY1veRkQyOcG5iCWu1OjhenqtX2exTBLinx6RgZ/wCkA1Zr3rZYF3/hQEmy6WIka3uSUHE8Q4bLAakaQLIDhq11dCsNdx2j4nh6xkLg4vc6N7K1aHgam+RXFui6IK0wkmgCkmUkDATpRQgua5Qkb8ChpUzrugpQsl+AmaA4xSZXDMHd27KR1BA2WMEDBTtJCAQhJAyUihCDPw2MDIJmWQ6RzRQ5trVbXEcaEMeG7h4cWEuc1w+6a2r4rm1IILsZiTLI+R33pHFxrqoNcq0wgHJJlJAFJSKSBJoQUAF1PZfs131SYi2w8mfikPn0b81zMTsrgaujdLosL2iIFWfQoPSRMKaAcooBoFAUNB6LFk4PhJMzpcPA955ubRP9wXP8H4tnidm8TWmzW4b1WxjxH3MxzQTAszDdrvP3bION499hAkazDSwYgGsveOyNP5Ty9FzuVegcUwzcZ3kUmmJw7S6OQAXK0A0D5ELhYmgg+gcP1+qCjKghWEJIIUilYD8lJw1QUJrILNFtJ8DCMCJMkjMR3oyuJuKeKiHBvRzTSDRoTSKBoSTtAyoq4RGgasHS60vmrsPg3P2CDGbWulnkeXmpZSepC3OE4R4h3hyA8yF03DPsOFc0vZ3xzM8JNDKbD/kfkg43B8LkkBLW2BqreJcJ7pt5gSKsBdZxXtYw+GCNsbKILQB9VyWKxJeTfNBZ2c4r9nkGbVp0I3sdF0DJ6+0Qx2Kb3kdnfTMPhyXFOjI2Wx4Tin9+wlwGzbdsAP8AaDoMTj8jsHiG8yYnDboRZ+K0nHcO2HFStblyPGcBuobmF0EsaHNgdG/O14lBDS0igLsrVuvnZPU6oFmFeajaKRSAKZKSKQSDipyYh5Y1hcSxpLgwnwgncgclXRQQggpmIgA0cpNA1oUqUmyOGxIHTkggGHTTfRAH7KbZHDYkeik+VzhROnoEH//Z"/>
          <p:cNvSpPr>
            <a:spLocks noChangeAspect="1" noChangeArrowheads="1"/>
          </p:cNvSpPr>
          <p:nvPr/>
        </p:nvSpPr>
        <p:spPr bwMode="auto">
          <a:xfrm>
            <a:off x="307975" y="7937"/>
            <a:ext cx="304800" cy="304801"/>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pic>
        <p:nvPicPr>
          <p:cNvPr id="10246" name="Picture 6" descr="http://www.wheaton.edu/%7E/media/Images/Page%20Images/Centers%20and%20Institutes/ISAE/Hall%20of%20Biography/Barnhouse-Donald-cont.jpg"/>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061856" y="1371600"/>
            <a:ext cx="3320143" cy="4648200"/>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2" name="TextBox 1"/>
          <p:cNvSpPr txBox="1"/>
          <p:nvPr/>
        </p:nvSpPr>
        <p:spPr>
          <a:xfrm>
            <a:off x="960665" y="6019800"/>
            <a:ext cx="3592610" cy="369332"/>
          </a:xfrm>
          <a:prstGeom prst="rect">
            <a:avLst/>
          </a:prstGeom>
          <a:solidFill>
            <a:schemeClr val="tx1"/>
          </a:solidFill>
        </p:spPr>
        <p:txBody>
          <a:bodyPr wrap="square" rtlCol="0">
            <a:spAutoFit/>
          </a:bodyPr>
          <a:lstStyle/>
          <a:p>
            <a:pPr algn="ctr"/>
            <a:r>
              <a:rPr lang="en-US" b="1" dirty="0">
                <a:solidFill>
                  <a:prstClr val="black"/>
                </a:solidFill>
              </a:rPr>
              <a:t>T. E. Unruh</a:t>
            </a:r>
          </a:p>
        </p:txBody>
      </p:sp>
      <p:sp>
        <p:nvSpPr>
          <p:cNvPr id="8" name="TextBox 7"/>
          <p:cNvSpPr txBox="1"/>
          <p:nvPr/>
        </p:nvSpPr>
        <p:spPr>
          <a:xfrm>
            <a:off x="5061856" y="6019800"/>
            <a:ext cx="3320144" cy="369332"/>
          </a:xfrm>
          <a:prstGeom prst="rect">
            <a:avLst/>
          </a:prstGeom>
          <a:solidFill>
            <a:schemeClr val="tx1"/>
          </a:solidFill>
        </p:spPr>
        <p:txBody>
          <a:bodyPr wrap="square" rtlCol="0">
            <a:spAutoFit/>
          </a:bodyPr>
          <a:lstStyle/>
          <a:p>
            <a:pPr algn="ctr"/>
            <a:r>
              <a:rPr lang="en-US" b="1" dirty="0">
                <a:solidFill>
                  <a:prstClr val="black"/>
                </a:solidFill>
              </a:rPr>
              <a:t>Donald Grey Barnhouse</a:t>
            </a:r>
          </a:p>
        </p:txBody>
      </p:sp>
      <p:pic>
        <p:nvPicPr>
          <p:cNvPr id="5" name="Picture 4" descr="Screen Clipping"/>
          <p:cNvPicPr>
            <a:picLocks noChangeAspect="1"/>
          </p:cNvPicPr>
          <p:nvPr/>
        </p:nvPicPr>
        <p:blipFill rotWithShape="1">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1272" t="-2137" r="-1272" b="5363"/>
          <a:stretch/>
        </p:blipFill>
        <p:spPr>
          <a:xfrm>
            <a:off x="960664" y="1188745"/>
            <a:ext cx="3635829" cy="4831056"/>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43672573"/>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lnSpcReduction="10000"/>
          </a:bodyPr>
          <a:lstStyle/>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“In one of [his letters to Barnhouse, Unruh] enclosed </a:t>
            </a:r>
            <a:r>
              <a:rPr lang="en-US" sz="2800" i="1" dirty="0" smtClean="0">
                <a:solidFill>
                  <a:schemeClr val="tx2">
                    <a:lumMod val="90000"/>
                  </a:schemeClr>
                </a:solidFill>
                <a:latin typeface="Arial" panose="020B0604020202020204" pitchFamily="34" charset="0"/>
                <a:cs typeface="Arial" panose="020B0604020202020204" pitchFamily="34" charset="0"/>
              </a:rPr>
              <a:t>Steps to Christ</a:t>
            </a:r>
            <a:r>
              <a:rPr lang="en-US" sz="2800" dirty="0" smtClean="0">
                <a:solidFill>
                  <a:schemeClr val="tx2">
                    <a:lumMod val="90000"/>
                  </a:schemeClr>
                </a:solidFill>
                <a:latin typeface="Arial" panose="020B0604020202020204" pitchFamily="34" charset="0"/>
                <a:cs typeface="Arial" panose="020B0604020202020204" pitchFamily="34" charset="0"/>
              </a:rPr>
              <a:t>, ‘affirming the evangelical character of Adventist doctrine.’ And Barnhouse fired back, in an </a:t>
            </a:r>
            <a:r>
              <a:rPr lang="en-US" sz="2800" i="1" dirty="0" smtClean="0">
                <a:solidFill>
                  <a:schemeClr val="tx2">
                    <a:lumMod val="90000"/>
                  </a:schemeClr>
                </a:solidFill>
                <a:latin typeface="Arial" panose="020B0604020202020204" pitchFamily="34" charset="0"/>
                <a:cs typeface="Arial" panose="020B0604020202020204" pitchFamily="34" charset="0"/>
              </a:rPr>
              <a:t>Eternity</a:t>
            </a:r>
            <a:r>
              <a:rPr lang="en-US" sz="2800" dirty="0" smtClean="0">
                <a:solidFill>
                  <a:schemeClr val="tx2">
                    <a:lumMod val="90000"/>
                  </a:schemeClr>
                </a:solidFill>
                <a:latin typeface="Arial" panose="020B0604020202020204" pitchFamily="34" charset="0"/>
                <a:cs typeface="Arial" panose="020B0604020202020204" pitchFamily="34" charset="0"/>
              </a:rPr>
              <a:t> article on ‘How to Read Religious Books,’ stating that </a:t>
            </a:r>
            <a:r>
              <a:rPr lang="en-US" sz="2800" i="1" dirty="0" smtClean="0">
                <a:solidFill>
                  <a:schemeClr val="tx2">
                    <a:lumMod val="90000"/>
                  </a:schemeClr>
                </a:solidFill>
                <a:latin typeface="Arial" panose="020B0604020202020204" pitchFamily="34" charset="0"/>
                <a:cs typeface="Arial" panose="020B0604020202020204" pitchFamily="34" charset="0"/>
              </a:rPr>
              <a:t>Steps to Christ </a:t>
            </a:r>
            <a:r>
              <a:rPr lang="en-US" sz="2800" dirty="0" smtClean="0">
                <a:solidFill>
                  <a:schemeClr val="tx2">
                    <a:lumMod val="90000"/>
                  </a:schemeClr>
                </a:solidFill>
                <a:latin typeface="Arial" panose="020B0604020202020204" pitchFamily="34" charset="0"/>
                <a:cs typeface="Arial" panose="020B0604020202020204" pitchFamily="34" charset="0"/>
              </a:rPr>
              <a:t>was ‘false in all its parts.’ bearing the ‘mark of the counterfeit’ from the first page. He also charged that </a:t>
            </a:r>
            <a:r>
              <a:rPr lang="en-US" sz="2800" i="1" dirty="0" smtClean="0">
                <a:solidFill>
                  <a:schemeClr val="tx2">
                    <a:lumMod val="90000"/>
                  </a:schemeClr>
                </a:solidFill>
                <a:latin typeface="Arial" panose="020B0604020202020204" pitchFamily="34" charset="0"/>
                <a:cs typeface="Arial" panose="020B0604020202020204" pitchFamily="34" charset="0"/>
              </a:rPr>
              <a:t>Steps to Christ</a:t>
            </a:r>
            <a:r>
              <a:rPr lang="en-US" sz="2800" dirty="0" smtClean="0">
                <a:solidFill>
                  <a:schemeClr val="tx2">
                    <a:lumMod val="90000"/>
                  </a:schemeClr>
                </a:solidFill>
                <a:latin typeface="Arial" panose="020B0604020202020204" pitchFamily="34" charset="0"/>
                <a:cs typeface="Arial" panose="020B0604020202020204" pitchFamily="34" charset="0"/>
              </a:rPr>
              <a:t> promoted ‘universalism. . . half-truths and Satanic error. . . so much emphasis on God’s love to unregenerate men smacked of universalism.’   Unruh decided there was no point of continuing the correspondence.” </a:t>
            </a:r>
            <a:r>
              <a:rPr lang="en-US" sz="1600" dirty="0" smtClean="0">
                <a:solidFill>
                  <a:schemeClr val="tx2">
                    <a:lumMod val="50000"/>
                  </a:schemeClr>
                </a:solidFill>
                <a:latin typeface="Arial" panose="020B0604020202020204" pitchFamily="34" charset="0"/>
                <a:cs typeface="Arial" panose="020B0604020202020204" pitchFamily="34" charset="0"/>
              </a:rPr>
              <a:t>(Donald G. Barnhouse, “How to Read Religious Books,” </a:t>
            </a:r>
            <a:r>
              <a:rPr lang="en-US" sz="1600" i="1" dirty="0" smtClean="0">
                <a:solidFill>
                  <a:schemeClr val="tx2">
                    <a:lumMod val="50000"/>
                  </a:schemeClr>
                </a:solidFill>
                <a:latin typeface="Arial" panose="020B0604020202020204" pitchFamily="34" charset="0"/>
                <a:cs typeface="Arial" panose="020B0604020202020204" pitchFamily="34" charset="0"/>
              </a:rPr>
              <a:t>Eternity</a:t>
            </a:r>
            <a:r>
              <a:rPr lang="en-US" sz="1600" dirty="0">
                <a:solidFill>
                  <a:schemeClr val="tx2">
                    <a:lumMod val="50000"/>
                  </a:schemeClr>
                </a:solidFill>
                <a:latin typeface="Arial" panose="020B0604020202020204" pitchFamily="34" charset="0"/>
                <a:cs typeface="Arial" panose="020B0604020202020204" pitchFamily="34" charset="0"/>
              </a:rPr>
              <a:t>, June 1950; quoted in Dr. Herbert E. Douglass, </a:t>
            </a:r>
            <a:r>
              <a:rPr lang="en-US" sz="1600" dirty="0" smtClean="0">
                <a:solidFill>
                  <a:schemeClr val="tx2">
                    <a:lumMod val="50000"/>
                  </a:schemeClr>
                </a:solidFill>
                <a:latin typeface="Arial" panose="020B0604020202020204" pitchFamily="34" charset="0"/>
                <a:cs typeface="Arial" panose="020B0604020202020204" pitchFamily="34" charset="0"/>
              </a:rPr>
              <a:t>“The QOD Earthquake—Attempted Merger of Two Theological Tectonic Plates,” </a:t>
            </a:r>
            <a:r>
              <a:rPr lang="en-US" sz="1600" dirty="0">
                <a:solidFill>
                  <a:schemeClr val="tx2">
                    <a:lumMod val="50000"/>
                  </a:schemeClr>
                </a:solidFill>
                <a:latin typeface="Arial" panose="020B0604020202020204" pitchFamily="34" charset="0"/>
                <a:cs typeface="Arial" panose="020B0604020202020204" pitchFamily="34" charset="0"/>
              </a:rPr>
              <a:t>Questions on Doctrine  50th Anniversary </a:t>
            </a:r>
            <a:r>
              <a:rPr lang="en-US" sz="1600" dirty="0" smtClean="0">
                <a:solidFill>
                  <a:schemeClr val="tx2">
                    <a:lumMod val="50000"/>
                  </a:schemeClr>
                </a:solidFill>
                <a:latin typeface="Arial" panose="020B0604020202020204" pitchFamily="34" charset="0"/>
                <a:cs typeface="Arial" panose="020B0604020202020204" pitchFamily="34" charset="0"/>
              </a:rPr>
              <a:t>Conference, October </a:t>
            </a:r>
            <a:r>
              <a:rPr lang="en-US" sz="1600" dirty="0">
                <a:solidFill>
                  <a:schemeClr val="tx2">
                    <a:lumMod val="50000"/>
                  </a:schemeClr>
                </a:solidFill>
                <a:latin typeface="Arial" panose="020B0604020202020204" pitchFamily="34" charset="0"/>
                <a:cs typeface="Arial" panose="020B0604020202020204" pitchFamily="34" charset="0"/>
              </a:rPr>
              <a:t>24-27, </a:t>
            </a:r>
            <a:r>
              <a:rPr lang="en-US" sz="1600" dirty="0" smtClean="0">
                <a:solidFill>
                  <a:schemeClr val="tx2">
                    <a:lumMod val="50000"/>
                  </a:schemeClr>
                </a:solidFill>
                <a:latin typeface="Arial" panose="020B0604020202020204" pitchFamily="34" charset="0"/>
                <a:cs typeface="Arial" panose="020B0604020202020204" pitchFamily="34" charset="0"/>
              </a:rPr>
              <a:t>2007, Andrews </a:t>
            </a:r>
            <a:r>
              <a:rPr lang="en-US" sz="1600" dirty="0">
                <a:solidFill>
                  <a:schemeClr val="tx2">
                    <a:lumMod val="50000"/>
                  </a:schemeClr>
                </a:solidFill>
                <a:latin typeface="Arial" panose="020B0604020202020204" pitchFamily="34" charset="0"/>
                <a:cs typeface="Arial" panose="020B0604020202020204" pitchFamily="34" charset="0"/>
              </a:rPr>
              <a:t>University, Berrien Springs, MI; </a:t>
            </a:r>
            <a:r>
              <a:rPr lang="en-US" sz="1600" dirty="0" smtClean="0">
                <a:solidFill>
                  <a:schemeClr val="tx2">
                    <a:lumMod val="50000"/>
                  </a:schemeClr>
                </a:solidFill>
                <a:latin typeface="Arial" panose="020B0604020202020204" pitchFamily="34" charset="0"/>
                <a:cs typeface="Arial" panose="020B0604020202020204" pitchFamily="34" charset="0"/>
              </a:rPr>
              <a:t>www.qod.andrews.edu/docs/11_herbert_douglass.doc)</a:t>
            </a:r>
            <a:endParaRPr lang="en-US" sz="1600" dirty="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i="1" dirty="0" smtClean="0">
                <a:solidFill>
                  <a:srgbClr val="FFFF00"/>
                </a:solidFill>
                <a:ea typeface="+mj-ea"/>
              </a:rPr>
              <a:t>Steps to Christ?</a:t>
            </a:r>
            <a:endParaRPr lang="en-US" altLang="en-US" i="1"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fontScale="70000" lnSpcReduction="20000"/>
          </a:bodyPr>
          <a:lstStyle/>
          <a:p>
            <a:pPr marL="514350" indent="-514350" fontAlgn="auto">
              <a:buFont typeface="+mj-lt"/>
              <a:buAutoNum type="arabicPeriod" startAt="4"/>
              <a:defRPr/>
            </a:pPr>
            <a:r>
              <a:rPr lang="en-US" sz="2800" dirty="0" smtClean="0">
                <a:solidFill>
                  <a:schemeClr val="tx2">
                    <a:lumMod val="90000"/>
                  </a:schemeClr>
                </a:solidFill>
                <a:latin typeface="Arial" panose="020B0604020202020204" pitchFamily="34" charset="0"/>
                <a:cs typeface="Arial" panose="020B0604020202020204" pitchFamily="34" charset="0"/>
              </a:rPr>
              <a:t>In 1947 or 1948 Wieland was challenged by a false revival, “</a:t>
            </a:r>
            <a:r>
              <a:rPr lang="en-US" sz="2800" dirty="0" err="1" smtClean="0">
                <a:solidFill>
                  <a:schemeClr val="tx2">
                    <a:lumMod val="90000"/>
                  </a:schemeClr>
                </a:solidFill>
                <a:latin typeface="Arial" panose="020B0604020202020204" pitchFamily="34" charset="0"/>
                <a:cs typeface="Arial" panose="020B0604020202020204" pitchFamily="34" charset="0"/>
              </a:rPr>
              <a:t>Abalokole</a:t>
            </a:r>
            <a:r>
              <a:rPr lang="en-US" sz="2800" dirty="0" smtClean="0">
                <a:solidFill>
                  <a:schemeClr val="tx2">
                    <a:lumMod val="90000"/>
                  </a:schemeClr>
                </a:solidFill>
                <a:latin typeface="Arial" panose="020B0604020202020204" pitchFamily="34" charset="0"/>
                <a:cs typeface="Arial" panose="020B0604020202020204" pitchFamily="34" charset="0"/>
              </a:rPr>
              <a:t>,” which came from the Church of England African churches and swept into Uganda, even into the Adventist churches, into which many converts from the church of England had come. Although initially there seemed to be a great revival of joy in the gospel, there was an emphasis on a purely legal or forensic declaration only of justification by faith. Wieland went along with the “revival” for a short while, but was confronted by older pastors who pointed out the increasing immorality among the movement. </a:t>
            </a:r>
          </a:p>
          <a:p>
            <a:pPr marL="514350" indent="-514350" fontAlgn="auto">
              <a:buFont typeface="+mj-lt"/>
              <a:buAutoNum type="arabicPeriod" startAt="4"/>
              <a:defRPr/>
            </a:pPr>
            <a:r>
              <a:rPr lang="en-US" sz="2800" dirty="0" smtClean="0">
                <a:solidFill>
                  <a:schemeClr val="tx2">
                    <a:lumMod val="90000"/>
                  </a:schemeClr>
                </a:solidFill>
                <a:latin typeface="Arial" panose="020B0604020202020204" pitchFamily="34" charset="0"/>
                <a:cs typeface="Arial" panose="020B0604020202020204" pitchFamily="34" charset="0"/>
              </a:rPr>
              <a:t>After some serious study and counsel with other missionaries, Wieland discovered the concept of Agape love in the cross of Christ, and confronted the false revival by presenting the genuine message of righteousness by faith paralleled with the concept of the cleansing of the sanctuary.</a:t>
            </a:r>
          </a:p>
          <a:p>
            <a:pPr marL="514350" indent="-514350" fontAlgn="auto">
              <a:buFont typeface="+mj-lt"/>
              <a:buAutoNum type="arabicPeriod" startAt="4"/>
              <a:defRPr/>
            </a:pPr>
            <a:r>
              <a:rPr lang="en-US" sz="2800" dirty="0">
                <a:solidFill>
                  <a:schemeClr val="tx2">
                    <a:lumMod val="90000"/>
                  </a:schemeClr>
                </a:solidFill>
                <a:latin typeface="Arial" panose="020B0604020202020204" pitchFamily="34" charset="0"/>
                <a:cs typeface="Arial" panose="020B0604020202020204" pitchFamily="34" charset="0"/>
              </a:rPr>
              <a:t>Soon after successfully meeting this challenge of a false evangelical revival in Africa, Wieland took furlough in 1949 and returned to America. Donald Short returned on the same passage and they became more fully acquainted. While on layover in England, Wieland obtained by providential happenings a copy of </a:t>
            </a:r>
            <a:r>
              <a:rPr lang="en-US" sz="2800" i="1" dirty="0">
                <a:solidFill>
                  <a:schemeClr val="tx2">
                    <a:lumMod val="90000"/>
                  </a:schemeClr>
                </a:solidFill>
                <a:latin typeface="Arial" panose="020B0604020202020204" pitchFamily="34" charset="0"/>
                <a:cs typeface="Arial" panose="020B0604020202020204" pitchFamily="34" charset="0"/>
              </a:rPr>
              <a:t>The Glad Tidings</a:t>
            </a:r>
            <a:r>
              <a:rPr lang="en-US" sz="2800" dirty="0">
                <a:solidFill>
                  <a:schemeClr val="tx2">
                    <a:lumMod val="90000"/>
                  </a:schemeClr>
                </a:solidFill>
                <a:latin typeface="Arial" panose="020B0604020202020204" pitchFamily="34" charset="0"/>
                <a:cs typeface="Arial" panose="020B0604020202020204" pitchFamily="34" charset="0"/>
              </a:rPr>
              <a:t> for himself and re-read the entire book on his voyage to the U.S</a:t>
            </a:r>
            <a:r>
              <a:rPr lang="en-US" sz="2800" dirty="0" smtClean="0">
                <a:solidFill>
                  <a:schemeClr val="tx2">
                    <a:lumMod val="90000"/>
                  </a:schemeClr>
                </a:solidFill>
                <a:latin typeface="Arial" panose="020B0604020202020204" pitchFamily="34" charset="0"/>
                <a:cs typeface="Arial" panose="020B0604020202020204" pitchFamily="34" charset="0"/>
              </a:rPr>
              <a:t>.</a:t>
            </a:r>
            <a:endParaRPr lang="en-US" sz="2800" dirty="0">
              <a:solidFill>
                <a:schemeClr val="tx2">
                  <a:lumMod val="9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Robert J. Wieland &amp; Donald K. Short</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additive="base">
                                        <p:cTn id="17"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2"/>
          <p:cNvSpPr txBox="1">
            <a:spLocks noChangeArrowheads="1"/>
          </p:cNvSpPr>
          <p:nvPr/>
        </p:nvSpPr>
        <p:spPr>
          <a:xfrm>
            <a:off x="495300" y="533400"/>
            <a:ext cx="8153400" cy="8382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defRPr/>
            </a:pPr>
            <a:r>
              <a:rPr lang="en-US" altLang="en-US" dirty="0" smtClean="0">
                <a:solidFill>
                  <a:srgbClr val="FFFF00"/>
                </a:solidFill>
              </a:rPr>
              <a:t>More Adventist Dialog</a:t>
            </a:r>
            <a:endParaRPr lang="en-US" altLang="en-US" dirty="0">
              <a:solidFill>
                <a:srgbClr val="FFFF00"/>
              </a:solidFill>
            </a:endParaRPr>
          </a:p>
        </p:txBody>
      </p:sp>
      <p:pic>
        <p:nvPicPr>
          <p:cNvPr id="98306" name="Picture 2" descr="C:\Users\Bethany\Desktop\1888\1888 RLR Pictures\Questions_on_Doctrine.jpeg"/>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953000" y="1371600"/>
            <a:ext cx="3341688" cy="4683125"/>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98307" name="Picture 6" descr="http://www.waltermartinjude3.com/images/WRM.jpg"/>
          <p:cNvPicPr>
            <a:picLocks noChangeAspect="1" noChangeArrowheads="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914400" y="1371600"/>
            <a:ext cx="3286125" cy="4683125"/>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2"/>
          <p:cNvSpPr txBox="1">
            <a:spLocks noChangeArrowheads="1"/>
          </p:cNvSpPr>
          <p:nvPr/>
        </p:nvSpPr>
        <p:spPr>
          <a:xfrm>
            <a:off x="495300" y="381000"/>
            <a:ext cx="8153400" cy="8382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smtClean="0">
                <a:solidFill>
                  <a:srgbClr val="FFFF00"/>
                </a:solidFill>
              </a:rPr>
              <a:t>Those Involved in Dialog with Evangelicals</a:t>
            </a:r>
            <a:endParaRPr lang="en-US" altLang="en-US" dirty="0">
              <a:solidFill>
                <a:srgbClr val="FFFF00"/>
              </a:solidFill>
            </a:endParaRPr>
          </a:p>
        </p:txBody>
      </p:sp>
      <p:pic>
        <p:nvPicPr>
          <p:cNvPr id="5" name="Picture 4" descr="Screen Clipping"/>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95300" y="1719943"/>
            <a:ext cx="2743200" cy="3625912"/>
          </a:xfrm>
          <a:prstGeom prst="rect">
            <a:avLst/>
          </a:prstGeom>
        </p:spPr>
      </p:pic>
      <p:pic>
        <p:nvPicPr>
          <p:cNvPr id="4" name="Picture 3" descr="Adventist Alert - Windows Internet Explorer provided by Adventist Health"/>
          <p:cNvPicPr>
            <a:picLocks noChangeAspect="1"/>
          </p:cNvPicPr>
          <p:nvPr/>
        </p:nvPicPr>
        <p:blipFill rotWithShape="1">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62212" t="45512" r="14382" b="20832"/>
          <a:stretch/>
        </p:blipFill>
        <p:spPr>
          <a:xfrm>
            <a:off x="1495380" y="1719943"/>
            <a:ext cx="2804754" cy="3658373"/>
          </a:xfrm>
          <a:prstGeom prst="rect">
            <a:avLst/>
          </a:prstGeom>
        </p:spPr>
      </p:pic>
      <p:sp>
        <p:nvSpPr>
          <p:cNvPr id="11" name="TextBox 10"/>
          <p:cNvSpPr txBox="1"/>
          <p:nvPr/>
        </p:nvSpPr>
        <p:spPr>
          <a:xfrm>
            <a:off x="495300" y="5345659"/>
            <a:ext cx="2743200" cy="381000"/>
          </a:xfrm>
          <a:prstGeom prst="rect">
            <a:avLst/>
          </a:prstGeom>
          <a:solidFill>
            <a:schemeClr val="tx1"/>
          </a:solidFill>
        </p:spPr>
        <p:txBody>
          <a:bodyPr wrap="square" rtlCol="0">
            <a:spAutoFit/>
          </a:bodyPr>
          <a:lstStyle/>
          <a:p>
            <a:pPr algn="ctr"/>
            <a:r>
              <a:rPr lang="en-US" b="1" dirty="0" smtClean="0">
                <a:solidFill>
                  <a:schemeClr val="bg2"/>
                </a:solidFill>
              </a:rPr>
              <a:t>Roy Allan Anderson</a:t>
            </a:r>
            <a:endParaRPr lang="en-US" b="1" dirty="0">
              <a:solidFill>
                <a:schemeClr val="bg2"/>
              </a:solidFill>
            </a:endParaRPr>
          </a:p>
        </p:txBody>
      </p:sp>
      <p:sp>
        <p:nvSpPr>
          <p:cNvPr id="10" name="TextBox 9"/>
          <p:cNvSpPr txBox="1"/>
          <p:nvPr/>
        </p:nvSpPr>
        <p:spPr>
          <a:xfrm>
            <a:off x="1495380" y="5378316"/>
            <a:ext cx="2804754" cy="381000"/>
          </a:xfrm>
          <a:prstGeom prst="rect">
            <a:avLst/>
          </a:prstGeom>
          <a:solidFill>
            <a:schemeClr val="accent1">
              <a:lumMod val="75000"/>
            </a:schemeClr>
          </a:solidFill>
        </p:spPr>
        <p:txBody>
          <a:bodyPr wrap="square" rtlCol="0">
            <a:spAutoFit/>
          </a:bodyPr>
          <a:lstStyle/>
          <a:p>
            <a:pPr algn="ctr"/>
            <a:r>
              <a:rPr lang="en-US" b="1" dirty="0" smtClean="0">
                <a:solidFill>
                  <a:schemeClr val="bg2"/>
                </a:solidFill>
              </a:rPr>
              <a:t>W. E. Read</a:t>
            </a:r>
            <a:endParaRPr lang="en-US" b="1" dirty="0">
              <a:solidFill>
                <a:schemeClr val="bg2"/>
              </a:solidFill>
            </a:endParaRPr>
          </a:p>
        </p:txBody>
      </p:sp>
      <p:pic>
        <p:nvPicPr>
          <p:cNvPr id="12" name="Picture 11" descr="Screen Clipping"/>
          <p:cNvPicPr>
            <a:picLocks noChangeAspect="1"/>
          </p:cNvPicPr>
          <p:nvPr/>
        </p:nvPicPr>
        <p:blipFill rotWithShape="1">
          <a:blip r:embed="rId5">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1272" t="2615" r="-1272" b="5363"/>
          <a:stretch/>
        </p:blipFill>
        <p:spPr>
          <a:xfrm>
            <a:off x="5766111" y="1763064"/>
            <a:ext cx="2869588" cy="3625716"/>
          </a:xfrm>
          <a:prstGeom prst="rect">
            <a:avLst/>
          </a:prstGeom>
        </p:spPr>
      </p:pic>
      <p:sp>
        <p:nvSpPr>
          <p:cNvPr id="13" name="TextBox 12"/>
          <p:cNvSpPr txBox="1"/>
          <p:nvPr/>
        </p:nvSpPr>
        <p:spPr>
          <a:xfrm>
            <a:off x="5766112" y="5378316"/>
            <a:ext cx="2852048" cy="381000"/>
          </a:xfrm>
          <a:prstGeom prst="rect">
            <a:avLst/>
          </a:prstGeom>
          <a:solidFill>
            <a:schemeClr val="tx2"/>
          </a:solidFill>
        </p:spPr>
        <p:txBody>
          <a:bodyPr wrap="square" rtlCol="0">
            <a:spAutoFit/>
          </a:bodyPr>
          <a:lstStyle/>
          <a:p>
            <a:pPr algn="ctr"/>
            <a:r>
              <a:rPr lang="en-US" b="1" dirty="0" smtClean="0">
                <a:solidFill>
                  <a:schemeClr val="bg2"/>
                </a:solidFill>
              </a:rPr>
              <a:t>T. E. Unruh</a:t>
            </a:r>
            <a:endParaRPr lang="en-US" b="1" dirty="0">
              <a:solidFill>
                <a:schemeClr val="bg2"/>
              </a:solidFill>
            </a:endParaRPr>
          </a:p>
        </p:txBody>
      </p:sp>
      <p:pic>
        <p:nvPicPr>
          <p:cNvPr id="3" name="Picture 2"/>
          <p:cNvPicPr>
            <a:picLocks noChangeAspect="1"/>
          </p:cNvPicPr>
          <p:nvPr/>
        </p:nvPicPr>
        <p:blipFill rotWithShape="1">
          <a:blip r:embed="rId6">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401" t="4003" r="-401" b="3940"/>
          <a:stretch/>
        </p:blipFill>
        <p:spPr>
          <a:xfrm>
            <a:off x="4572000" y="1771419"/>
            <a:ext cx="2852048" cy="3627122"/>
          </a:xfrm>
          <a:prstGeom prst="rect">
            <a:avLst/>
          </a:prstGeom>
        </p:spPr>
      </p:pic>
      <p:sp>
        <p:nvSpPr>
          <p:cNvPr id="7" name="TextBox 6"/>
          <p:cNvSpPr txBox="1"/>
          <p:nvPr/>
        </p:nvSpPr>
        <p:spPr>
          <a:xfrm>
            <a:off x="4561114" y="5410130"/>
            <a:ext cx="2852048" cy="381000"/>
          </a:xfrm>
          <a:prstGeom prst="rect">
            <a:avLst/>
          </a:prstGeom>
          <a:solidFill>
            <a:schemeClr val="accent1">
              <a:lumMod val="75000"/>
            </a:schemeClr>
          </a:solidFill>
        </p:spPr>
        <p:txBody>
          <a:bodyPr wrap="square" rtlCol="0">
            <a:spAutoFit/>
          </a:bodyPr>
          <a:lstStyle/>
          <a:p>
            <a:pPr algn="ctr"/>
            <a:r>
              <a:rPr lang="en-US" b="1" dirty="0" smtClean="0">
                <a:solidFill>
                  <a:schemeClr val="bg2"/>
                </a:solidFill>
              </a:rPr>
              <a:t>L. E. Froom</a:t>
            </a:r>
            <a:endParaRPr lang="en-US" b="1" dirty="0">
              <a:solidFill>
                <a:schemeClr val="bg2"/>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191599623"/>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1+#ppt_w/2"/>
                                          </p:val>
                                        </p:tav>
                                        <p:tav tm="100000">
                                          <p:val>
                                            <p:strVal val="#ppt_x"/>
                                          </p:val>
                                        </p:tav>
                                      </p:tavLst>
                                    </p:anim>
                                    <p:anim calcmode="lin" valueType="num">
                                      <p:cBhvr additive="base">
                                        <p:cTn id="18" dur="500" fill="hold"/>
                                        <p:tgtEl>
                                          <p:spTgt spid="12"/>
                                        </p:tgtEl>
                                        <p:attrNameLst>
                                          <p:attrName>ppt_y</p:attrName>
                                        </p:attrNameLst>
                                      </p:cBhvr>
                                      <p:tavLst>
                                        <p:tav tm="0">
                                          <p:val>
                                            <p:strVal val="#ppt_y"/>
                                          </p:val>
                                        </p:tav>
                                        <p:tav tm="100000">
                                          <p:val>
                                            <p:strVal val="#ppt_y"/>
                                          </p:val>
                                        </p:tav>
                                      </p:tavLst>
                                    </p:anim>
                                  </p:childTnLst>
                                </p:cTn>
                              </p:par>
                              <p:par>
                                <p:cTn id="19" presetID="2" presetClass="entr" presetSubtype="1"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0-#ppt_w/2"/>
                                          </p:val>
                                        </p:tav>
                                        <p:tav tm="100000">
                                          <p:val>
                                            <p:strVal val="#ppt_x"/>
                                          </p:val>
                                        </p:tav>
                                      </p:tavLst>
                                    </p:anim>
                                    <p:anim calcmode="lin" valueType="num">
                                      <p:cBhvr additive="base">
                                        <p:cTn id="28" dur="500" fill="hold"/>
                                        <p:tgtEl>
                                          <p:spTgt spid="4"/>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0-#ppt_w/2"/>
                                          </p:val>
                                        </p:tav>
                                        <p:tav tm="100000">
                                          <p:val>
                                            <p:strVal val="#ppt_x"/>
                                          </p:val>
                                        </p:tav>
                                      </p:tavLst>
                                    </p:anim>
                                    <p:anim calcmode="lin" valueType="num">
                                      <p:cBhvr additive="base">
                                        <p:cTn id="3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ppt_x"/>
                                          </p:val>
                                        </p:tav>
                                        <p:tav tm="100000">
                                          <p:val>
                                            <p:strVal val="#ppt_x"/>
                                          </p:val>
                                        </p:tav>
                                      </p:tavLst>
                                    </p:anim>
                                    <p:anim calcmode="lin" valueType="num">
                                      <p:cBhvr additive="base">
                                        <p:cTn id="38" dur="500" fill="hold"/>
                                        <p:tgtEl>
                                          <p:spTgt spid="3"/>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13" grpId="0" animBg="1"/>
      <p:bldP spid="7" grpId="0" animBg="1"/>
    </p:bld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a:bodyPr>
          <a:lstStyle/>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“[Walter </a:t>
            </a:r>
            <a:r>
              <a:rPr lang="en-US" sz="2800" dirty="0">
                <a:solidFill>
                  <a:schemeClr val="tx2">
                    <a:lumMod val="90000"/>
                  </a:schemeClr>
                </a:solidFill>
                <a:latin typeface="Arial" panose="020B0604020202020204" pitchFamily="34" charset="0"/>
                <a:cs typeface="Arial" panose="020B0604020202020204" pitchFamily="34" charset="0"/>
              </a:rPr>
              <a:t>Martin’s </a:t>
            </a:r>
            <a:r>
              <a:rPr lang="en-US" sz="2800" dirty="0" smtClean="0">
                <a:solidFill>
                  <a:schemeClr val="tx2">
                    <a:lumMod val="90000"/>
                  </a:schemeClr>
                </a:solidFill>
                <a:latin typeface="Arial" panose="020B0604020202020204" pitchFamily="34" charset="0"/>
                <a:cs typeface="Arial" panose="020B0604020202020204" pitchFamily="34" charset="0"/>
              </a:rPr>
              <a:t>questions] covered </a:t>
            </a:r>
            <a:r>
              <a:rPr lang="en-US" sz="2800" dirty="0">
                <a:solidFill>
                  <a:schemeClr val="tx2">
                    <a:lumMod val="90000"/>
                  </a:schemeClr>
                </a:solidFill>
                <a:latin typeface="Arial" panose="020B0604020202020204" pitchFamily="34" charset="0"/>
                <a:cs typeface="Arial" panose="020B0604020202020204" pitchFamily="34" charset="0"/>
              </a:rPr>
              <a:t>a wide range of Adventist theology, but four areas stuck out in Martin’s mind: ‘(1) that the atonement of Christ was not completed upon the cross; (2) that salvation is the result of grace plus works of the law; (3) that the Lord Jesus Christ was a created being, not from all eternity; (4) and that He partook of man’s sinful fallen nature at the </a:t>
            </a:r>
            <a:r>
              <a:rPr lang="en-US" sz="2800" dirty="0" smtClean="0">
                <a:solidFill>
                  <a:schemeClr val="tx2">
                    <a:lumMod val="90000"/>
                  </a:schemeClr>
                </a:solidFill>
                <a:latin typeface="Arial" panose="020B0604020202020204" pitchFamily="34" charset="0"/>
                <a:cs typeface="Arial" panose="020B0604020202020204" pitchFamily="34" charset="0"/>
              </a:rPr>
              <a:t>incarnation.’” </a:t>
            </a:r>
            <a:r>
              <a:rPr lang="en-US" sz="1400" dirty="0" smtClean="0">
                <a:solidFill>
                  <a:schemeClr val="tx2">
                    <a:lumMod val="50000"/>
                  </a:schemeClr>
                </a:solidFill>
                <a:latin typeface="Arial" panose="020B0604020202020204" pitchFamily="34" charset="0"/>
                <a:cs typeface="Arial" panose="020B0604020202020204" pitchFamily="34" charset="0"/>
              </a:rPr>
              <a:t>(Walter Martin, </a:t>
            </a:r>
            <a:r>
              <a:rPr lang="en-US" sz="1400" i="1" dirty="0" smtClean="0">
                <a:solidFill>
                  <a:schemeClr val="tx2">
                    <a:lumMod val="50000"/>
                  </a:schemeClr>
                </a:solidFill>
                <a:latin typeface="Arial" panose="020B0604020202020204" pitchFamily="34" charset="0"/>
                <a:cs typeface="Arial" panose="020B0604020202020204" pitchFamily="34" charset="0"/>
              </a:rPr>
              <a:t>Our </a:t>
            </a:r>
            <a:r>
              <a:rPr lang="en-US" sz="1400" i="1" dirty="0">
                <a:solidFill>
                  <a:schemeClr val="tx2">
                    <a:lumMod val="50000"/>
                  </a:schemeClr>
                </a:solidFill>
                <a:latin typeface="Arial" panose="020B0604020202020204" pitchFamily="34" charset="0"/>
                <a:cs typeface="Arial" panose="020B0604020202020204" pitchFamily="34" charset="0"/>
              </a:rPr>
              <a:t>Hope</a:t>
            </a:r>
            <a:r>
              <a:rPr lang="en-US" sz="1400" dirty="0">
                <a:solidFill>
                  <a:schemeClr val="tx2">
                    <a:lumMod val="50000"/>
                  </a:schemeClr>
                </a:solidFill>
                <a:latin typeface="Arial" panose="020B0604020202020204" pitchFamily="34" charset="0"/>
                <a:cs typeface="Arial" panose="020B0604020202020204" pitchFamily="34" charset="0"/>
              </a:rPr>
              <a:t>, November 1956, </a:t>
            </a:r>
            <a:r>
              <a:rPr lang="en-US" sz="1400" dirty="0" smtClean="0">
                <a:solidFill>
                  <a:schemeClr val="tx2">
                    <a:lumMod val="50000"/>
                  </a:schemeClr>
                </a:solidFill>
                <a:latin typeface="Arial" panose="020B0604020202020204" pitchFamily="34" charset="0"/>
                <a:cs typeface="Arial" panose="020B0604020202020204" pitchFamily="34" charset="0"/>
              </a:rPr>
              <a:t>p. 275; in George </a:t>
            </a:r>
            <a:r>
              <a:rPr lang="en-US" sz="1400" dirty="0">
                <a:solidFill>
                  <a:schemeClr val="tx2">
                    <a:lumMod val="50000"/>
                  </a:schemeClr>
                </a:solidFill>
                <a:latin typeface="Arial" panose="020B0604020202020204" pitchFamily="34" charset="0"/>
                <a:cs typeface="Arial" panose="020B0604020202020204" pitchFamily="34" charset="0"/>
              </a:rPr>
              <a:t>R. Knight, </a:t>
            </a:r>
            <a:r>
              <a:rPr lang="en-US" sz="1400" i="1" dirty="0">
                <a:solidFill>
                  <a:schemeClr val="tx2">
                    <a:lumMod val="50000"/>
                  </a:schemeClr>
                </a:solidFill>
                <a:latin typeface="Arial" panose="020B0604020202020204" pitchFamily="34" charset="0"/>
                <a:cs typeface="Arial" panose="020B0604020202020204" pitchFamily="34" charset="0"/>
              </a:rPr>
              <a:t>A Search for Identity</a:t>
            </a:r>
            <a:r>
              <a:rPr lang="en-US" sz="1400" dirty="0">
                <a:solidFill>
                  <a:schemeClr val="tx2">
                    <a:lumMod val="50000"/>
                  </a:schemeClr>
                </a:solidFill>
                <a:latin typeface="Arial" panose="020B0604020202020204" pitchFamily="34" charset="0"/>
                <a:cs typeface="Arial" panose="020B0604020202020204" pitchFamily="34" charset="0"/>
              </a:rPr>
              <a:t>, p. </a:t>
            </a:r>
            <a:r>
              <a:rPr lang="en-US" sz="1400" dirty="0" smtClean="0">
                <a:solidFill>
                  <a:schemeClr val="tx2">
                    <a:lumMod val="50000"/>
                  </a:schemeClr>
                </a:solidFill>
                <a:latin typeface="Arial" panose="020B0604020202020204" pitchFamily="34" charset="0"/>
                <a:cs typeface="Arial" panose="020B0604020202020204" pitchFamily="34" charset="0"/>
              </a:rPr>
              <a:t>165)</a:t>
            </a:r>
            <a:endParaRPr lang="en-US" sz="1400" dirty="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Dialog with Martin</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035050"/>
            <a:ext cx="8229600" cy="5791200"/>
          </a:xfrm>
        </p:spPr>
        <p:txBody>
          <a:bodyPr rtlCol="0">
            <a:normAutofit fontScale="92500" lnSpcReduction="10000"/>
          </a:bodyPr>
          <a:lstStyle/>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“There </a:t>
            </a:r>
            <a:r>
              <a:rPr lang="en-US" sz="2800" dirty="0">
                <a:solidFill>
                  <a:schemeClr val="tx2">
                    <a:lumMod val="90000"/>
                  </a:schemeClr>
                </a:solidFill>
                <a:latin typeface="Arial" panose="020B0604020202020204" pitchFamily="34" charset="0"/>
                <a:cs typeface="Arial" panose="020B0604020202020204" pitchFamily="34" charset="0"/>
              </a:rPr>
              <a:t>are other concerns stemming from the evangelical/fundamentalists/dispensationalist orientation of Barnhouse and Martin that might not be obvious from the above discussion. One was the issue of a modern prophet. Those with a dispensationalist background have generally held that the gift of prophecy came to an end with the death of the last of the apostles. In fact, the fundamentalist definition of a cult often includes a claim to the gift of </a:t>
            </a:r>
            <a:r>
              <a:rPr lang="en-US" sz="2800" dirty="0" smtClean="0">
                <a:solidFill>
                  <a:schemeClr val="tx2">
                    <a:lumMod val="90000"/>
                  </a:schemeClr>
                </a:solidFill>
                <a:latin typeface="Arial" panose="020B0604020202020204" pitchFamily="34" charset="0"/>
                <a:cs typeface="Arial" panose="020B0604020202020204" pitchFamily="34" charset="0"/>
              </a:rPr>
              <a:t>prophecy….</a:t>
            </a:r>
          </a:p>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 “With </a:t>
            </a:r>
            <a:r>
              <a:rPr lang="en-US" sz="2800" dirty="0">
                <a:solidFill>
                  <a:schemeClr val="tx2">
                    <a:lumMod val="90000"/>
                  </a:schemeClr>
                </a:solidFill>
                <a:latin typeface="Arial" panose="020B0604020202020204" pitchFamily="34" charset="0"/>
                <a:cs typeface="Arial" panose="020B0604020202020204" pitchFamily="34" charset="0"/>
              </a:rPr>
              <a:t>that in mind, it is little wonder that the fundamentalists held Adventism to be suspect or that the Adventists, for their part, had a desire to demonstrate that their doctrinal views were biblical and not based upon the writings of Ellen White</a:t>
            </a:r>
            <a:r>
              <a:rPr lang="en-US" sz="2800" dirty="0" smtClean="0">
                <a:solidFill>
                  <a:schemeClr val="tx2">
                    <a:lumMod val="90000"/>
                  </a:schemeClr>
                </a:solidFill>
                <a:latin typeface="Arial" panose="020B0604020202020204" pitchFamily="34" charset="0"/>
                <a:cs typeface="Arial" panose="020B0604020202020204" pitchFamily="34" charset="0"/>
              </a:rPr>
              <a:t>.” </a:t>
            </a:r>
            <a:r>
              <a:rPr lang="en-US" sz="1500" i="1" dirty="0" smtClean="0">
                <a:solidFill>
                  <a:schemeClr val="tx2">
                    <a:lumMod val="50000"/>
                  </a:schemeClr>
                </a:solidFill>
                <a:latin typeface="Arial" panose="020B0604020202020204" pitchFamily="34" charset="0"/>
                <a:cs typeface="Arial" panose="020B0604020202020204" pitchFamily="34" charset="0"/>
              </a:rPr>
              <a:t>( </a:t>
            </a:r>
            <a:r>
              <a:rPr lang="en-US" sz="1500" i="1" dirty="0">
                <a:solidFill>
                  <a:schemeClr val="tx2">
                    <a:lumMod val="50000"/>
                  </a:schemeClr>
                </a:solidFill>
                <a:latin typeface="Arial" panose="020B0604020202020204" pitchFamily="34" charset="0"/>
                <a:cs typeface="Arial" panose="020B0604020202020204" pitchFamily="34" charset="0"/>
              </a:rPr>
              <a:t>Questions on Doctrine</a:t>
            </a:r>
            <a:r>
              <a:rPr lang="en-US" sz="1500" dirty="0">
                <a:solidFill>
                  <a:schemeClr val="tx2">
                    <a:lumMod val="50000"/>
                  </a:schemeClr>
                </a:solidFill>
                <a:latin typeface="Arial" panose="020B0604020202020204" pitchFamily="34" charset="0"/>
                <a:cs typeface="Arial" panose="020B0604020202020204" pitchFamily="34" charset="0"/>
              </a:rPr>
              <a:t>, annotated edition, </a:t>
            </a:r>
            <a:r>
              <a:rPr lang="en-US" sz="1500" dirty="0" smtClean="0">
                <a:solidFill>
                  <a:schemeClr val="tx2">
                    <a:lumMod val="50000"/>
                  </a:schemeClr>
                </a:solidFill>
                <a:latin typeface="Arial" panose="020B0604020202020204" pitchFamily="34" charset="0"/>
                <a:cs typeface="Arial" panose="020B0604020202020204" pitchFamily="34" charset="0"/>
              </a:rPr>
              <a:t>xxxii)</a:t>
            </a:r>
            <a:endParaRPr lang="en-US" sz="1400" dirty="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i="1" dirty="0" smtClean="0">
                <a:solidFill>
                  <a:srgbClr val="FFFF00"/>
                </a:solidFill>
                <a:ea typeface="+mj-ea"/>
              </a:rPr>
              <a:t>Issues with the Spirit of Prophecy</a:t>
            </a:r>
            <a:endParaRPr lang="en-US" altLang="en-US" i="1"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2"/>
          <p:cNvSpPr txBox="1">
            <a:spLocks noChangeArrowheads="1"/>
          </p:cNvSpPr>
          <p:nvPr/>
        </p:nvSpPr>
        <p:spPr>
          <a:xfrm>
            <a:off x="520700" y="265113"/>
            <a:ext cx="8153400" cy="8382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defRPr/>
            </a:pPr>
            <a:r>
              <a:rPr lang="en-US" altLang="en-US" dirty="0" smtClean="0">
                <a:solidFill>
                  <a:srgbClr val="FFFF00"/>
                </a:solidFill>
              </a:rPr>
              <a:t>The Real Underlying Issues? </a:t>
            </a:r>
            <a:endParaRPr lang="en-US" altLang="en-US" dirty="0">
              <a:solidFill>
                <a:srgbClr val="FFFF00"/>
              </a:solidFill>
            </a:endParaRPr>
          </a:p>
        </p:txBody>
      </p:sp>
      <p:pic>
        <p:nvPicPr>
          <p:cNvPr id="2050" name="Picture 2"/>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667000" y="1103313"/>
            <a:ext cx="4159250" cy="5368925"/>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4000" fill="hold"/>
                                        <p:tgtEl>
                                          <p:spTgt spid="2050"/>
                                        </p:tgtEl>
                                        <p:attrNameLst>
                                          <p:attrName>ppt_w</p:attrName>
                                        </p:attrNameLst>
                                      </p:cBhvr>
                                      <p:tavLst>
                                        <p:tav tm="0">
                                          <p:val>
                                            <p:fltVal val="0"/>
                                          </p:val>
                                        </p:tav>
                                        <p:tav tm="100000">
                                          <p:val>
                                            <p:strVal val="#ppt_w"/>
                                          </p:val>
                                        </p:tav>
                                      </p:tavLst>
                                    </p:anim>
                                    <p:anim calcmode="lin" valueType="num">
                                      <p:cBhvr>
                                        <p:cTn id="8" dur="4000" fill="hold"/>
                                        <p:tgtEl>
                                          <p:spTgt spid="2050"/>
                                        </p:tgtEl>
                                        <p:attrNameLst>
                                          <p:attrName>ppt_h</p:attrName>
                                        </p:attrNameLst>
                                      </p:cBhvr>
                                      <p:tavLst>
                                        <p:tav tm="0">
                                          <p:val>
                                            <p:fltVal val="0"/>
                                          </p:val>
                                        </p:tav>
                                        <p:tav tm="100000">
                                          <p:val>
                                            <p:strVal val="#ppt_h"/>
                                          </p:val>
                                        </p:tav>
                                      </p:tavLst>
                                    </p:anim>
                                    <p:animEffect transition="in" filter="fade">
                                      <p:cBhvr>
                                        <p:cTn id="9" dur="4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45</a:t>
            </a:fld>
            <a:endParaRPr lang="en-US">
              <a:solidFill>
                <a:srgbClr val="FFFFFF"/>
              </a:solidFill>
            </a:endParaRPr>
          </a:p>
        </p:txBody>
      </p:sp>
      <p:sp>
        <p:nvSpPr>
          <p:cNvPr id="6" name="AutoShape 4" descr="data:image/jpeg;base64,/9j/4AAQSkZJRgABAQAAAQABAAD/2wBDAAoHBwgHBgoICAgLCgoLDhgQDg0NDh0VFhEYIx8lJCIfIiEmKzcvJik0KSEiMEExNDk7Pj4+JS5ESUM8SDc9Pjv/2wBDAQoLCw4NDhwQEBw7KCIoOzs7Ozs7Ozs7Ozs7Ozs7Ozs7Ozs7Ozs7Ozs7Ozs7Ozs7Ozs7Ozs7Ozs7Ozs7Ozs7Ozv/wAARCAEXAMoDASIAAhEBAxEB/8QAGwAAAQUBAQAAAAAAAAAAAAAAAgABAwQFBwb/xABTEAABAgMEBAgGDQkIAgMBAAABAhEAAyEEBRIxQVFh0QYTInGBkaHhFDIzQrLwFRYjNVJicnSCkqKx0iQlNFRzg5OUwQcXJkRTY2TxVYQ2Q0Xi/8QAGQEAAwEBAQAAAAAAAAAAAAAAAAECAwQF/8QAKREBAAEDAgYBBAMBAAAAAAAAAAECETEDEgQTFCFBUTIiQlJhIzNxJP/aAAwDAQACEQMRAD8Axb8vW85d826VLvW3SkC0TAkInqASAo0Fcozxe97qp7N3hnotC98SX77+3jstU30jGcEl3ArnHfTEbWEysG+b6lIURfF4KZjW0L3xie2i/wBcx/Zu8QCrIWpe+L04HASwrojzsse7AfGi4pi8dlU4bg4RX4z+zV5ZfrUzfC9sV+Fvz1eX8zM3xn4KZDLVDoQQBSNttPorr54R34/v5eNM/wAqmb4Xtlvwn37vH+ZXviiU1pTohAKbuh7afRtBPCG/SPfy8f5pe+H9sN+uPz3eDfOl74z8BhFJCc9cG2n0a/7YL+/83eH80vfC9sF/Zm+7wb50v8UUMNWcQ/Fvrg20+g0U8IL8/wDN3hl+tq3w3thvxifZu8TT9bXviilCmNSOvdDYFh6nbQxW2n0GgeEF+Ofz3eP82vXzwCeEd+uB7N3gNpta98VChXwldRhikkDOnxTBtp9BdPCK/v8Azlv/AJpW+EeEd+uPz5b/AObXvimJbh/6Kggk6tHxoNtPoLB4SX84HszbzT9bmb4ccIL+Kq31eI/9qZviolCndvvhYFvXSNu+DbT6C6L+v0lvZu8f5pe+HN+36ST7NXk1crTM1c8UglVOVkPXTCANOUnqG+J20+guezt/Yvfu8m+dL3wQv+/Aa31eXRaV74pYeV4w7IJKGLH7hC20+guJ4QX8Fpw3veKqmptS2++O2XTMXNuexTJqiqYuzy1KUcySkOY4OEMt8OZ2R3a5S9xXef8Aiy/REcfFREWsqmXKL+IN/wB4DEz2qZ6RikFDF42j10Rcv0D2wW8/8qbo+OdsUgR6/wDcbU4hjKO0ECWsvHnJPlAfjR6K0YDJXSPOSfKJ+VFeYXGGikEjT2wWFTGn3wIDeaOsQYArQdYjYjlKmr/WGCFNkeswsLjIdYhYE6u0aoYIJL1B6jDhFMj1GHZDtyfrCHIQAPF+sIAE0eqn6YSk8vxj1GCZD5JptEESnFiow+N3RQAEg0c02d8MUBzys/XXBgjFn9rugicuVp+F3QBHiZIqPXpggxAG3WIIvrf6RhHFSnaYAEJADD7xD4KUIPSIJq1YU2w1KOXrtiQj4vSw8b4QgRLqHI0edErJKcj42o64WJOQOXPFAGBITn9ruh2ThHKH1u6Dagy7d8MADhcdvfEgOGgOPPaYP6SjXbDMHqPtCHIASCB9oQGMBTp8bPbHcLl94rv+ay/REcPYEUYGnnCO33JS4rvH/Fl+iI4eL8Koy5PfxHtivH51Np9IxQJLZdQMXb9SDwivH51N9MxQw1NdkbU4hlOSnqSZYAzPjODHnZPlknLlRuzkAS2MYMnyiflQ/uhcYaKcjn1GDSSBp7YiTTRpiQIFVBmjosgYJ0PlqMIlWr79UMBTIQ2APkILC4wpVefUYcEl3fqMRimgZ6jBgL0JHUYqwuIKLFzp2w58U0+/fEbqweL2w5JCcjQ64LC4gTQt9++HOJqjTt3xFiIYYYdzUsB680FhcYS4d9Ovvh1MWrEaAS+WfwTuiRiB4hLbO6CwICprX5QhwCK0z1iEkOp8By9dEIjUGz+7mhAzFqhPjaxrhiAHoOsQSpYFTr0f9QmYlv6wKACKOdGyHSQdOWWW6HSFbS7a9cOlJxGpz2wAzhtdNfdBJAKcj69EJyE+MrLWYB/jHpMTYDGYGjakx3G5PeK7/msv0RHDQUlYdaWb10x3G5A1w3eAXayy/REcPF4hdDkl/H/EV4n/AJU30zFMCqn1xfvxJPCG8fnU3R8cxTIL+KY2pxDKcq89JwFT68+aMCSfdUn40b1oSoylDCfURgyPKJf4UP7oXGF4kNVs9YgkkPp6xCANAwbmMSpQdCX24Y6YlAU1rWEynOrnEbd2WCyTLDMn2iVMmKE1KEoQsIzB0nmiRUu6E5WG1aP80iOaeKpiZi09mkaczF2DU0BFDpMEy3dgQdUb4lXWX/IrR/No3wxl3PiI8DtAIze2IaFHFR+MjlT7YKQcJdEAQWU4bPRHovzHhrZJwHztECfYPRZZp/8AaEVHEx+Mjl/t58lL6eqCSzHxY3Qq4yA9kmO+m1CBTMuUFvBFbCbWN0HUx+Mjl/tihzTk68oTVFRnG2pV0PWzM+nwv/8AmABufFWzIbR+VH8MPqI9SWyWOMI0B+bvgyKUGjUd8auK5x/lEtr8INfswibmp+ShzqtCt0LqI/GRtlkBZeqD198LFqSOk98a/wCaQWFhSdvhKt0LjbrS35EkD5wrdB1EfjI2/tjusAskO9YJJTjNG6BvjblIuidMATY3KikeXU9S2qMu2ShZ7fPlS0nAhZSl1F2EXp61NdW2wmm0XV0lBTl1iHcAB2+qIJKVKT4vaYXFEuSgdsazZApSkuHwtXze6O4XNS5LB82l+iI4clBIDI1aDHcbmf2EsD5+DS/REefxeIaUZcnvpBVwhvHDU+FzWDP55ivMskyWApWFtoD/AHxavgn20W4BSU/lcypy8YxDMAlLmTEzpZC0nDRVYqa5i0JtGVGclJQQ4yIy2R52z+WT8qPQTSsKJxAhw1DHn5L8ePlRr90HDRAB1V5oNLaGbogUFTCh6HiRGLD53bujdDbukj2LWCRS1Szo1GMUhAqQnsjaulxd0wqf9Il69RjFLnQr7WqOXR/sqaVfGCBRV8HZBykYlHAElq0aBTixEEHOlDGymbNs1x2JdkmLRMmzV8YUAuSGAB2bI3rr22sUREssS14k+5Hl5UzropDiXMqoSy2bitOqN6ylBm3SZxnCcvGRhAIJxl3rEUnjpllsk1NpMsSxMWtIUolaQurB6xz9TPpXLYwSrBiwuklkl8z1Q3ETikgSl0D+L3RqItKJdllWmXKJl+FTCJbmiW58xCCpvH2WZZ7bOmyJ00JSlZIWC9QS9Yrn1XnsnZDMVImS1grQpIILOCIKXLmKcoDltCVH+kTXhOnLt09MyYVJTNWAC5auisTIWuXdVnXIxhSp6grA4LsMIJEbTqTFEVSIiJlU4mepIWJRKSpgQlWeqJZdktRxHwZZDs+FbPGleCEoQtMoDCLfQDWQNW14XFrnBCEWkylG2TMBxGrNSMJ4iq2FbIY2JKSXYEa8UIK5VOzFE14TBPtk6YJQlhSqpLAjo1xXDBR5AHSI66ZvF2S5YCeNPJHjI1/DEBeSsN42r9qrXrg7uLzSHZlJ1fDTAXo3spacvLK07eaOeP75/wAXPwV8SSpnaCo/jJPrzwIWaVP1u6Fi5RAUx+V3R0IEFJAzGWyO3XT7z2L5vL9ERxFDs7iu07o7ddXvRY/m6PREcHF+GlGXJL2V/im8Mv0yZofzzohLBwqfExSTWQkB+uGvgEcKbeWSfyyZmW88xCQ8lR4pJSx/+01OktE1x3pKmcqE9CikpCeUWy0RgyqTk006Y27SopSSzEDN4xJPlU88dU/KBGF9Kg2QiRKwA3Jy2REANY6oNIGLMZbI6OyG5cxSbumuxPHo9FUZBUnJkv0Rq3QALBNLBjaJf3KjPu8pNvs4UkEGYkFKmINdUcenO2quWsxeIQhSXIKRXmiezW60WRCpchbIUcWFaEqCTrDih2xtzJaJdpSm0SZMtSrUkSAkJ5SMTEFhUNATEqlzrMizSJCplomTFHjEAgsojCNUHUUV/TMFsmMMpF7WwTLOvjEFVnSri1YE0c1eGF52tIklExEsySTLMtKQQTn0Rr2eVZlm7TMXLTMKF+58ViExidMVZdsmG7bRN4uzlUtUoIPFJycu9Inmac2tSrbPtTF52vkgTkjCorDS0ipodEAu22hU5C1Tg8uqGAATzBmjWXaZdnsllWVypazIK+LVZ0nGcRYO0EiVJXPkWDiZRlTbLjUrCMWIpJfFnSHGpR5pTMTfLHVaFTpq5kyq1F1ckVPVEtnt06zhXg68IWXIanPlnGgsBNrs4SlAewueSKnAT17YFZMywldiVJCJMpPHSTLAXLIZ1PmXjTnUzTEW7FtmJUpNutFn4wypqkY3KtNdByz2wItc/iUSsZIlLxhhUK1vm8a1tlgi02mQyfczLmBI8VQUliNTgxHe09cubPlC1JUHSDZxJYgM5YtnE82iqbbTtMQzrRbJtpVjnrUtR0nT1RHxnLfltzGNS3rM6xmbZZoVZitOKTgSmZJOTZVEDb1m0WTwizz0rsmJLyggBUnQ2siNKdWO0WTNMobvmY55BxeboOhaYG9FKF62scqk1VGMR3cSZq2UKpGkHz0w98g+zVtDpbjVaBCiP+if8OfghClOzZc++GUQSTV+nfELEHNPZBpYgYiAw2bo6ZhndIhQDDVobvjuV1+9Nj/YI9ERwgqAJbNtEd3uz3qsn7BHoiPO4vw103Ir6SPbLb6hJ8Lml2+OYhYLCsUxDhJokGnZEt+crhBeIGfhk3QfhmKq5c1KVFlClaGHNOO6VG0gYVJJOTu3dGLJ8qnnjenlJSrmMYVn8qkmvKjb7oOML4FfGaDSCAeUTDJXSgEElWZwipjdDZugE2CbpafL/rGbJneD2hE0JScCgcKsi0a9zqAu6cVKSkCdLzAGvbGf4IrC6lyAToxpji06qY1KoqazE7YmBy72my1q9xllPHCclJxHAolyxGiHlXtaEqGGTKUsKK5aiCTLJqW156Yj8DKm92kA68SYSbCAW8IkJ2lYjX+Ar1CReM1EyzL4qWTZApKXflP/ANxAi0qRZ51l4pCkTVAvXkt0xYF3l62mQXqCJqYbwApV5aTX4whxOjGJL6ji8QtEjjLvs6zJSEpUUqyfU7aYAXnPEjAlMsEIKUzEy+UlJzAL5Q6bCsF+Ok/W7oc2RQA5aMqVf+kOJ0DndIUXjOVITJwoKkI4tM4o5WDVm2yDNvmqTMSmRIlqWnCtaEVI1ZtA+CrSqqkl9h3Q4sysT8YgdB3Qfwp+oSrZOK7SU4Am0EY5eHkliCNOyCmXlOtBmKVZrOla2BWmXUDY5zgTZSATxiNjPuhk2SaSGIYaAFboP4c3H1JFXhaJlUiRKxEKVxcpsRBcAw0+2zp6ChRkykzDiWJUsJxnbBC7pruHA/Zr3Q/gE0Gpb92sf0g3aN8i1XpFZCZa1MsF0h6fGTBXw/stalYx5VXm90WJNgmyisuVOAAAlesHSIjvdL3va6U4w5Pviaa4nWmYnwcxMUd1FSdIUPqGGVkHr9AxNRhTs74Y4QRQHIeKNfPHVdmr4ASW07DHdrsDXVZB/sI9ERw9khRLJ6hvjuN2F7rsh/2EeiI8/i5w103Hb6JHCa8mzFsmsCRXlmAKUstScGIjlcsGHvtahwlvJiphbJuQNOWYEsNJqHLymbpgrjvSmnyzZ5aSpT6DojHkeUT8qNa0FZs6nOt3jJs/lE086N/ug4w0UANXsBgwxGnPXEQPJ8Uu2qDxNkGrrEboXLLb7VYAsWaYpCZjYgzgtzxZN+XiAWtJbR7mndGY4qXHZBA7QeqM6tKiZvMK3Svqvy8VsPClV/2xuh033eIytav4Y3RSFKuOyEcIHPtEPlafobqmj7O3oAWtihk3uY3QSr5vNVfCl8+ARlONQz1iDxAEDCnsg5NHob6mib7vRILWuZ9WBVfV5Zm3TBTQIoEpY5DqhyoBWactkPkafob5XF3teSlv4bNPSID2YvNiPDpoz0iKql8rNFQdIgSpTHJsqNDjRo9QW6V4XteSlYUWucaigIrCN73kD+nTwecRTClJCSFEFswRDGlcQy1xXJo9DdK+i97yU/5xtAp8IQhet4kP7I2h/ljfFIF2qmDSWNCl+mJ5NHoblk3jeCgQbxtH1xviuStc0qXMK1KqVFiTCzJqNemHyV3GKiiIwVxMQM6DYIZDFLuc9UDipp6jDpUpgBiyfLvhyRy5AL9pjt92+9dk/YI9ERw9JVyc67O+O4Xb712R/wDQR6Ijz+L8NdNxq/m9s15ELAPhk3R8YxRC1YsJnOFFyKsYv36F+2e8SEhvDZlVP8IxEVKZRCZYAGYlkF9kaTXEWiyLX7s+0H3Bfi+KaxkWfyia+dGpaJizIWMRqK1jKkllpO2L+6FRhogivKT1wZUl/GHX3RGFlsj274dUwgh1Hr743iEJAoEtjd9vdBgh/GP1u6IROPwu3vghNLAPXn74dgnCn877XdCcMS+Xxu6IuOLGv2oITaGo+sN8FgPE7M3Wd0JQOb/fuiPG+rrEPnUs20iKsQ0uQag/W3QlAk1fLWqAIKSGUns3wnIX4z9IhgbKKqZDaYPOjED6UROrMK0bN0GVEBXKFPXVABKJo5V1KhyCU6ftb4ALc+axGzdDhdfGDD11QAQDMWNOffCY4s1dffCxcx6t0LFV9mvugBEAZDrIgSdqYILo7do3QJUo0w/aEAI7FJ6hCQMnwk/RhFR0FidohBRJcKNOffCsBYRQgJemrdHcrt967J+wR6IjhuJWbntjuN11umxn/YR6IjzuMjDTTy4/fQHtlvIgt+VzfTMRKPjJIUAzj3Ql4mvstwjvKv8Am5rk1HjmIlLkzJRCFoKwkuBKZ4dXgo8su0p9yWzVDxjyKrTp5UbFr8kspZ2OqlOaMeR5VI+NGs/KDjC8EDCS3bCwuGw9sOkvoHVBDLIdXdHREoMhOhvtCJEpUAKqy1iEgHm9eaDDtnp9dEVcEkKCSMSusQ7MPKEdUEx1HrO6CBJ0nt3QXCP6T9Ih8IAdz9YQWJXKr9owiSwcjMUcwyAo5co9cIOSGKh0wRw0dIJ5zBB3pl0w7gIxVqqFhJBDnOsGJYILGr64NKGI3QXCulKg1HeDCSEmkTJSBhciEMIpiGeob4LlZCxByLtqh+UzPTmMSLCeVQEts3wiE0DJHVvguVgoQcyDXYYWFQUeUfqmDPi8lmbWN8OoDEfE+zvhXNFygxJPSkwCikFRdgdSTqiYOKBSezfCUgFJcp7ILmjocTGmiO6XXW6bH+wR6IjiCEpDBk7aR2+7PeqyN/oI9ER5/GeGmnlxy/MR4U3kEgYja5oALseUYjQZyUqUuVIHIUOQa5RPfKVK4T3iABS1zDUP55isEFAwZ4HBBQwGtomrMXKPLPtCWs6mGYOuMiQPdU086Ne0YRJUGFAdWqMiT46flR0T8oOMNFISB4oyhxhIyERpIrQdMECBpMbxCEgUAAKdYhwpJJFHfZAJmB8/ugwtIIOPtMUBCYHAYdkOFAecB0CGEyrgv1wQUVOXGn4WqAFicHcIRZTOH6BDh37lQ9RoGe2GAlKXySK6hDkITpSHOoQRch69RhBTkO9NhgIziocEcw3QaSn4SaUyG6Fi5VOfJUJMypIBH1oAcFAA06qjdC5tesboQVQuD1qh3ZQI+474AElWIkE10H/qDKywD5EDTuiNWEl3r67YNLkBlA/S74YE7kcoZbd0LEcWfYrdCDBTEh+fvhtrjr74QIlTPXLUd0MpS8jp+VCUQVeb69MILCqEgAbRCBS3KsRavPHcLr96bH+wR6IjiAUnQddHEdvuut02P9gj0RHn8Z4aaeXHr7/+T3iXIBtc0E5eeYgnTCuWUKRNUBrnAgdETX2Ee2i8CoAtbJj8knzzFRUuWJeHiwrECVKwVJ2aoKp70lTiVGd5NZckMdGyMqU+NI2xpz0gSlgAUBy5ozJPlE88bz8oOMLqMQIz6jEhd9PUYiTQBzD0xVJjpQmDtTteEyiHL9RiNKgTR6UqRErbICMmWoB3VEiSQACD1QBUADobaIIKTh5RA+l3RQGlTNSp2DfDqmBiCwPMN8Ako5LKPX3QS2UKEwWBBSCKq0bN8EjBRlA9UMEmrGDGJIFH64QOkpxdGsQuRSgJJ1wwcHPsMOQXofvhg4CWYgdezmgzg2dfdAgqOaVnmeHUpTHyg69UAAcOdG2nugHYApLBhkO6CWovUr6++IS5ocfr0xRJuNWFEAqy1mHKzh87tgGdiVmvxhDEBiONFNo3xISOp/GUKbYclRFJiuoxGoJBJxjrEIZBlp6SIQGknQo9sdyuv3psf7BHoiOGpWzOU56xHcrr96bH+wR6Ijz+M8NdPLjd/IK+FF4DCT+WzclAecdMQzOMTLUlMtSEnMCYDi59cW74STwovAAs9sm+kYqmUQgqJAUArCkjRriarXpKIyzZzcWshJok/dGTJ8qnnjYtAPFrABFNcZEkEzgGeuuOiZ+qDjC0M+8QQBd3gkhQ81WWqEHGYOe2OiEEjFpmEV1d0SlRB8YwISo5A9sGxJ8XrBigcl3dvXogQstoHTD4S9UjqMIAhIetNR3wyOGLYmz1wyikA5tzw4So1Yiu3fBLQ6NPr0wXBkzEh8+owgU5EHpgMLeaTBAqCmYAc8AGSmjZZZiH5OIU7RAhxm+Z0vEgrhOJWWyC4FhDhgBAqTyTyx1QVHYqOcIpdKuUeowXJErEB5SsEPF8ZyYRSGwlyNeEwhLFOQw0nCYq4IEAgO/T3QlGtK/SEFhQkmpz+Ad0PiQ+fWnuibgIqRmR8oQWFsjmTp2QSMNGL7G280NgBTXCS3rohXAikjzz9aO4XZ71WT9gj0RHEU46MkNqeO3XV70WN/8AQR6Ijz+M8NNPLj19n/El5Amnhk3SzcsxXmK5CkLXiUUlzjyGqH4Qk+2S9KD9Lm9PLMUXJGIs/MYvl3tKb+AzWUlWIgJIOjZGRJ8uKedGrNlLVJWcLhtsZUh/CB8qKn5QuMLoS9WEOlqmnVCTUeKe2Cw5AYh0GN4QdJpmOzdBBixp2boQSdvV3wQBD+N1d8MFrZA6u6CAy5Jf12Q4FCXLvq74QUl6ivRvigQBq49eqHL0DFuY7ocKcHLs3wipLtyctm+AHB5QHKzGg7oJ1aX6juhks4p6METXxfugIFHIY89YIFTUBH0YZQSXoA3NCYbOsQwPlYSWf6JhAqc0FfinfAsoJOWnSNXNBhJzbOmjdADVAqB1d8CkuCcA6tnPB1BqnLm3QAwpKg5Zv6c0AGASHwnPV3wyneo623wgBWr7K7odikUr9bdAQXADsKHZvhYgHy6QN8PyqkIJBOpW6Eyi+JOn426EYk4MVQnLZvjtt0e81i+by/REcUQpSat6W6O1XQXuawnXZ5foiPP4vw008uN8IZb8JLzNK2ua1PjmKBQS5CQa5NsjR4QBZ4R3kB+tzWr8cxR5TVJpnWOmn4wy8qc5whfJGUZsgtNSWrijTnsUrxY8qRlyvHDa4ir5w1jC8DszgyS41euyIgc84NB2HqMdEQhIC3/XdBpIIoB27ojd35Jy2wQUEnxVdcFgNKqENp9dEECdXr1RFyToV1xIkA5pXszigMK0DPnO6CKyACBXp3QCSysldRhaTySabYCGFGvIOW2EVLxeTW3TAhnyUKQgATp6UwwPEoUwq6zCKjqmdsAShKjyhT4qd8EcJBqlvo74AMB0miu3VDkcpmLOdJgEKDeMOoRKFJJAca84QAA5BNMtevnhik1qe3fBqUljymrrhlKSHFdhEMjkkEVNAde+FyquR0nvgcZfzsjphYziIJVnt3QC5yAwZs/XTDuCSMOnZvgMSnZzQ5v3QSVEkkKPOf8AqELnSHzSTnpEdsub3jsHzaX6IjiaVMHKqu3ZHbLl947BV/yaX6Ijz+LxDXTnu5BfwB4S3k4L+FTWr8cxRLJocwdYjRv1H+I7xOCnhczX8M7YoKSWNDp07OeOinEMvLOtRdCs6g6dkZ0isxPyo1LSAELcDLX3xl2fyiaedriavnDWMLgGfKgktiqo02QhRmB+sIIEkmh6xG8IEMIU7Z74TgnzuiHAIT52cLCHFD1RVwTtkS+qCTk7wwBx1J9eiCCUtp7d0O4IYdsEMOvtENhCTkT17oMJfQsN66odyMwd3HO43w5dnP3iGKS1CvpMGBMw1BNIAA4nYaokSvEHJoYIpLggKNPXRDGWQA0o9sFwSVnE2I9sGlZxeOe2I+LNSZam54Qlln4sg7UwdiFxhZsajXbDKJIIDuRqMISqjEkjUyYSpdQ4UD8mDsDDEVaeiE5cvjziUIGEFlnoMNhSOnbBcBSolQJxlhpBh0lixemdBvhFIBzboBgsCiCRX6IhSVjpNQMINc2jtVy+8dg+bS/REcYlILh9eWUdnub3ksHzaX6Ijz+L8NdKO7kl/pT7YbwOEE+FTdI+GYzl4nOpj5w1RqX2lRv+8iEk/lc1uSfhmKExCmqgmnwTvjame0M5yzrUoiUoYel3jKkeVT8qNW1giUeQ3RGXIpNFPOip+UNKcLwBYFyOgwaMXq8CkE5pHWIcAOXCeyNUnL13GG86o7DDhifFHZCIDGg6xAYgAVUB+r3xIkakjpHfESQwfD90SBtQ6xDCQJFHSnq74bCeVROWrvhklId5eXxhCxDQjOAiIyonq74kQB8UBtkMAMI5Pad0SAA6O07oCM6SMvugqBFG6xCZI80jr3QQNAz9R3QAKWbzelt8GOdPZvhgqhoftboME6Hb6W6AI1JVoWjmIEPhJaqCW1CJCFPR2PyoEJLhwRXNjFEQTTxE56hDKRXJOeyCAO3thiS+nqMSCKA4oOsQkuAQ2j4Q3Q6mcVPUd8MEpSlji6jvgCaUXmJBDh/hd0dkukNc9iDN+Ty/REcWkqTxqOQosdIOcdouh/Yawvn4PL9ERwcX4a6bwV78H+ES72tk+x3OZsuZPWpCjaJQcFRILFVIqo4O8K1Ecbccthrnyt8KFGHPqtZeyEftM4Q2glM66UIRpHHSyTzcqkZk3+zbhJLtyjIsIXJxYgozpY6PGhQoI164m57YSD+z3hMP/wA9P8dH4oIf2f8ACb9QQP3yPxQoUX1VfqC2QL+77hL+pp/jI/FC/u+4S4W8DT/GR+KFCg6qsbIL+77hM36GjP8A1kfigh/Z9wl/VUj98n8UKFD6vU/Q2Qcf2fcI8RJsiP4qfxQ/93/CMD9ER/FR+KFCg6vU/RbIP7QeEmH9FS+rjUfihxwB4RA/oaD+9R+KFCg6vU/Q5cEOAfCHTYE/xkfihxwD4RNWwp/io/FChQdXqeoHLg/tE4RB2sKP4qN8OOAvCIP+Qo/io/FChQdXX6gcuDe0bhGP8gg/vpe+C9o3CLC3gKBq92RvhQofV6nqBy4MOAvCJ/0FH8ZEOeA3CM/5JA/eo3woULq9T1A5cCPAbhDQ+BoP75ECeA/CM/5JP8aXvhQoOr1P0OXApfAbhAFB7DLFXfjkR0+wSl2e77NJmNjlykpU2sAAwoUY6mrVqZVTTEP/2Q==%20"/>
          <p:cNvSpPr>
            <a:spLocks noChangeAspect="1" noChangeArrowheads="1"/>
          </p:cNvSpPr>
          <p:nvPr/>
        </p:nvSpPr>
        <p:spPr bwMode="auto">
          <a:xfrm>
            <a:off x="155575" y="-144463"/>
            <a:ext cx="304800" cy="304801"/>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7" name="Rectangle 2"/>
          <p:cNvSpPr txBox="1">
            <a:spLocks noChangeArrowheads="1"/>
          </p:cNvSpPr>
          <p:nvPr/>
        </p:nvSpPr>
        <p:spPr>
          <a:xfrm>
            <a:off x="396875" y="304801"/>
            <a:ext cx="8289925" cy="1143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a:solidFill>
                  <a:srgbClr val="FFFF00"/>
                </a:solidFill>
              </a:rPr>
              <a:t>The Effect of </a:t>
            </a:r>
            <a:r>
              <a:rPr lang="en-US" altLang="en-US" dirty="0" smtClean="0">
                <a:solidFill>
                  <a:srgbClr val="FFFF00"/>
                </a:solidFill>
              </a:rPr>
              <a:t>Evangelical </a:t>
            </a:r>
            <a:r>
              <a:rPr lang="en-US" altLang="en-US" dirty="0">
                <a:solidFill>
                  <a:srgbClr val="FFFF00"/>
                </a:solidFill>
              </a:rPr>
              <a:t>Dialog?</a:t>
            </a:r>
          </a:p>
        </p:txBody>
      </p:sp>
      <p:sp>
        <p:nvSpPr>
          <p:cNvPr id="3" name="AutoShape 2" descr="data:image/jpeg;base64,/9j/4AAQSkZJRgABAQAAAQABAAD/2wBDAAoHBwgHBgoICAgLCgoLDhgQDg0NDh0VFhEYIx8lJCIfIiEmKzcvJik0KSEiMEExNDk7Pj4+JS5ESUM8SDc9Pjv/2wBDAQoLCw4NDhwQEBw7KCIoOzs7Ozs7Ozs7Ozs7Ozs7Ozs7Ozs7Ozs7Ozs7Ozs7Ozs7Ozs7Ozs7Ozs7Ozs7Ozs7Ozv/wAARCAFaAOMDASIAAhEBAxEB/8QAGwAAAQUBAQAAAAAAAAAAAAAABQABAgMEBgf/xABOEAABAwIEAgUGCQYOAgIDAAABAgMRAAQFEiExBkETIlFhcRSBkaGxwQcVFjJCkpOy0SM1UnJz4SQlNDZDRFNUYmOCosLwM1VF8WSDlP/EABoBAAMBAQEBAAAAAAAAAAAAAAABAgMEBQb/xAAtEQACAgECBQMEAgIDAAAAAAAAAQIRAxIhEzEyQVEiUmEEFEJxgfAjM2Kxwf/aAAwDAQACEQMRAD8A74jVMVYlwJ+ig+KRUDsmmM71VHlSnK+Zb5RH9E39QU/lYH9C19QVRJIqOu9MeqXk1i8QP6uyf9AqxN6zztGfqCh9SFBanNdwiL6152bfmSKkLy0P9Ub+qKGzpUkmlSL4svJvN3bcrRr6oqPlbJP8la+oKyTApA09g4kvJr8qZmPJmvqCpB5o72zUfqisgidaUjNpQGqXk3B+2A1tW5/UFMbq0H9Ub+oKyKknSahsY1mikVrl5N/lNpH8lb+oKRurT+6tz+oKwkcyaSm+rPKlSDiS8mtV3bDa1a+oKrVeMTHkrf1RWXKe00xSKCXOXkvN0ydmUD/QKFYxiotlNBCUoKgdkjXatpAHOgmPsZ124BCdFanzUF4r1FK8eWUwlQHfFZ1Y49rlemhrzLhJEiBrtWRQU2CMw9FS2dgaOO3CdOmKj3U54jeAH5Qd/Vrn05ydT5+yk6lxOpVCT20rGHTjz5SVC4hQPzaj8eXayVdKrzGBQFKVdIIUa1pS4pUBSojSKQ2EU45ehfVdJk+NWMY1iDz4QVgJJgntoQwVi4AMmNBpFabUEXQJ1GbkaYjs7NRXapUpRUddT4mlVWFHNhzZmZKvvGlSEEP0fCktMCaXZ4Us2YQRWp4z6mV6+FNOtSJ8KrVtNIsedaU00HnSg91A7JhWmo0p9BqDNRk7RUZI5RQUWE0gvWqypW1MOH13n8IF643n+iE6D11Sru6NMcNbouziakCnQzWb5JuwR8au6/4P30w4TfA0xZ3zo/fVVj9xv9u/JqLh5Uk5la1mPC7+UJGKOD/Sfxp/kzcjVOKr+ofxpVj9wfbvyagISDJpic2nZVJwC8OgxRf1D+NMnhu6SZ+NVk96D+NFY/cH278mgJkc6aAOe3OqRw9eg64os/6P31JXD14sz8YER/gP40VD3BwH5JSDrQLiFWRbUHWDI9FGfk5egz8Yz29U/jVDnCl04AF3yV5dsyD+NDUPcXDC4u7ORCllZUsBQ3AOlZn0LJEqOY7wZrs/kg9mzC7b86Dp66pPBL5WpYu29e41OmHuN6ONQ0pSu7s51K4QlUASY5ztXWDgS5SQRctEzzza0z3BF8r5j7A/1K/Cnw4e5Do5K2ZAdBJOnfzrQhAS/lCVRPIzXQJ4FxBDgX07BjlnV+FW/IzEM+fpGPrH8KOHH3ITRzdsAm7UCCANYNOw4BcBWYGFdlb8awW9wVoXTymylasicijPb2d1c+i5IWCoaTpUSST2dio77B1FeFtKOhJV940qhgRBwZgiADm2/WNKoEElTCfCm1jSpK2T4UgAa1PEfWyGWD30stTKdZmmiaDQjlmnAp9qlpQUkQy0xFWQI3pijvpFUVKTWy4u12uG2zbWjtw4GkHsk71QBVePBTeHWL6TBbdkHv8A+ik1ZpGTjFtGxSru2xy2Y6VS7Z5Cj1tTIHs1BrPi91csYxZMNPrQ3cKhYEdtFXAl25snhr84g9xTQnGhPEeGCBuD66lczfJajs+6NNn5UjFrq1efU42G0qbJAkTWKwuLy8xHELXyxY6CQ2YGmvPSjotyL9b/ANEtBHoJPvoFgA/j7FCf0j7TSXJhO04q+7LFXl6jhk3hfKbhuZOUa9aNdK1W71w7gbdybhXTOICgQlO52ERVWMMFnhu6bXAlRPpXNXYenNheGtD5pCVHwAn2xRtQ02smm+xZirj9nhLjzTx6RpM5ikdbXnUcKuLm7wZFy69+VWCZCRpBP4U+Pj+JLkc8o9oqrAhl4dZ/UV7TS/Ept8Wu1GfBMWu72+etrlSTlbC0kJjs/GiVot/onl3DwUELUAcsQAaAYalVvxO1yD1skjv6o94NHEk+QXZJ+k77TTkRhk2nfazBa4jeX9pcXrJSkNKIbaKdFAdp7aJYXdKvbBq4WAFOAmBy1NDuFkJOErAUCC4r2CiGEtdFhrTZ+hI9BNKW1ovE5NJt9jZQZvF31cUrw7q9AEaaazE0a0rlChLfFltcg6vrWDr2Ep9wogh55OOmvJ1ehpGlBFLxqTc434STGC2+sEv/APE1502SSDEmdq9H+EkTg9t+3/4mvNkoVmOunfypoD0fh8k4HbE7wr7xpU3DsfEVtG0K+8aVUQFVbJ8KYVJXzU+FRnnWp4cutjlUGKU60ypNRIikbIl4Uo1qOvZTgmaCyW1PHfTSBypBU7CgoaDvWq/tvKOHVoAJUlOceb91ZiqBpRm0INqhJO6dqlujXHHUmjLw7cm5whrN85rqGe7b1RWDGnENcRWClwEpAJPZqabAFKtMVvcPUrQKzJHh+4inxUTxRYbEZQI7dTQuoHJvEvNhbC3hc2XTcluLInszGuatrpu0vcUIV13V5EA9pUR6t66bDGVW9p0Sk5YcXA7sxiucsbYXdzi6QMykuBSQN5CifdQq3Ky6rh5C/EaQrAbiZ1CfaKrwZaHG7YJcSQzbJSBPM7/dFXcRnLgb5/VH+4ULxWWeHMOea6riCgpUNxpSStUE5acjl4QS4in4iuv1R7RUMDEcOMzybV7TU+IvzBc/qj2ioYLpww1p/RKPrNTXpNLvN/AOfKWMawh3XrNJR7vfRWf4suztq7HpNCcfbyW+E3I0KCkeoH3UUSP4pu1TuXT6zTfJEQ2lJf3kZuEx/FJnm6r3UcAgQBFc1hClN8KvuoUpC0FagQY1gUXwNxx/C2nnnFLcWCSVHvpSW7ZeCfpjH4N5030rkr8lq5wa5MDMvMZ7CoH310184W7F9Y+i2o+quZ4hbeZw+wW8hAS0oJ6qiTMeHdRAX1D9P6OtBpHWooVKEkcxTgk1B1Lkcn8Iac2D2+3VenXwNeaoVrGUamvSfhBXkwy1JEjp4P1TXm6mwlwgHQHSNapAeh8PgJwO2A7FfeNKlw8ZwK2PcfvGlVEBVWoT4VGSDUlnqp8KaTyitTwpdTETUSdaUGTJmmMdtI2QpilMVGn8KC0T3E0wMUgDvUtDSKGBmiLLgTeWaCYK2Vx6U0OCRO9ablq4F3htyy0pbbSFdJlGsGBSZtjdbma4hnja2UAR0zRmOeh/AVDFTPGOH6/QHtVRBNo5dY8L9SFIaZayN5hBUTMmOzWst9a3LvEtteotnFMspAUoRvr+NJP/AKCcHT/YYbeKsQfazdVttBjsJzT7BQXhr84Ymr/N386q24YLryu/urq3U2HFJ6NO5gSKwWDN/YoxFfkbinH1S0BGu+/pFC7lSbcoy/ZfjD/T8LOOrJVmI17s+lZcWIHDFgdYhH3avvLS5PCjVmm3Wp8pTKANoMmliNhc3PDtqy00S6zkKmyIOgg01sTNSk267GviMTgFyNpA9oqOFjLww2P8hXvqzHEOXODONssuLW4BCQnXcb1Xah1nhwNKZd6VLJRkymZip7Gtf5L+DHxE2Pk2wvm2UGfNHvrRauh/hp18D56HFCR3mp4jbuXnDamUNL6To0whQgyI0pYXZujhtNo4gtOKbUkhQiJmi/STpfEb+Abhhjg+5Mfp0U4f/MtuRpofaaF2rbrHD1xhqmHPKipSUthJ1nnPZ30XwRpxnCGGnUlK0ghQPIyaJ8mGBPVH9F+In+ArSY68I9JA99CuLUE4NmH0HUn20QxNcJZbCHFS8gqyNlUAGdYHdVHEbJuMFdbQhS1qgpASSd6mPNGmXeMv0brNfS2TLg+m2k+qrax4KVfFNuhxKkrbbCVBSSIjxrcal7M2g7iji/hK/M9sAY/L7/6TXnxGdCHZOhg6b16D8JP5ptv23/E152xlUCnc8uymmUz0bh/8x23gfvGlTcPfmK1kz1T7TSqyAqvYeFRiR20ylSQO6njStDwpdbGO0VE+FSP/AE0xihmyI1IU21PNI0Q4FSEczUeWlIUFEqLLu0WtpbyCpbmVCEDdRNB+dPiTpbxbBQo9WfWYFJqzSEtKbCjGJdJfqsXGVNvISVHWRGkEHz+qrcQvkYdYu3biSpLYmBpNVKYjHG3wfn26knzKH41m4obLuDONp0zH1AFXurNJNo6JSkoSfcIWF4i+smrpCSkOJmDyrNiONM4Y4lL7LhChIUmCPbWfhVebh+3n6OYes1j4tTnYWf0GZ/3pFNJaqJlklwda50Gri/DPQFLDjgfICCmNyJ11p7rEGrVxpkgqeeMIbTEmsNm702FYSud1JB8ySKy34J4ysddA2dPrUaVY3kaimu9BS3xNp+7XaZFofQkqWhQ2iOfOZrGeJbYJSroHylThbSYGqvTWhdulGPpfA1XaqSfMpP41z+IW5Yw7CEmZW8VnzkH2EURSZGTJkirOhZxZt9p9xLDo8nVlWggSPXU7HEm8QYU+w05kGgkASe7Ws6WSy5iukBYzDzo19dUcJa4IP2iqKVWVGc9Si/kKWl0m7Z6VLbjYkgZwJMeBqg4tbfG3xZ1umy5pjTaatw7+RJ/WX941zZKkcbocOziykd8CPdSStseTI4KPyzqX302zCnlJUpKBJyiSBWBGP2S7VN1+USwpWUOKRoDWrEdMNuR/lK9lcoBl4Bd2jpP+VEUmLLklB7eLOjxHGWMMQhx5Dim1/NWgAg+ur13gRZG7U05lCcxSACqPTXP4k0XuBrdyZU022seoe+iKbjPwzbq0JfQ2145iE++hx2HHK3Jr4sBcfOC4wS0cLa0ZnZAVuNDXnaUqS/AVFekfCMro8KtYH9NHqNebpUVLJJg86SOjsekYCIwW2A1gH2mlTYAZwS2P+E+00qsk3lMqmpAnanIGlKe6tFyPCk/WxifNTE0iZpj3jSg2QqefRTUudI0Q9OKjUpoKH1puJ7cnDLW6QYUwRJ7JH4xSB11oveWnluEOW3NbUDxjT11LdNGkI6oyRZbLRdMsXaTOZuRHfBPsrPiSS9cM2/0VNuKP1YH3qxcJXJcwtVutUrt1lMcwDr+Nbbm4aZxMKWlxRSxAyNlXzj3fq1FVI3UlLGmYuEFFWClP6Dqhr5j76vxdgPruGyJmyXHjII9lZeEVfkLtGvVemOyf/qibyekxJSOSrYj1iqe0iMavCkCsEczYRhySdU3BT6lGleknjOyAH9GdfMqsfDjhLDbCiZbvSfShX4VsvSflpZDl0Z9iqb6jJSvFH9oPqZSp1Lp+cElI88fhXO8TNhr4qaTqEOgA+EV0s1zvFOr+Gj/O94qIPc6PqF/jYZukAW9yufnNEHzA/jQ3hIRgo7OkV7qK3g/gT/7NXsoVwn+ZR+0V7qPxYP8A2x/TCOH/AMiT+sv7xrl8RXkxPCbzku4X6C5+BrprRWTDSs7DOf8Aca5fGFNfFOFZFytogqHYSAfbVQ5mf1HQv73OqxHTDbk/5SvYa5NtWfgBwxu5/wAhXV4h1sLuCObKvZXKWtuocIB5Sytpp/Mpk6BYnad++iHInPvL+GGUW5e4LSzGptAQPNIrHw68m6wnD7c65H1mO5IJHrIroLR5q8w9p1tOVtxsQnsHZXL8IsOIxK6aUZbtioJ8SQPYmhPZ2ElWSFd1RD4SQfiq1/b+415uWwqJgxyr0j4SSE4PbSP6bl+qa87Qn5p2156VCO49D4e/MVr+qfaaVPgH5kto7D940qskJK3FKaR5HuppM71oeDJ+tjEmmk0/LWonupG6FmHI0861E09Boh6kNtqjmpUFkxvNGWXj5SlidAyF+eYoKD2mtvlCWuIbdpRjpbUhI7TM+41ElZridGHCm/IeK762GiHU5x7feaM23WxG8WTonIgeif8AlQ9DRd4vW6n5rNuAs9hOw9FELASLhw/TfUfRp7qUn3NMSrb5YG4aJbxjFLfkHJ9CiPfRrfFx+w/5UIw4Ja4wv0DdSM3sPvosD/HBH/4//KiXMWHor5OcwuGeI37baLrMB3ZV1uuxPGlp3Ne5VZC1k49H+IZv9lbboAcY2kg6tGPQqqfP+DCKemvEgyp4pum2I+chSifAj8aB8UA+UYb+296aJJuEucQKZSZ6G3ObuJUPcKHcTmLnDe973iojzOjK7xsNXn8hf/Zq9lCeEpOCCf7RVF7tJVZPAaktqHqoTwnHxLvs4qe7ahdLHL/bH9M05inAXiN8rgHpNYuLGT8RIKf6FxJ9UVqWZwVCf7V1KR4Fz8KXE6c2AXI7AD6xQuaFkVwl+i5xfS8PqXPzrWf9tc9bfzDuP1z94UYtHg7wklfZalPoBHuoNZAq4DuQNYWT6xVL/wBMcjtp/wDFh/AT/EVof8sUM4WH8PxX9t71UUwDXArT9nQrhbW/xX9sPaql5NO+P+9jJ8I4Jwi1j+3/AOJrzlZSOWvZXpHwi64Pb/t/+JrzUqhfbUo6z0Xh/wDMlty0P3jSpYAZwW3Pcr7xpVZITVsKiYqld0lBUCNEHrRyqhWKMAwZBjmN60R47wZNTdGsmokmqEXzCkBZOUExJ29O1XBSSJBkHspM1jhn4FNKayO36GHQh1tSQT87lTfGdrv0gg7b/hRRpw5eDaDUtIrGjEbdYJCwAOZUBPpqCMUC5/Iq6piQQR40UPRLwb6MuWFtcZHHWpWlIAXJBHgRtXNi/Tp+TVRNPEaAkDyVeg3zCokn2N8UavUF2bZllCkNogLMqMklR7Sadm2ZtwUsthAJkgdtBnOKrZlAU40pIJjf91Tb4lQ6jM3arXrHVNRpkbekJpsLVFwbgMJDx3WNz56mLRgXPlPRDpojPzihrOPh1akm1WgjtVvWdfFlt5V5MxbuPuD52QiE+Jp6ZB6UGlWlubkXKmUl5IgLjUCmftGLkoU6iVNmUqBIKfAigzfFjK7w2i7N5t0JzdYjaitjft3pcyJI6MwZ8JpNSXMaUWWM2bDCyttsBahClblXiahcYbaXSwt9rpFJMiVHTw1rQtxLaMyzA2pkOBc5eRg6RBqbfMNMaocJCEhCZgdpmsacJs0uLWhtSA5qtCVkJV4it29KKLY3FMzP2NvcBAcbJDZBSAopAjbY09zaMXbBYfSVt805iJ8e2rXXUMoK1mEjfSpxRb5hpRhbwu0atDatoWlk7oDio9vfT2uF2dmwthlqGnPnIKiQfMTWjpEdN0U9fLmiOVT50NsShHwUNWNuxa+TNJUhrkkLOngZkVTa4RZWTqnbdC0KWZV+UUcx79da2UhRbBwj4OT+EMxg1vPN8fdNeaqjMkCa9J+EQfxKxy/Lj7przJwiQZJAqkUekYB+ZLfwV940qbh4zgVse5X3jSqySN40VLWuCkFUFQPIf9FUoLRZyvOBcnnynwrc8UuLU2fmmaFOPA9LbASZ1Us6fNB9FWnZLRJTDMpJeW0orIRkIE67a1WgXiUHIUBwE5gpWUxOhEb6dtWtqKy00pAEiZAnKZ5VY1HTLUlKm4OXraTB3FOxUVIuX3H22rplac3zJ5nT6Q09laXVpQqIMT2k1ncEXlvJ+ko6eHgPfT3bK31lPQqcSr50jQj00u4+xNT7JMEgEa7qPupmHrcNpRmCyAJVJM1UzZsWmZTdstBUQmQE8z4+FO2pQ/KotrghQ2yI/EUP4ErNjZt3VOIbUJbMKhREeqoIZDhCuiUtJGhCjVCVvIkN2DqErMmAkT6FVBpzEGyAhlW+bKojTX91FMLNbttbONKztpTl3PSGRU02xU0Q0rIVIBnXSfR2UP8AJn3VZ3rTrkk5kxofOa1KxW1snQ1cOBghICQrSf8Asih3yQbdxhhvk8OOPqeWVp1Mj31VhLgbbT1BK1ElXaIA99ajiDFy3mZdS4lC05iOXrrBZPtNWQecBlKSEpncx76pW1uLa9jC9dOO8TPFpQzE5AY0HKuv4Qf6fy9RMnpUyOzq1yCkIS2u8XaFhwHQZpKtCSeyut4QCEOYmlG4fE/Vmqy04E47s6G6DK7ctvEpSoxmmIPIzWE3b4At1OoQshQD+wVERvz118KJEjnTSO2uRSSW5u1YK+MbptNznOZTVwE7QEoIGp7pM+arHri6bbWtNwlSAy44ClIMREa896IZh2+unzDtiq1rwLSwO5cO3K+j6aS44yAkDQDRaj7a2N3rqbVxwoLobLmZUgaJJgQNzArXmHdUh40Oae1AosEeXBvEXFl1K8zbSAZhIkqkz2VLy18MquQ6VoQ8pCk5dQJgH2HzmiZIneoLaC1pUXFQn6GkE9vbRrXgNLJoJyid41p5ptKasyzkPhMdDWAMKM/ygfdNeVB4KPzlCTyFeofCgJ4dZ7rgH/aa8jZWekA31piPYOHdMCtfBX3jSpcO/mK18D940q1JIX7xYXmKY60yNf8AuhrOsDPlLZcJ2ISBPKZnsrdiKUrbylIIUcvpNBnHb/BWXFFHlds0CZJCVJH4VpFWtuZnJ1z5GwocC0rhuUn6RI91PbOJUpeVJ+eZ68ie6aG4fjaXnFqdcUFOKVkbUoGOwAjz70QYbW4twoOUKUTqO/zUSi1sxpp7om4gF9laCNCZkd3hWkSVR7zQu8dU1e29v0iQtzmVEQPTWbEF4lbFpKbhAClhM66TSUHKgckg+6lCUJMyQobE9tZ7aF2yCIUI0Mfurm1Ys4hIVcLdOYmC2dgDrodez11qsmHVWTLqrt0BxIKQhtRieWm9U8TS3ZKyansHwhwDUADumokTcwZ0T39prGzZrcGr7pP+JCR7RVqLJxJzB1Ry8pSCPVWdJdy7YRS0kpAmFeBrncfwxTz5WFpACTuNT4T4UWDFymIccie4zVqG3FGVPhY57H3U4S0O0EoqSpgTDWwxY3QKYl1MEDvTWNwuv4egotS6yVhSVhyM0AbxrXRXVuEJ/wDIYURpA11rPwulDmBoSJUjMYzCNK24m2sz0fiBkKunGkJcQ22zlICUg9WU76k11nBK1qexbpRCg+nQ8hGnqoditlmQEIT1VGCO46Vt4HSCcSKVA/lUAx3JipnNSg2OMWpI6txll4DpWkOAbZkgx6azm1sgSE2rEgwYbToaueWWWiQMytkjtPIUMaLljdul1rKHm88Z5lY0PhII9FciVo3vc2JtrJTimxbMFSQCR0Y0nzd1T8htP7pbn/8AUn8KyeV9FiJTmQZKW1qjQQCqPXUjfPLaW43kSlsqzlY2ATO287aeNPSwsvGHWZXraW/2Q/CrvIrT+7M/ZisIvX+hBUW23FhojTbMYPPWKtTcuBwlIRC3ilSgNjIAkTz2nwo0MNSLzh1ore0Y86BUfi+yGgtGfsxWdd/dJt+kytiG3FbE/NMT560XTxbt0q0GdSUZuSZMTScWh3ZWLTDFTDNtoYOidD2VM4ZZH+rN+ZNDlWr6rtu3U02EHqqdQiFEBJjuA1I89GoVTkqEnZxPwltot+GmUtoCU+UDQctDXkYI8oSoDZXM1678KQJ4Za6p/lCdvA15ChSS+FBuSOW9Sh0excOmcBtvBX3jSpcN/mC18FfeNKtiCy9T0jLiQZUDIjtBoVjzyLfBbgEZlvdRKZ3JMVXjN7csvOItSEuKUQSROlBCm+uXw3d3BcSOuEpJmdB7zXTDHybexzzyc4pA+0ZxUpCighFqnyjoymI1/d6q7hjELFeVsPtpcUAS2TqJ5Vks7F5hkNtvpZSokmQFEn/semsmJWAP5dVwXtpUlMHLOo00NPJJZHTFjg8a2MGIOouOKUqUQs6NoQojTsgdv40VxlguS1mVGZKUnsOUwPOYFB7a2CFC9Us5i6jlMQeXfXQYnhNriKy4u7eZSqM4Q5CVEbSNqJSUZR+Aim0zl7Ngm+w5DxUpKzqns0IM+gUXevUtPtWjRE2bR6ULRsDEQeR7++t1rhlpYpc6NxT61ZTKlSUx/wDdc4q0eexC+ccdQFOOFR630eQqk1kfwgScDrMLxdm4syu5WEKaPWUToRWAY0La/D5aKmnFHr5YK0zvXPZbgKLLeZWcRlTzq1phx9bIuFOKSIRlGqkjwo4MVbK1t8gvjuNqLhdsnCUIywtIEAjcdvMVkwzibNjY6YrQ08gIgjRKth6vbWVtCkukpbWbfMD0ZXvyHt3oJeF1F046kHUkiOw1pDFBrSROck7O5v8AFulWltTLzSUElK1JgLjeifCykpwwFSJAVty2FcwzcF0NIbcKkhGaHUz1idx40Wul3mGWjK0XOUOKTKUo2EgeysJw9OlGinbs6C7UlS15UQk7Cn4PtUWz2KJbnKXknXtIk+2hDuIqWR0aUypOYpUYPhRjgxWYYgvmp8E6d1c7i1Bmie6OjWhDhGdCVZTIkTB7ag7btOkdI0lcbZkg09xboejMtxMfoOFPsrOLFkgw/cGNDFwvT11galotbfLl6FuBGmUctqRtGC4pwsNlSxClFIkjsNVjD2/7a5//AKF/jS8gb/trn7dX40bjLlW7Lmq2UKkAapB0G1Om2ZSrOG0BUzITrVQsEf21x9sr8al5Ejm9cfbK/GixFhZbUnKW0lMFMRpB3FOpDZb6MoSURGUjSKqVaIP9K/8AaqqHkSP7a4+1VQMubYba/wDG2lM9gqU1R5CmP5Rcfamm8hTyfuPtTQNHOfCGvJgDZiZfAjzGvElZ0Xa0ggdaJHZXs/wiNhnhpsZ1q/hCdVKk7GvGbkOJvyUqBB11NCG+R7HwzPyetJ/RV940qbhefk5Zz+ir7xpVsYgvFEZsQWSToo+iTWNpUXylGNG9dd9aa9ulPY++2+9kQgrSgTAkExWFrFbVLL0XOV0LIGadRAB9ldyhKqOJyV2dCnEbVULW+EkKKlQgmduY05VVdXzCk5UKXHMlsa6ye/trlkMWjTIJvkKfzlZeSDsRtlMVB+4sG2iXL95/PulCYy+B1oWBWN5mFmbphp5pkpUApU5pToeenZVlxibjDtyzcJd6OICkNBQKT4kR2ULt7ywuZQxYPOKnQrJ3PgRRJ7yvDuGrjMklxbhHWOYIRMQJ56U5QSe6EptrYocu7YqW8ld1nWfm9EANo/S0pm7h9llzI3l6RoIVlEQNJrPgaFvY1bgqkJUSYEykCYPbXU32Di4dU4ycvIIBiYHfpSnKMJaWViTmrOeeuRb+TMqSOsA45Gh1O2ndWphhlNv0ykQgqgpGoVIOkb+g1rcYXh+Vu/Q0Uv8AVzgcgABsR3VladtW1IUQpQSmQnNrodBr4VLla2NFHfcHXdxd3LnRP23QqahKUJQUAJMmSPRWYNsOMguqVmH6Gvtoq/a3F3i108u3I/JElsmdIgVlXhdwwEpLTgzfNlJE1pGSohp9xrNRaQXEKEpASM3j+E11F20bu2tllAJcCTIA02rmrd8tuBS7ZtEkAyNJ7fbRqwuVFaglwuQqcpOh8Byqcib3HFpGhGEqcv1urcglWbNzPdXScHlgsXfQgiHYV6KA3GIIygEDKPnqCjrrsOdGuC3Lc2l15PJ/KAqk84rlnq0Ns1jWrYP3z7jDKVNAFalpSAe8gVgZxAJdfcLY6Nbq9QdSUQk6eIog+y3coyOgkSDoSNR4Vn+LbQtJa6LqpzQAo/SMn11gpRSpm1Mvt3XHQsrbyQqEz9IQNfbWG5fcF0zdDpA225kOnVKToT6Y9Fbm2UttFtJWQeallR9JqC7VpVn5IQS1kCIkzHjvSUkmNplSsRcS8W/J5IeDQ6/aJB29Pvp28RLraChkqWYKkgzAkjfzE1ai2aSoKAMheeSTvlyz6Kg1htsytCmgtJSIgOKg6k666707iTuZxiZWELdZLbeZQJC9ZTmzaRqJFaVXS0OdGtCQogqSAqeqNydNNx6adeHWzjaW1NylOaBJ+lM+2oDDLfMhRLilISUypxRkGJB11GgobiPcqRiayYVbQQG1HrbBZj1a0QrMMPtw0psJVCssnMZ6u2u9aamTT5DV9zk/hHTm4dRIn8un2GvHbtH8LmAAoCa9i+Eafk0CNw+k+o15DdT0qFbiJOtIvseq8Lfzbs9Z6qvvGlS4W/m3Z/qq+8aVbIxBN2phl++UthDy0rUsJUNxm19VDlYdYYq2w/YO26FpACkjq6mdI7dqz45dKaxi4GYplxYBHLWhVnhr794l5hUJzZisHUGa9KONqOq6POlkTlpqwtb8NM2qw5eJzjcJz5R3A9k1bhLtiShJYtjcrchKUlKkkctOUeArY/ZXbRCrvEptSJc6UCR3f9FYEYXY4nia721uUsIUqUoP0j2xynUio1ak9TNNGlrSg+ppFlnf6BCMiSqEJGsV59c4jeYhcFVw4pSCokJGgE9grsMQcu7e2WxdEr6RCkpcSuEzGxnf1GuFQtQcTB586v6WOzbMvqZNNJHQ4XdPWL6bplCQraCNxXRpxS5cSX1W5VarXExMD3cq5VClnKgkQrSBtWtV4pTIaafW0ttJOUahShsfQfVU5Mepm+GVRo2Yi2/arCUOLet1iUTv4HvoY8lxIALa0HcKJg1W9i18glYdK9AM2Y+aq03z17q66VqHMqmqjCSQnNN0aMKunGLzVxSCQRnmr14heOBMqWoBWbz1gMNEkSBGsVtNypu2DjSiCYB9dEkrscbqhWjSr65JgEpOYpUYHif+86utli3xVTqVS1MEg7aDUeihrDjz106ESpbgM9sb1MrKCOtHjRJFRaCl6EXNw4664WW3YSkgzlJEgqHeJrrPg5SgWmIFoqLZuBlKhEiK5C6WxcuNJbfSHHdFJEwnSNT+Feg8IWAscOcbTJlQUSdyYrlzSrHRrBeq0HXUuqjoXEo7ZTmn11X0N2dfKG/sv31DElLbsHChSkLJCUqSYIJIA9tRu3V2TtupsuLDi8im5zEiCZE8xFcajZvqos6K7G9wj7L99Lorn+8I+z/fTDEWVoCghyFFMdXUhWx/72Gk7fNNJLhCi2ElecCRAIE+uloY9RIN3Ok3CPs/305bup0uEAfs/wB9Vpvm1PBrItKivJqnSYzD1VqBpU0K7Kejuudwj7L99Lo7n+3R9n++tFNSGUBu5/t0/ZfvpFu5/t0fZ/vq8UqAOS+EFK08MjOoLPTp1Ajka8muRKEk8u+vWfhIMcLz/np9hryUjO0qZ0BNF7miXpPUeFf5tWes9VX3jSpuEv5sWX6qvvGlW6Ocrxbhm2xJ4OrdU2smZSkUNY4KbtXCprEHkT2JiutcGgqhW9dCyzSqzwJzk5tgJzhtNwpPld2q4QlJGRTYA8fHvrErge0DhWzdusjcJTrB89dQrSoHXSkss1yZopN8wIvh0uYcuzcvnF5465SJ0MxWJXAtnIUi5cSZmYmunMGnSTsKFlnHkzZ+rmc/8jmejSE3jiQnUdSofI5kOZ03zoI7EgRXTd1RidxT4s/JSdcgH8lLW4dUFuqPSwDCQI/7vW5v4MbJrVOIPg/qCiDaktuJUohKUmSTpAoyMcwk7Ynafbp/GpeTL+NnThhGe8kc4fg3slIy+XvRz6gqSPg4s0oKTiD5BM6pFdEcbwn/ANnafbp/Gm+PsJ54nafbp/Go15/k6tEfAGtOArOyU4tq7dzrTlzFI01ms7vwb2Lrmfy55MmYCRFdErHcJbOVeJWqT2F5I99N8f4P/wC0tPtk/jSvOne49EX2BFlwJh9osLU6t4gR10iN5roLKzRZNlDex5RFZ/j/AAfb4ztftU0vj7CN/jK2+1FRKOWXNMpRrka7ljylsIKiiFhciNwZpvJsys63FKXBAJgZZ7Ky/KDCB/8AJW/2gpvlHg0/nK3+uKShk8MKNAsQhScjq0pDYbIAGoExrHfVYwxPRpSp5xWVAb1jVIPZFVniTBRvidt9cU3yjwbcYnbfaCq0ZfDFpReqzSXQ6FqCul6Tlvlyx6K00N+UmCc8UtftRS+UeC/+0tftRSeLK/xY0gkDUqFjiLBT/wDKWn2opxxHgv8A7W0+2T+NTwsntYwnTGhnykwSYOLWc/t0/jS+UeCnbFrP7dP40cLJ7WAE+Er+aitNnke+vHlXMNlKRqK9S+EXHMLuOFnG7fELd50OoIQhwEnzV5Mxle0SogmdANtKlwadNFKXpPXeDyTwrYk75VfeNKlweCOFrIEyQlUn/WaVamIYXsKqXPKrXNhVS60PnpdbIanSo5Vcte6r4CRTEjuB7adG0CsIgSfRTmBsIpTvrUT20jVC89KmmnmYpFMgtAcbUhWygQaF/J3Dteo4PBw0WOlIRVxyTj0ui4ya5MEnhzDwB1XPr0/ydw0p/wDGv65ooYpGAKrj5fcyuJPyCPk3hoOrbh785qXybwwahC9P8ZooAd6UGh58vuYLLPyDBw7hu/Rr+uakOHsOiOjX9c0Qgg1KYqeNk9zK4s/IO+T2Ggf+Jf1zTDh7DYjolx+uaJiKQFHGye5hxJ+QV8nMM/sl/XNczxY01hT7LNmCgOIJPOda7vTsrgfhEWU3tiQDPRr8+ooefLXUzTFkk5U2co/f3OUgOEAdoFVoxJwoJU+RHKBr6qa7VbptAeuCewTQx15CWYIUSRpUfcZvczsDbOJrUgw6VHlIG1RcxFYGTpYM6iNqG4aghBcCcyk6juqL14QpUpQVqMnXlR9xl9zFYWVdFajCySN4itDdyG2suYye0furnmb4AhRbAJ31osyvOkGOsTJTzql9Rle2piZZcJReHI4pyFcx2+itdvbNNNkIBzKGpUd6pSpQI00G0aVpS4csaiDr31MnKbuTsWo9J4PEcLWQmdF/fVSqXCSQnhq0SNhn++qlUAFnNBpVUdcVavaqzua1PnpdTGUqoEEmpx6aYnWg1iQOhpidNKkTpUCdYFJmyHB076flpUeYqUmNKCmMrYCoyeVSKT+iaYpIGopDGPKlIilvFSDffQBEb1LYUimKjOlAEgBFLfSKYExTzpSGNyNMFE8hTxNNz2pDESa4D4SHEourEOAkFC9vEV381wXwjZfKcPUTEJWdp7KHyNMPUcWLgylCiOeUHsqp20S8o9cqTyUakoKSoZgkQJkiBWi2t3Xs6yCnTVXbWZ3mdnNaZ0pCnDEZknSht8y806la9cwmRtXSYVaJW06HspKT1SnQAVVe2TQQUNOBSUjQETFPkLmc/aJDr6RrJ1najClOM3JlJUANwZmsiLNIfB3zGdq03Q6OQFLKlDcUX3CuxtQ9nSCkyDWoJUAAdhuRvQrDiWjBOdO87UURc9UAEanburRO0S1TPU+FhHDtrH+P76qVLhczw7a6R8/76qVIYVc2FVRPpqxw7Cq60Pn5dTG3qJ7KcmDTHtoNIjVApiYNTpjvNI3REA1NHzgKbTkKdBhXjQBMiDFRO1SJ1mmiRtTGRyjLFR1SdKsGlQWKVDHBzeNRKY0pkmFd1WEZhHZSoCvz1IJ03qMaacqfWKBjxPm3qJGkinjelrFIZEmJFeffCWcq7DU/Nc256pr0Egk1wnwkNEuYcQjNo54j5tJ8jTF1nHYU15UtxbsqbRoUHt5GjQOdOUABKRyrHhTKmbVSlJjOedbEqSpRZTGqesRy7qlKztObZfdCn0JUvIVSTNbrJtTzoEnfc9lZrC1Kru4SoHIk5RJ50asrZDLZIOp212q0hMhd2CSrO0BMbVhdbLiz0gIKRMUXSlzXMPPUiw2tQJE8tqUo3yBNoB2ltLxggiNa2IY6BUnTsA7a1+SpRq0gg9mY1QvplOSUjYwRQo6Rt2eo8JnNw1aHXXOdf11UqfhWfk3aZjJ6/wB9VKgAm7tVYVJjSrHDPhVUak1oj5+XUxydYpudMTrApidaDWI+2lR3pAggkmklaVJJCgR2zSNh6dO9RzA6inSeZoGT3ETTc6YHWnNMCcCm0I7aYnSmBMUDGyka1KYE86RVAqvPrNILJwDrFRJg1LmCKZQMTSGIaimNIUxOtAxGuU45R+TtFAAqAXv5q6o0Excsr4gwZq5CFMLdIWlyMpGm80uxpi6jg1LdDaYTmGnzRUAt5txJDKymZPVGlelO2HDV3aoYtfJ0F55LqlJWlKkBQJyg8hpt3iqHsCwUsKt0OJcLbi1ICHUJW51UQnMeQk+ips7aPNbhXkbxWAtQc1IjzVYy6ooJQkg9+ld6cCwBphD7r7bp6JwJDriFpUS2uRHIpIGtYMR4f4aYs7oWlwouttOZCbhCgSgII0jWcx9Bppgc6lS/JwuCpQ3qLT6lLhaQQRoQDXoNmxgjvD1qzceRtlVuyFkFsKCpAVt1pie6mtbDAsNZeZQ9aqCkknpHUq1yrGh9FFsRwaVgpcKVCE1UjMet3aiRRi1XYWmHBxSWluhJUAShXSK1EERmEeg6GgiSokwSJ9dUI9O4X/m7a/6/vmlS4X/m7a6z8/76qVSUEnN6gak5qaidq0PnpdTIZesT3VEpkzUzJqJ7KDaJHIMuU7VBLaWyQhAAPZVtNSNiOWBAFTBkAeiozUkfOFMZOOXOmKYqeg150x7aAGFNBnxpzoKceigCOUHc1EtyerUlKjQUyJnxoAUToNhTHsqStBAqER41JQuVMRS1pxtQMY1y3FmHfGmJ4TYh3ojcOKRniY2rqjXI8a37+GXWGXduR0jTilplMiRFJ8jTF1IE3Pwf4lb4imxYcNw90ZdcMZUoEwBJMEmjmH8DOeS24N4Gy7kzBQAIKkknSe6P/qhtlxVizbGdx5KozaKQOas3ng7VUxxjiy30JaUgpSEjMtsEiAQCO+CalJnaSueGH3Hbq2ffDTtpam6TlhQWPEHSnseD8QuWGrpLWZD0ZUlYmDPWI5DQ61ltuJMQTjLr4WmEW4tzmbBSpA2EEUR+VeJwlCH0pCSMuRtIEa6bbanSrSYmbEcJPeSt3HSIgu5XSkgpQJABB5zNV3PCOJeVONWymXEJBKFdIOtBIjx0rA5xXijaFNMXCQ1JJSG0xy5R3CsyOMMbR1U3iACoq+YmNSSeXaTT3oDUrhBxjDby6urppD1u0hxCEuAyD29mm1BEpIWABoRqa0oxrEHnHyq4zG5aDToKQQUgaDb11SiM4kaHspAek8L/AM3bX/X980qfhifk9azv1vvmlUjNqlDOR2GlI5VFejh8aflWqPnG/Ux5qJiaRqBVG9BrCRLMO2mJqOammaDayRM6CpIMKFQFSBM0irLtO2omohXKlmphZIpzCkBpGtMlVSzEiigsipHZTJJBg08qnaoKlWhO1FBZMwd6gR/0U4EDnUhBHfSodlZIHbTzI2qRST21Ho1UqHYpAGprjfhAWgtWaSDqVa+iuxKdJNcjxyww43ZqfWAApXPfaijTE/WcoyV3rahIIToTtSfeasWciVS4vYDeq15grNaNlJjdQgGosWwbWX3j0rx+kobeAoqjustYQLZgBwypRk1FV6EvBlAmeYqN0FLRGbXcVmtUE3CQGwXTIkdlUIIFxppspS2dVEkVjVcNFY3nsrXcBxhtAU2qVpCswTO+sViKUrOiTnPdrU7DNTDygrq7q7NKvS4EuJOUxzprXC7no+kUIG+uhFMjqOhJIk0Aem8LkHh21KRA68D/AFmlUuGgE4BbBIgDP980qgo2OhJVpM00GNq0ZR2CngVeo8d/T23uZcquymCCT2VrgU0DsFOyo4PkoDaRSU2kir4HYKUDsFKzZYvkydGQdNRSyq7DWuB2CngdlFhwfkxkHsNITtWuB2UoHYKLFwvkyo59tWAc6uyjsFKB2Ciw4XyU0wFXwOwUoHYKLDhfJQZ7qbbnWjKnsHopZU9g9FFj4XyUCaeZ3FXQOyngdlFj4XyZ4nlXNcYtFTVtCdZV7q62q3bdh+OmZbcjbOkGKLLx46ldnlSrR5Z6siO6nGFPlPzzvO1eoeQWX90Y+zFP5DZja0Y+zFJyZ10eWHAXnRqsjvFarHAGbRzpSnMsfSNeleRWv92Z+zFMbK0O9qz9mKVhRwz7SXeplB5bVUzh7TTgV0Y8YrvvIrQbWrP2Yp/IrX+7M/ZikB5xiLtw675LZoOnzlxoKzqwW4VlIMkb6b16cLK0TtasjwbFS8ltx/V2vqCnYGHh1Cm8CtkL+cM06f4jSoklKUJypSEgcgIpUhn/2Q==%20"/>
          <p:cNvSpPr>
            <a:spLocks noChangeAspect="1" noChangeArrowheads="1"/>
          </p:cNvSpPr>
          <p:nvPr/>
        </p:nvSpPr>
        <p:spPr bwMode="auto">
          <a:xfrm>
            <a:off x="92075" y="-157163"/>
            <a:ext cx="304800" cy="304801"/>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data:image/jpeg;base64,/9j/4AAQSkZJRgABAQAAAQABAAD/2wBDAAoHBwgHBgoICAgLCgoLDhgQDg0NDh0VFhEYIx8lJCIfIiEmKzcvJik0KSEiMEExNDk7Pj4+JS5ESUM8SDc9Pjv/2wBDAQoLCw4NDhwQEBw7KCIoOzs7Ozs7Ozs7Ozs7Ozs7Ozs7Ozs7Ozs7Ozs7Ozs7Ozs7Ozs7Ozs7Ozs7Ozs7Ozs7Ozv/wAARCAFaAOMDASIAAhEBAxEB/8QAGwAAAQUBAQAAAAAAAAAAAAAABQABAgMEBgf/xABOEAABAwIEAgUGCQYOAgIDAAABAgMRAAQFEiExBkETIlFhcRSBkaGxwQcVFjJCkpOy0SM1UnJz4SQlNDZDRFNUYmOCosLwM1VF8WSDlP/EABoBAAMBAQEBAAAAAAAAAAAAAAABAgMEBQb/xAAtEQACAgECBQMEAgIDAAAAAAAAAQIRAxIhEzEyQVEiUmEEFEJxgfAjM2Kxwf/aAAwDAQACEQMRAD8A74jVMVYlwJ+ig+KRUDsmmM71VHlSnK+Zb5RH9E39QU/lYH9C19QVRJIqOu9MeqXk1i8QP6uyf9AqxN6zztGfqCh9SFBanNdwiL6152bfmSKkLy0P9Ub+qKGzpUkmlSL4svJvN3bcrRr6oqPlbJP8la+oKyTApA09g4kvJr8qZmPJmvqCpB5o72zUfqisgidaUjNpQGqXk3B+2A1tW5/UFMbq0H9Ub+oKyKknSahsY1mikVrl5N/lNpH8lb+oKRurT+6tz+oKwkcyaSm+rPKlSDiS8mtV3bDa1a+oKrVeMTHkrf1RWXKe00xSKCXOXkvN0ydmUD/QKFYxiotlNBCUoKgdkjXatpAHOgmPsZ124BCdFanzUF4r1FK8eWUwlQHfFZ1Y49rlemhrzLhJEiBrtWRQU2CMw9FS2dgaOO3CdOmKj3U54jeAH5Qd/Vrn05ydT5+yk6lxOpVCT20rGHTjz5SVC4hQPzaj8eXayVdKrzGBQFKVdIIUa1pS4pUBSojSKQ2EU45ehfVdJk+NWMY1iDz4QVgJJgntoQwVi4AMmNBpFabUEXQJ1GbkaYjs7NRXapUpRUddT4mlVWFHNhzZmZKvvGlSEEP0fCktMCaXZ4Us2YQRWp4z6mV6+FNOtSJ8KrVtNIsedaU00HnSg91A7JhWmo0p9BqDNRk7RUZI5RQUWE0gvWqypW1MOH13n8IF643n+iE6D11Sru6NMcNbouziakCnQzWb5JuwR8au6/4P30w4TfA0xZ3zo/fVVj9xv9u/JqLh5Uk5la1mPC7+UJGKOD/Sfxp/kzcjVOKr+ofxpVj9wfbvyagISDJpic2nZVJwC8OgxRf1D+NMnhu6SZ+NVk96D+NFY/cH278mgJkc6aAOe3OqRw9eg64os/6P31JXD14sz8YER/gP40VD3BwH5JSDrQLiFWRbUHWDI9FGfk5egz8Yz29U/jVDnCl04AF3yV5dsyD+NDUPcXDC4u7ORCllZUsBQ3AOlZn0LJEqOY7wZrs/kg9mzC7b86Dp66pPBL5WpYu29e41OmHuN6ONQ0pSu7s51K4QlUASY5ztXWDgS5SQRctEzzza0z3BF8r5j7A/1K/Cnw4e5Do5K2ZAdBJOnfzrQhAS/lCVRPIzXQJ4FxBDgX07BjlnV+FW/IzEM+fpGPrH8KOHH3ITRzdsAm7UCCANYNOw4BcBWYGFdlb8awW9wVoXTymylasicijPb2d1c+i5IWCoaTpUSST2dio77B1FeFtKOhJV940qhgRBwZgiADm2/WNKoEElTCfCm1jSpK2T4UgAa1PEfWyGWD30stTKdZmmiaDQjlmnAp9qlpQUkQy0xFWQI3pijvpFUVKTWy4u12uG2zbWjtw4GkHsk71QBVePBTeHWL6TBbdkHv8A+ik1ZpGTjFtGxSru2xy2Y6VS7Z5Cj1tTIHs1BrPi91csYxZMNPrQ3cKhYEdtFXAl25snhr84g9xTQnGhPEeGCBuD66lczfJajs+6NNn5UjFrq1efU42G0qbJAkTWKwuLy8xHELXyxY6CQ2YGmvPSjotyL9b/ANEtBHoJPvoFgA/j7FCf0j7TSXJhO04q+7LFXl6jhk3hfKbhuZOUa9aNdK1W71w7gbdybhXTOICgQlO52ERVWMMFnhu6bXAlRPpXNXYenNheGtD5pCVHwAn2xRtQ02smm+xZirj9nhLjzTx6RpM5ikdbXnUcKuLm7wZFy69+VWCZCRpBP4U+Pj+JLkc8o9oqrAhl4dZ/UV7TS/Ept8Wu1GfBMWu72+etrlSTlbC0kJjs/GiVot/onl3DwUELUAcsQAaAYalVvxO1yD1skjv6o94NHEk+QXZJ+k77TTkRhk2nfazBa4jeX9pcXrJSkNKIbaKdFAdp7aJYXdKvbBq4WAFOAmBy1NDuFkJOErAUCC4r2CiGEtdFhrTZ+hI9BNKW1ovE5NJt9jZQZvF31cUrw7q9AEaaazE0a0rlChLfFltcg6vrWDr2Ep9wogh55OOmvJ1ehpGlBFLxqTc434STGC2+sEv/APE1502SSDEmdq9H+EkTg9t+3/4mvNkoVmOunfypoD0fh8k4HbE7wr7xpU3DsfEVtG0K+8aVUQFVbJ8KYVJXzU+FRnnWp4cutjlUGKU60ypNRIikbIl4Uo1qOvZTgmaCyW1PHfTSBypBU7CgoaDvWq/tvKOHVoAJUlOceb91ZiqBpRm0INqhJO6dqlujXHHUmjLw7cm5whrN85rqGe7b1RWDGnENcRWClwEpAJPZqabAFKtMVvcPUrQKzJHh+4inxUTxRYbEZQI7dTQuoHJvEvNhbC3hc2XTcluLInszGuatrpu0vcUIV13V5EA9pUR6t66bDGVW9p0Sk5YcXA7sxiucsbYXdzi6QMykuBSQN5CifdQq3Ky6rh5C/EaQrAbiZ1CfaKrwZaHG7YJcSQzbJSBPM7/dFXcRnLgb5/VH+4ULxWWeHMOea6riCgpUNxpSStUE5acjl4QS4in4iuv1R7RUMDEcOMzybV7TU+IvzBc/qj2ioYLpww1p/RKPrNTXpNLvN/AOfKWMawh3XrNJR7vfRWf4suztq7HpNCcfbyW+E3I0KCkeoH3UUSP4pu1TuXT6zTfJEQ2lJf3kZuEx/FJnm6r3UcAgQBFc1hClN8KvuoUpC0FagQY1gUXwNxx/C2nnnFLcWCSVHvpSW7ZeCfpjH4N5030rkr8lq5wa5MDMvMZ7CoH310184W7F9Y+i2o+quZ4hbeZw+wW8hAS0oJ6qiTMeHdRAX1D9P6OtBpHWooVKEkcxTgk1B1Lkcn8Iac2D2+3VenXwNeaoVrGUamvSfhBXkwy1JEjp4P1TXm6mwlwgHQHSNapAeh8PgJwO2A7FfeNKlw8ZwK2PcfvGlVEBVWoT4VGSDUlnqp8KaTyitTwpdTETUSdaUGTJmmMdtI2QpilMVGn8KC0T3E0wMUgDvUtDSKGBmiLLgTeWaCYK2Vx6U0OCRO9ablq4F3htyy0pbbSFdJlGsGBSZtjdbma4hnja2UAR0zRmOeh/AVDFTPGOH6/QHtVRBNo5dY8L9SFIaZayN5hBUTMmOzWst9a3LvEtteotnFMspAUoRvr+NJP/AKCcHT/YYbeKsQfazdVttBjsJzT7BQXhr84Ymr/N386q24YLryu/urq3U2HFJ6NO5gSKwWDN/YoxFfkbinH1S0BGu+/pFC7lSbcoy/ZfjD/T8LOOrJVmI17s+lZcWIHDFgdYhH3avvLS5PCjVmm3Wp8pTKANoMmliNhc3PDtqy00S6zkKmyIOgg01sTNSk267GviMTgFyNpA9oqOFjLww2P8hXvqzHEOXODONssuLW4BCQnXcb1Xah1nhwNKZd6VLJRkymZip7Gtf5L+DHxE2Pk2wvm2UGfNHvrRauh/hp18D56HFCR3mp4jbuXnDamUNL6To0whQgyI0pYXZujhtNo4gtOKbUkhQiJmi/STpfEb+Abhhjg+5Mfp0U4f/MtuRpofaaF2rbrHD1xhqmHPKipSUthJ1nnPZ30XwRpxnCGGnUlK0ghQPIyaJ8mGBPVH9F+In+ArSY68I9JA99CuLUE4NmH0HUn20QxNcJZbCHFS8gqyNlUAGdYHdVHEbJuMFdbQhS1qgpASSd6mPNGmXeMv0brNfS2TLg+m2k+qrax4KVfFNuhxKkrbbCVBSSIjxrcal7M2g7iji/hK/M9sAY/L7/6TXnxGdCHZOhg6b16D8JP5ptv23/E152xlUCnc8uymmUz0bh/8x23gfvGlTcPfmK1kz1T7TSqyAqvYeFRiR20ylSQO6njStDwpdbGO0VE+FSP/AE0xihmyI1IU21PNI0Q4FSEczUeWlIUFEqLLu0WtpbyCpbmVCEDdRNB+dPiTpbxbBQo9WfWYFJqzSEtKbCjGJdJfqsXGVNvISVHWRGkEHz+qrcQvkYdYu3biSpLYmBpNVKYjHG3wfn26knzKH41m4obLuDONp0zH1AFXurNJNo6JSkoSfcIWF4i+smrpCSkOJmDyrNiONM4Y4lL7LhChIUmCPbWfhVebh+3n6OYes1j4tTnYWf0GZ/3pFNJaqJlklwda50Gri/DPQFLDjgfICCmNyJ11p7rEGrVxpkgqeeMIbTEmsNm702FYSud1JB8ySKy34J4ysddA2dPrUaVY3kaimu9BS3xNp+7XaZFofQkqWhQ2iOfOZrGeJbYJSroHylThbSYGqvTWhdulGPpfA1XaqSfMpP41z+IW5Yw7CEmZW8VnzkH2EURSZGTJkirOhZxZt9p9xLDo8nVlWggSPXU7HEm8QYU+w05kGgkASe7Ws6WSy5iukBYzDzo19dUcJa4IP2iqKVWVGc9Si/kKWl0m7Z6VLbjYkgZwJMeBqg4tbfG3xZ1umy5pjTaatw7+RJ/WX941zZKkcbocOziykd8CPdSStseTI4KPyzqX302zCnlJUpKBJyiSBWBGP2S7VN1+USwpWUOKRoDWrEdMNuR/lK9lcoBl4Bd2jpP+VEUmLLklB7eLOjxHGWMMQhx5Dim1/NWgAg+ur13gRZG7U05lCcxSACqPTXP4k0XuBrdyZU022seoe+iKbjPwzbq0JfQ2145iE++hx2HHK3Jr4sBcfOC4wS0cLa0ZnZAVuNDXnaUqS/AVFekfCMro8KtYH9NHqNebpUVLJJg86SOjsekYCIwW2A1gH2mlTYAZwS2P+E+00qsk3lMqmpAnanIGlKe6tFyPCk/WxifNTE0iZpj3jSg2QqefRTUudI0Q9OKjUpoKH1puJ7cnDLW6QYUwRJ7JH4xSB11oveWnluEOW3NbUDxjT11LdNGkI6oyRZbLRdMsXaTOZuRHfBPsrPiSS9cM2/0VNuKP1YH3qxcJXJcwtVutUrt1lMcwDr+Nbbm4aZxMKWlxRSxAyNlXzj3fq1FVI3UlLGmYuEFFWClP6Dqhr5j76vxdgPruGyJmyXHjII9lZeEVfkLtGvVemOyf/qibyekxJSOSrYj1iqe0iMavCkCsEczYRhySdU3BT6lGleknjOyAH9GdfMqsfDjhLDbCiZbvSfShX4VsvSflpZDl0Z9iqb6jJSvFH9oPqZSp1Lp+cElI88fhXO8TNhr4qaTqEOgA+EV0s1zvFOr+Gj/O94qIPc6PqF/jYZukAW9yufnNEHzA/jQ3hIRgo7OkV7qK3g/gT/7NXsoVwn+ZR+0V7qPxYP8A2x/TCOH/AMiT+sv7xrl8RXkxPCbzku4X6C5+BrprRWTDSs7DOf8Aca5fGFNfFOFZFytogqHYSAfbVQ5mf1HQv73OqxHTDbk/5SvYa5NtWfgBwxu5/wAhXV4h1sLuCObKvZXKWtuocIB5Sytpp/Mpk6BYnad++iHInPvL+GGUW5e4LSzGptAQPNIrHw68m6wnD7c65H1mO5IJHrIroLR5q8w9p1tOVtxsQnsHZXL8IsOIxK6aUZbtioJ8SQPYmhPZ2ElWSFd1RD4SQfiq1/b+415uWwqJgxyr0j4SSE4PbSP6bl+qa87Qn5p2156VCO49D4e/MVr+qfaaVPgH5kto7D940qskJK3FKaR5HuppM71oeDJ+tjEmmk0/LWonupG6FmHI0861E09Boh6kNtqjmpUFkxvNGWXj5SlidAyF+eYoKD2mtvlCWuIbdpRjpbUhI7TM+41ElZridGHCm/IeK762GiHU5x7feaM23WxG8WTonIgeif8AlQ9DRd4vW6n5rNuAs9hOw9FELASLhw/TfUfRp7qUn3NMSrb5YG4aJbxjFLfkHJ9CiPfRrfFx+w/5UIw4Ja4wv0DdSM3sPvosD/HBH/4//KiXMWHor5OcwuGeI37baLrMB3ZV1uuxPGlp3Ne5VZC1k49H+IZv9lbboAcY2kg6tGPQqqfP+DCKemvEgyp4pum2I+chSifAj8aB8UA+UYb+296aJJuEucQKZSZ6G3ObuJUPcKHcTmLnDe973iojzOjK7xsNXn8hf/Zq9lCeEpOCCf7RVF7tJVZPAaktqHqoTwnHxLvs4qe7ahdLHL/bH9M05inAXiN8rgHpNYuLGT8RIKf6FxJ9UVqWZwVCf7V1KR4Fz8KXE6c2AXI7AD6xQuaFkVwl+i5xfS8PqXPzrWf9tc9bfzDuP1z94UYtHg7wklfZalPoBHuoNZAq4DuQNYWT6xVL/wBMcjtp/wDFh/AT/EVof8sUM4WH8PxX9t71UUwDXArT9nQrhbW/xX9sPaql5NO+P+9jJ8I4Jwi1j+3/AOJrzlZSOWvZXpHwi64Pb/t/+JrzUqhfbUo6z0Xh/wDMlty0P3jSpYAZwW3Pcr7xpVZITVsKiYqld0lBUCNEHrRyqhWKMAwZBjmN60R47wZNTdGsmokmqEXzCkBZOUExJ29O1XBSSJBkHspM1jhn4FNKayO36GHQh1tSQT87lTfGdrv0gg7b/hRRpw5eDaDUtIrGjEbdYJCwAOZUBPpqCMUC5/Iq6piQQR40UPRLwb6MuWFtcZHHWpWlIAXJBHgRtXNi/Tp+TVRNPEaAkDyVeg3zCokn2N8UavUF2bZllCkNogLMqMklR7Sadm2ZtwUsthAJkgdtBnOKrZlAU40pIJjf91Tb4lQ6jM3arXrHVNRpkbekJpsLVFwbgMJDx3WNz56mLRgXPlPRDpojPzihrOPh1akm1WgjtVvWdfFlt5V5MxbuPuD52QiE+Jp6ZB6UGlWlubkXKmUl5IgLjUCmftGLkoU6iVNmUqBIKfAigzfFjK7w2i7N5t0JzdYjaitjft3pcyJI6MwZ8JpNSXMaUWWM2bDCyttsBahClblXiahcYbaXSwt9rpFJMiVHTw1rQtxLaMyzA2pkOBc5eRg6RBqbfMNMaocJCEhCZgdpmsacJs0uLWhtSA5qtCVkJV4it29KKLY3FMzP2NvcBAcbJDZBSAopAjbY09zaMXbBYfSVt805iJ8e2rXXUMoK1mEjfSpxRb5hpRhbwu0atDatoWlk7oDio9vfT2uF2dmwthlqGnPnIKiQfMTWjpEdN0U9fLmiOVT50NsShHwUNWNuxa+TNJUhrkkLOngZkVTa4RZWTqnbdC0KWZV+UUcx79da2UhRbBwj4OT+EMxg1vPN8fdNeaqjMkCa9J+EQfxKxy/Lj7przJwiQZJAqkUekYB+ZLfwV940qbh4zgVse5X3jSqySN40VLWuCkFUFQPIf9FUoLRZyvOBcnnynwrc8UuLU2fmmaFOPA9LbASZ1Us6fNB9FWnZLRJTDMpJeW0orIRkIE67a1WgXiUHIUBwE5gpWUxOhEb6dtWtqKy00pAEiZAnKZ5VY1HTLUlKm4OXraTB3FOxUVIuX3H22rplac3zJ5nT6Q09laXVpQqIMT2k1ncEXlvJ+ko6eHgPfT3bK31lPQqcSr50jQj00u4+xNT7JMEgEa7qPupmHrcNpRmCyAJVJM1UzZsWmZTdstBUQmQE8z4+FO2pQ/KotrghQ2yI/EUP4ErNjZt3VOIbUJbMKhREeqoIZDhCuiUtJGhCjVCVvIkN2DqErMmAkT6FVBpzEGyAhlW+bKojTX91FMLNbttbONKztpTl3PSGRU02xU0Q0rIVIBnXSfR2UP8AJn3VZ3rTrkk5kxofOa1KxW1snQ1cOBghICQrSf8Asih3yQbdxhhvk8OOPqeWVp1Mj31VhLgbbT1BK1ElXaIA99ajiDFy3mZdS4lC05iOXrrBZPtNWQecBlKSEpncx76pW1uLa9jC9dOO8TPFpQzE5AY0HKuv4Qf6fy9RMnpUyOzq1yCkIS2u8XaFhwHQZpKtCSeyut4QCEOYmlG4fE/Vmqy04E47s6G6DK7ctvEpSoxmmIPIzWE3b4At1OoQshQD+wVERvz118KJEjnTSO2uRSSW5u1YK+MbptNznOZTVwE7QEoIGp7pM+arHri6bbWtNwlSAy44ClIMREa896IZh2+unzDtiq1rwLSwO5cO3K+j6aS44yAkDQDRaj7a2N3rqbVxwoLobLmZUgaJJgQNzArXmHdUh40Oae1AosEeXBvEXFl1K8zbSAZhIkqkz2VLy18MquQ6VoQ8pCk5dQJgH2HzmiZIneoLaC1pUXFQn6GkE9vbRrXgNLJoJyid41p5ptKasyzkPhMdDWAMKM/ygfdNeVB4KPzlCTyFeofCgJ4dZ7rgH/aa8jZWekA31piPYOHdMCtfBX3jSpcO/mK18D940q1JIX7xYXmKY60yNf8AuhrOsDPlLZcJ2ISBPKZnsrdiKUrbylIIUcvpNBnHb/BWXFFHlds0CZJCVJH4VpFWtuZnJ1z5GwocC0rhuUn6RI91PbOJUpeVJ+eZ68ie6aG4fjaXnFqdcUFOKVkbUoGOwAjz70QYbW4twoOUKUTqO/zUSi1sxpp7om4gF9laCNCZkd3hWkSVR7zQu8dU1e29v0iQtzmVEQPTWbEF4lbFpKbhAClhM66TSUHKgckg+6lCUJMyQobE9tZ7aF2yCIUI0Mfurm1Ys4hIVcLdOYmC2dgDrodez11qsmHVWTLqrt0BxIKQhtRieWm9U8TS3ZKyansHwhwDUADumokTcwZ0T39prGzZrcGr7pP+JCR7RVqLJxJzB1Ry8pSCPVWdJdy7YRS0kpAmFeBrncfwxTz5WFpACTuNT4T4UWDFymIccie4zVqG3FGVPhY57H3U4S0O0EoqSpgTDWwxY3QKYl1MEDvTWNwuv4egotS6yVhSVhyM0AbxrXRXVuEJ/wDIYURpA11rPwulDmBoSJUjMYzCNK24m2sz0fiBkKunGkJcQ22zlICUg9WU76k11nBK1qexbpRCg+nQ8hGnqoditlmQEIT1VGCO46Vt4HSCcSKVA/lUAx3JipnNSg2OMWpI6txll4DpWkOAbZkgx6azm1sgSE2rEgwYbToaueWWWiQMytkjtPIUMaLljdul1rKHm88Z5lY0PhII9FciVo3vc2JtrJTimxbMFSQCR0Y0nzd1T8htP7pbn/8AUn8KyeV9FiJTmQZKW1qjQQCqPXUjfPLaW43kSlsqzlY2ATO287aeNPSwsvGHWZXraW/2Q/CrvIrT+7M/ZisIvX+hBUW23FhojTbMYPPWKtTcuBwlIRC3ilSgNjIAkTz2nwo0MNSLzh1ore0Y86BUfi+yGgtGfsxWdd/dJt+kytiG3FbE/NMT560XTxbt0q0GdSUZuSZMTScWh3ZWLTDFTDNtoYOidD2VM4ZZH+rN+ZNDlWr6rtu3U02EHqqdQiFEBJjuA1I89GoVTkqEnZxPwltot+GmUtoCU+UDQctDXkYI8oSoDZXM1678KQJ4Za6p/lCdvA15ChSS+FBuSOW9Sh0excOmcBtvBX3jSpcN/mC18FfeNKtiCy9T0jLiQZUDIjtBoVjzyLfBbgEZlvdRKZ3JMVXjN7csvOItSEuKUQSROlBCm+uXw3d3BcSOuEpJmdB7zXTDHybexzzyc4pA+0ZxUpCighFqnyjoymI1/d6q7hjELFeVsPtpcUAS2TqJ5Vks7F5hkNtvpZSokmQFEn/semsmJWAP5dVwXtpUlMHLOo00NPJJZHTFjg8a2MGIOouOKUqUQs6NoQojTsgdv40VxlguS1mVGZKUnsOUwPOYFB7a2CFC9Us5i6jlMQeXfXQYnhNriKy4u7eZSqM4Q5CVEbSNqJSUZR+Aim0zl7Ngm+w5DxUpKzqns0IM+gUXevUtPtWjRE2bR6ULRsDEQeR7++t1rhlpYpc6NxT61ZTKlSUx/wDdc4q0eexC+ccdQFOOFR630eQqk1kfwgScDrMLxdm4syu5WEKaPWUToRWAY0La/D5aKmnFHr5YK0zvXPZbgKLLeZWcRlTzq1phx9bIuFOKSIRlGqkjwo4MVbK1t8gvjuNqLhdsnCUIywtIEAjcdvMVkwzibNjY6YrQ08gIgjRKth6vbWVtCkukpbWbfMD0ZXvyHt3oJeF1F046kHUkiOw1pDFBrSROck7O5v8AFulWltTLzSUElK1JgLjeifCykpwwFSJAVty2FcwzcF0NIbcKkhGaHUz1idx40Wul3mGWjK0XOUOKTKUo2EgeysJw9OlGinbs6C7UlS15UQk7Cn4PtUWz2KJbnKXknXtIk+2hDuIqWR0aUypOYpUYPhRjgxWYYgvmp8E6d1c7i1Bmie6OjWhDhGdCVZTIkTB7ag7btOkdI0lcbZkg09xboejMtxMfoOFPsrOLFkgw/cGNDFwvT11galotbfLl6FuBGmUctqRtGC4pwsNlSxClFIkjsNVjD2/7a5//AKF/jS8gb/trn7dX40bjLlW7Lmq2UKkAapB0G1Om2ZSrOG0BUzITrVQsEf21x9sr8al5Ejm9cfbK/GixFhZbUnKW0lMFMRpB3FOpDZb6MoSURGUjSKqVaIP9K/8AaqqHkSP7a4+1VQMubYba/wDG2lM9gqU1R5CmP5Rcfamm8hTyfuPtTQNHOfCGvJgDZiZfAjzGvElZ0Xa0ggdaJHZXs/wiNhnhpsZ1q/hCdVKk7GvGbkOJvyUqBB11NCG+R7HwzPyetJ/RV940qbhefk5Zz+ir7xpVsYgvFEZsQWSToo+iTWNpUXylGNG9dd9aa9ulPY++2+9kQgrSgTAkExWFrFbVLL0XOV0LIGadRAB9ldyhKqOJyV2dCnEbVULW+EkKKlQgmduY05VVdXzCk5UKXHMlsa6ye/trlkMWjTIJvkKfzlZeSDsRtlMVB+4sG2iXL95/PulCYy+B1oWBWN5mFmbphp5pkpUApU5pToeenZVlxibjDtyzcJd6OICkNBQKT4kR2ULt7ywuZQxYPOKnQrJ3PgRRJ7yvDuGrjMklxbhHWOYIRMQJ56U5QSe6EptrYocu7YqW8ld1nWfm9EANo/S0pm7h9llzI3l6RoIVlEQNJrPgaFvY1bgqkJUSYEykCYPbXU32Di4dU4ycvIIBiYHfpSnKMJaWViTmrOeeuRb+TMqSOsA45Gh1O2ndWphhlNv0ykQgqgpGoVIOkb+g1rcYXh+Vu/Q0Uv8AVzgcgABsR3VladtW1IUQpQSmQnNrodBr4VLla2NFHfcHXdxd3LnRP23QqahKUJQUAJMmSPRWYNsOMguqVmH6Gvtoq/a3F3i108u3I/JElsmdIgVlXhdwwEpLTgzfNlJE1pGSohp9xrNRaQXEKEpASM3j+E11F20bu2tllAJcCTIA02rmrd8tuBS7ZtEkAyNJ7fbRqwuVFaglwuQqcpOh8Byqcib3HFpGhGEqcv1urcglWbNzPdXScHlgsXfQgiHYV6KA3GIIygEDKPnqCjrrsOdGuC3Lc2l15PJ/KAqk84rlnq0Ns1jWrYP3z7jDKVNAFalpSAe8gVgZxAJdfcLY6Nbq9QdSUQk6eIog+y3coyOgkSDoSNR4Vn+LbQtJa6LqpzQAo/SMn11gpRSpm1Mvt3XHQsrbyQqEz9IQNfbWG5fcF0zdDpA225kOnVKToT6Y9Fbm2UttFtJWQeallR9JqC7VpVn5IQS1kCIkzHjvSUkmNplSsRcS8W/J5IeDQ6/aJB29Pvp28RLraChkqWYKkgzAkjfzE1ai2aSoKAMheeSTvlyz6Kg1htsytCmgtJSIgOKg6k666707iTuZxiZWELdZLbeZQJC9ZTmzaRqJFaVXS0OdGtCQogqSAqeqNydNNx6adeHWzjaW1NylOaBJ+lM+2oDDLfMhRLilISUypxRkGJB11GgobiPcqRiayYVbQQG1HrbBZj1a0QrMMPtw0psJVCssnMZ6u2u9aamTT5DV9zk/hHTm4dRIn8un2GvHbtH8LmAAoCa9i+Eafk0CNw+k+o15DdT0qFbiJOtIvseq8Lfzbs9Z6qvvGlS4W/m3Z/qq+8aVbIxBN2phl++UthDy0rUsJUNxm19VDlYdYYq2w/YO26FpACkjq6mdI7dqz45dKaxi4GYplxYBHLWhVnhr794l5hUJzZisHUGa9KONqOq6POlkTlpqwtb8NM2qw5eJzjcJz5R3A9k1bhLtiShJYtjcrchKUlKkkctOUeArY/ZXbRCrvEptSJc6UCR3f9FYEYXY4nia721uUsIUqUoP0j2xynUio1ak9TNNGlrSg+ppFlnf6BCMiSqEJGsV59c4jeYhcFVw4pSCokJGgE9grsMQcu7e2WxdEr6RCkpcSuEzGxnf1GuFQtQcTB586v6WOzbMvqZNNJHQ4XdPWL6bplCQraCNxXRpxS5cSX1W5VarXExMD3cq5VClnKgkQrSBtWtV4pTIaafW0ttJOUahShsfQfVU5Mepm+GVRo2Yi2/arCUOLet1iUTv4HvoY8lxIALa0HcKJg1W9i18glYdK9AM2Y+aq03z17q66VqHMqmqjCSQnNN0aMKunGLzVxSCQRnmr14heOBMqWoBWbz1gMNEkSBGsVtNypu2DjSiCYB9dEkrscbqhWjSr65JgEpOYpUYHif+86utli3xVTqVS1MEg7aDUeihrDjz106ESpbgM9sb1MrKCOtHjRJFRaCl6EXNw4664WW3YSkgzlJEgqHeJrrPg5SgWmIFoqLZuBlKhEiK5C6WxcuNJbfSHHdFJEwnSNT+Feg8IWAscOcbTJlQUSdyYrlzSrHRrBeq0HXUuqjoXEo7ZTmn11X0N2dfKG/sv31DElLbsHChSkLJCUqSYIJIA9tRu3V2TtupsuLDi8im5zEiCZE8xFcajZvqos6K7G9wj7L99Lorn+8I+z/fTDEWVoCghyFFMdXUhWx/72Gk7fNNJLhCi2ElecCRAIE+uloY9RIN3Ok3CPs/305bup0uEAfs/wB9Vpvm1PBrItKivJqnSYzD1VqBpU0K7Kejuudwj7L99Lo7n+3R9n++tFNSGUBu5/t0/ZfvpFu5/t0fZ/vq8UqAOS+EFK08MjOoLPTp1Ajka8muRKEk8u+vWfhIMcLz/np9hryUjO0qZ0BNF7miXpPUeFf5tWes9VX3jSpuEv5sWX6qvvGlW6Ocrxbhm2xJ4OrdU2smZSkUNY4KbtXCprEHkT2JiutcGgqhW9dCyzSqzwJzk5tgJzhtNwpPld2q4QlJGRTYA8fHvrErge0DhWzdusjcJTrB89dQrSoHXSkss1yZopN8wIvh0uYcuzcvnF5465SJ0MxWJXAtnIUi5cSZmYmunMGnSTsKFlnHkzZ+rmc/8jmejSE3jiQnUdSofI5kOZ03zoI7EgRXTd1RidxT4s/JSdcgH8lLW4dUFuqPSwDCQI/7vW5v4MbJrVOIPg/qCiDaktuJUohKUmSTpAoyMcwk7Ynafbp/GpeTL+NnThhGe8kc4fg3slIy+XvRz6gqSPg4s0oKTiD5BM6pFdEcbwn/ANnafbp/Gm+PsJ54nafbp/Go15/k6tEfAGtOArOyU4tq7dzrTlzFI01ms7vwb2Lrmfy55MmYCRFdErHcJbOVeJWqT2F5I99N8f4P/wC0tPtk/jSvOne49EX2BFlwJh9osLU6t4gR10iN5roLKzRZNlDex5RFZ/j/AAfb4ztftU0vj7CN/jK2+1FRKOWXNMpRrka7ljylsIKiiFhciNwZpvJsys63FKXBAJgZZ7Ky/KDCB/8AJW/2gpvlHg0/nK3+uKShk8MKNAsQhScjq0pDYbIAGoExrHfVYwxPRpSp5xWVAb1jVIPZFVniTBRvidt9cU3yjwbcYnbfaCq0ZfDFpReqzSXQ6FqCul6Tlvlyx6K00N+UmCc8UtftRS+UeC/+0tftRSeLK/xY0gkDUqFjiLBT/wDKWn2opxxHgv8A7W0+2T+NTwsntYwnTGhnykwSYOLWc/t0/jS+UeCnbFrP7dP40cLJ7WAE+Er+aitNnke+vHlXMNlKRqK9S+EXHMLuOFnG7fELd50OoIQhwEnzV5Mxle0SogmdANtKlwadNFKXpPXeDyTwrYk75VfeNKlweCOFrIEyQlUn/WaVamIYXsKqXPKrXNhVS60PnpdbIanSo5Vcte6r4CRTEjuB7adG0CsIgSfRTmBsIpTvrUT20jVC89KmmnmYpFMgtAcbUhWygQaF/J3Dteo4PBw0WOlIRVxyTj0ui4ya5MEnhzDwB1XPr0/ydw0p/wDGv65ooYpGAKrj5fcyuJPyCPk3hoOrbh785qXybwwahC9P8ZooAd6UGh58vuYLLPyDBw7hu/Rr+uakOHsOiOjX9c0Qgg1KYqeNk9zK4s/IO+T2Ggf+Jf1zTDh7DYjolx+uaJiKQFHGye5hxJ+QV8nMM/sl/XNczxY01hT7LNmCgOIJPOda7vTsrgfhEWU3tiQDPRr8+ooefLXUzTFkk5U2co/f3OUgOEAdoFVoxJwoJU+RHKBr6qa7VbptAeuCewTQx15CWYIUSRpUfcZvczsDbOJrUgw6VHlIG1RcxFYGTpYM6iNqG4aghBcCcyk6juqL14QpUpQVqMnXlR9xl9zFYWVdFajCySN4itDdyG2suYye0furnmb4AhRbAJ31osyvOkGOsTJTzql9Rle2piZZcJReHI4pyFcx2+itdvbNNNkIBzKGpUd6pSpQI00G0aVpS4csaiDr31MnKbuTsWo9J4PEcLWQmdF/fVSqXCSQnhq0SNhn++qlUAFnNBpVUdcVavaqzua1PnpdTGUqoEEmpx6aYnWg1iQOhpidNKkTpUCdYFJmyHB076flpUeYqUmNKCmMrYCoyeVSKT+iaYpIGopDGPKlIilvFSDffQBEb1LYUimKjOlAEgBFLfSKYExTzpSGNyNMFE8hTxNNz2pDESa4D4SHEourEOAkFC9vEV381wXwjZfKcPUTEJWdp7KHyNMPUcWLgylCiOeUHsqp20S8o9cqTyUakoKSoZgkQJkiBWi2t3Xs6yCnTVXbWZ3mdnNaZ0pCnDEZknSht8y806la9cwmRtXSYVaJW06HspKT1SnQAVVe2TQQUNOBSUjQETFPkLmc/aJDr6RrJ1najClOM3JlJUANwZmsiLNIfB3zGdq03Q6OQFLKlDcUX3CuxtQ9nSCkyDWoJUAAdhuRvQrDiWjBOdO87UURc9UAEanburRO0S1TPU+FhHDtrH+P76qVLhczw7a6R8/76qVIYVc2FVRPpqxw7Cq60Pn5dTG3qJ7KcmDTHtoNIjVApiYNTpjvNI3REA1NHzgKbTkKdBhXjQBMiDFRO1SJ1mmiRtTGRyjLFR1SdKsGlQWKVDHBzeNRKY0pkmFd1WEZhHZSoCvz1IJ03qMaacqfWKBjxPm3qJGkinjelrFIZEmJFeffCWcq7DU/Nc256pr0Egk1wnwkNEuYcQjNo54j5tJ8jTF1nHYU15UtxbsqbRoUHt5GjQOdOUABKRyrHhTKmbVSlJjOedbEqSpRZTGqesRy7qlKztObZfdCn0JUvIVSTNbrJtTzoEnfc9lZrC1Kru4SoHIk5RJ50asrZDLZIOp212q0hMhd2CSrO0BMbVhdbLiz0gIKRMUXSlzXMPPUiw2tQJE8tqUo3yBNoB2ltLxggiNa2IY6BUnTsA7a1+SpRq0gg9mY1QvplOSUjYwRQo6Rt2eo8JnNw1aHXXOdf11UqfhWfk3aZjJ6/wB9VKgAm7tVYVJjSrHDPhVUak1oj5+XUxydYpudMTrApidaDWI+2lR3pAggkmklaVJJCgR2zSNh6dO9RzA6inSeZoGT3ETTc6YHWnNMCcCm0I7aYnSmBMUDGyka1KYE86RVAqvPrNILJwDrFRJg1LmCKZQMTSGIaimNIUxOtAxGuU45R+TtFAAqAXv5q6o0Excsr4gwZq5CFMLdIWlyMpGm80uxpi6jg1LdDaYTmGnzRUAt5txJDKymZPVGlelO2HDV3aoYtfJ0F55LqlJWlKkBQJyg8hpt3iqHsCwUsKt0OJcLbi1ICHUJW51UQnMeQk+ips7aPNbhXkbxWAtQc1IjzVYy6ooJQkg9+ld6cCwBphD7r7bp6JwJDriFpUS2uRHIpIGtYMR4f4aYs7oWlwouttOZCbhCgSgII0jWcx9Bppgc6lS/JwuCpQ3qLT6lLhaQQRoQDXoNmxgjvD1qzceRtlVuyFkFsKCpAVt1pie6mtbDAsNZeZQ9aqCkknpHUq1yrGh9FFsRwaVgpcKVCE1UjMet3aiRRi1XYWmHBxSWluhJUAShXSK1EERmEeg6GgiSokwSJ9dUI9O4X/m7a/6/vmlS4X/m7a6z8/76qVSUEnN6gak5qaidq0PnpdTIZesT3VEpkzUzJqJ7KDaJHIMuU7VBLaWyQhAAPZVtNSNiOWBAFTBkAeiozUkfOFMZOOXOmKYqeg150x7aAGFNBnxpzoKceigCOUHc1EtyerUlKjQUyJnxoAUToNhTHsqStBAqER41JQuVMRS1pxtQMY1y3FmHfGmJ4TYh3ojcOKRniY2rqjXI8a37+GXWGXduR0jTilplMiRFJ8jTF1IE3Pwf4lb4imxYcNw90ZdcMZUoEwBJMEmjmH8DOeS24N4Gy7kzBQAIKkknSe6P/qhtlxVizbGdx5KozaKQOas3ng7VUxxjiy30JaUgpSEjMtsEiAQCO+CalJnaSueGH3Hbq2ffDTtpam6TlhQWPEHSnseD8QuWGrpLWZD0ZUlYmDPWI5DQ61ltuJMQTjLr4WmEW4tzmbBSpA2EEUR+VeJwlCH0pCSMuRtIEa6bbanSrSYmbEcJPeSt3HSIgu5XSkgpQJABB5zNV3PCOJeVONWymXEJBKFdIOtBIjx0rA5xXijaFNMXCQ1JJSG0xy5R3CsyOMMbR1U3iACoq+YmNSSeXaTT3oDUrhBxjDby6urppD1u0hxCEuAyD29mm1BEpIWABoRqa0oxrEHnHyq4zG5aDToKQQUgaDb11SiM4kaHspAek8L/AM3bX/X980qfhifk9azv1vvmlUjNqlDOR2GlI5VFejh8aflWqPnG/Ux5qJiaRqBVG9BrCRLMO2mJqOammaDayRM6CpIMKFQFSBM0irLtO2omohXKlmphZIpzCkBpGtMlVSzEiigsipHZTJJBg08qnaoKlWhO1FBZMwd6gR/0U4EDnUhBHfSodlZIHbTzI2qRST21Ho1UqHYpAGprjfhAWgtWaSDqVa+iuxKdJNcjxyww43ZqfWAApXPfaijTE/WcoyV3rahIIToTtSfeasWciVS4vYDeq15grNaNlJjdQgGosWwbWX3j0rx+kobeAoqjustYQLZgBwypRk1FV6EvBlAmeYqN0FLRGbXcVmtUE3CQGwXTIkdlUIIFxppspS2dVEkVjVcNFY3nsrXcBxhtAU2qVpCswTO+sViKUrOiTnPdrU7DNTDygrq7q7NKvS4EuJOUxzprXC7no+kUIG+uhFMjqOhJIk0Aem8LkHh21KRA68D/AFmlUuGgE4BbBIgDP980qgo2OhJVpM00GNq0ZR2CngVeo8d/T23uZcquymCCT2VrgU0DsFOyo4PkoDaRSU2kir4HYKUDsFKzZYvkydGQdNRSyq7DWuB2CngdlFhwfkxkHsNITtWuB2UoHYKLFwvkyo59tWAc6uyjsFKB2Ciw4XyU0wFXwOwUoHYKLDhfJQZ7qbbnWjKnsHopZU9g9FFj4XyUCaeZ3FXQOyngdlFj4XyZ4nlXNcYtFTVtCdZV7q62q3bdh+OmZbcjbOkGKLLx46ldnlSrR5Z6siO6nGFPlPzzvO1eoeQWX90Y+zFP5DZja0Y+zFJyZ10eWHAXnRqsjvFarHAGbRzpSnMsfSNeleRWv92Z+zFMbK0O9qz9mKVhRwz7SXeplB5bVUzh7TTgV0Y8YrvvIrQbWrP2Yp/IrX+7M/ZikB5xiLtw675LZoOnzlxoKzqwW4VlIMkb6b16cLK0TtasjwbFS8ltx/V2vqCnYGHh1Cm8CtkL+cM06f4jSoklKUJypSEgcgIpUhn/2Q==%20"/>
          <p:cNvSpPr>
            <a:spLocks noChangeAspect="1" noChangeArrowheads="1"/>
          </p:cNvSpPr>
          <p:nvPr/>
        </p:nvSpPr>
        <p:spPr bwMode="auto">
          <a:xfrm>
            <a:off x="244475" y="-4763"/>
            <a:ext cx="304800" cy="304801"/>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0" name="Picture 4" descr="http://4.bp.blogspot.com/_Q1ZVLMw-lno/SrV4dVTT2SI/AAAAAAAAAdI/0uFUhP1GFX4/s320/ford.jpg"/>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724400" y="1054291"/>
            <a:ext cx="3712424" cy="4860228"/>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10" name="TextBox 9"/>
          <p:cNvSpPr txBox="1"/>
          <p:nvPr/>
        </p:nvSpPr>
        <p:spPr>
          <a:xfrm>
            <a:off x="4724400" y="5852950"/>
            <a:ext cx="3712423" cy="507831"/>
          </a:xfrm>
          <a:prstGeom prst="rect">
            <a:avLst/>
          </a:prstGeom>
          <a:solidFill>
            <a:schemeClr val="tx1"/>
          </a:solidFill>
        </p:spPr>
        <p:txBody>
          <a:bodyPr wrap="square" rtlCol="0">
            <a:spAutoFit/>
          </a:bodyPr>
          <a:lstStyle/>
          <a:p>
            <a:pPr algn="ctr"/>
            <a:r>
              <a:rPr lang="en-US" sz="2700" b="1" dirty="0" smtClean="0">
                <a:solidFill>
                  <a:schemeClr val="bg1"/>
                </a:solidFill>
              </a:rPr>
              <a:t>Desmond Ford</a:t>
            </a:r>
            <a:endParaRPr lang="en-US" sz="2700" b="1" dirty="0"/>
          </a:p>
        </p:txBody>
      </p:sp>
      <p:pic>
        <p:nvPicPr>
          <p:cNvPr id="4102" name="Picture 6" descr="http://ecx.images-amazon.com/images/I/81jKmlwuEPL._SL1500_.jpg"/>
          <p:cNvPicPr>
            <a:picLocks noChangeAspect="1" noChangeArrowheads="1"/>
          </p:cNvPicPr>
          <p:nvPr/>
        </p:nvPicPr>
        <p:blipFill>
          <a:blip r:embed="rId4"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77481" y="1085075"/>
            <a:ext cx="3675309" cy="5275706"/>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583855761"/>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035050"/>
            <a:ext cx="8229600" cy="5791200"/>
          </a:xfrm>
        </p:spPr>
        <p:txBody>
          <a:bodyPr rtlCol="0">
            <a:normAutofit fontScale="85000" lnSpcReduction="20000"/>
          </a:bodyPr>
          <a:lstStyle/>
          <a:p>
            <a:pPr marL="0" indent="0" fontAlgn="auto">
              <a:buFont typeface="Wingdings 2" charset="2"/>
              <a:buNone/>
              <a:defRPr/>
            </a:pPr>
            <a:r>
              <a:rPr lang="en-US" sz="2800" dirty="0">
                <a:solidFill>
                  <a:schemeClr val="tx2">
                    <a:lumMod val="90000"/>
                  </a:schemeClr>
                </a:solidFill>
                <a:latin typeface="Arial" panose="020B0604020202020204" pitchFamily="34" charset="0"/>
                <a:cs typeface="Arial" panose="020B0604020202020204" pitchFamily="34" charset="0"/>
              </a:rPr>
              <a:t>“The [R. R.] </a:t>
            </a:r>
            <a:r>
              <a:rPr lang="en-US" sz="2800" dirty="0" err="1">
                <a:solidFill>
                  <a:schemeClr val="tx2">
                    <a:lumMod val="90000"/>
                  </a:schemeClr>
                </a:solidFill>
                <a:latin typeface="Arial" panose="020B0604020202020204" pitchFamily="34" charset="0"/>
                <a:cs typeface="Arial" panose="020B0604020202020204" pitchFamily="34" charset="0"/>
              </a:rPr>
              <a:t>Figuhr</a:t>
            </a:r>
            <a:r>
              <a:rPr lang="en-US" sz="2800" dirty="0">
                <a:solidFill>
                  <a:schemeClr val="tx2">
                    <a:lumMod val="90000"/>
                  </a:schemeClr>
                </a:solidFill>
                <a:latin typeface="Arial" panose="020B0604020202020204" pitchFamily="34" charset="0"/>
                <a:cs typeface="Arial" panose="020B0604020202020204" pitchFamily="34" charset="0"/>
              </a:rPr>
              <a:t> administration of the Church in the 1950’s marked an era of increasing openness toward new ideas and approaches by Seventh-day Adventism. Walter Martin came to Takoma Park, Washington, DC with his inquiries and found hospitality, cooperation and comparative frankness. As a result, </a:t>
            </a:r>
            <a:r>
              <a:rPr lang="en-US" sz="2800" i="1" dirty="0">
                <a:solidFill>
                  <a:schemeClr val="tx2">
                    <a:lumMod val="90000"/>
                  </a:schemeClr>
                </a:solidFill>
                <a:latin typeface="Arial" panose="020B0604020202020204" pitchFamily="34" charset="0"/>
                <a:cs typeface="Arial" panose="020B0604020202020204" pitchFamily="34" charset="0"/>
              </a:rPr>
              <a:t>Questions on Doctrine</a:t>
            </a:r>
            <a:r>
              <a:rPr lang="en-US" sz="2800" dirty="0">
                <a:solidFill>
                  <a:schemeClr val="tx2">
                    <a:lumMod val="90000"/>
                  </a:schemeClr>
                </a:solidFill>
                <a:latin typeface="Arial" panose="020B0604020202020204" pitchFamily="34" charset="0"/>
                <a:cs typeface="Arial" panose="020B0604020202020204" pitchFamily="34" charset="0"/>
              </a:rPr>
              <a:t>, was published, undoubtedly the greatest forward step theologically in decades. </a:t>
            </a:r>
            <a:endParaRPr lang="en-US" sz="2800" dirty="0" smtClean="0">
              <a:solidFill>
                <a:schemeClr val="tx2">
                  <a:lumMod val="90000"/>
                </a:schemeClr>
              </a:solidFill>
              <a:latin typeface="Arial" panose="020B0604020202020204" pitchFamily="34" charset="0"/>
              <a:cs typeface="Arial" panose="020B0604020202020204" pitchFamily="34" charset="0"/>
            </a:endParaRPr>
          </a:p>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“For </a:t>
            </a:r>
            <a:r>
              <a:rPr lang="en-US" sz="2800" dirty="0">
                <a:solidFill>
                  <a:schemeClr val="tx2">
                    <a:lumMod val="90000"/>
                  </a:schemeClr>
                </a:solidFill>
                <a:latin typeface="Arial" panose="020B0604020202020204" pitchFamily="34" charset="0"/>
                <a:cs typeface="Arial" panose="020B0604020202020204" pitchFamily="34" charset="0"/>
              </a:rPr>
              <a:t>the first time in Adventist history, </a:t>
            </a:r>
            <a:r>
              <a:rPr lang="en-US" sz="2800" dirty="0" smtClean="0">
                <a:solidFill>
                  <a:schemeClr val="tx2">
                    <a:lumMod val="90000"/>
                  </a:schemeClr>
                </a:solidFill>
                <a:latin typeface="Arial" panose="020B0604020202020204" pitchFamily="34" charset="0"/>
                <a:cs typeface="Arial" panose="020B0604020202020204" pitchFamily="34" charset="0"/>
              </a:rPr>
              <a:t>leaders repudiated </a:t>
            </a:r>
            <a:r>
              <a:rPr lang="en-US" sz="2800" dirty="0">
                <a:solidFill>
                  <a:schemeClr val="tx2">
                    <a:lumMod val="90000"/>
                  </a:schemeClr>
                </a:solidFill>
                <a:latin typeface="Arial" panose="020B0604020202020204" pitchFamily="34" charset="0"/>
                <a:cs typeface="Arial" panose="020B0604020202020204" pitchFamily="34" charset="0"/>
              </a:rPr>
              <a:t>the sinful nature of Christ concept, the exclusive remnant church theology, sectarian bias against other Christian bodies, the ceremonial uncleanness basis for abstaining from certain foods, literalistic extremes regarding the heavenly sanctuary, etc. With great emphasis the book rejected the idea that the Ellen G. White writings had doctrinal authority, and the Protestant position of </a:t>
            </a:r>
            <a:r>
              <a:rPr lang="en-US" sz="2800" dirty="0" smtClean="0">
                <a:solidFill>
                  <a:schemeClr val="tx2">
                    <a:lumMod val="90000"/>
                  </a:schemeClr>
                </a:solidFill>
                <a:latin typeface="Arial" panose="020B0604020202020204" pitchFamily="34" charset="0"/>
                <a:cs typeface="Arial" panose="020B0604020202020204" pitchFamily="34" charset="0"/>
              </a:rPr>
              <a:t>‘the </a:t>
            </a:r>
            <a:r>
              <a:rPr lang="en-US" sz="2800" dirty="0">
                <a:solidFill>
                  <a:schemeClr val="tx2">
                    <a:lumMod val="90000"/>
                  </a:schemeClr>
                </a:solidFill>
                <a:latin typeface="Arial" panose="020B0604020202020204" pitchFamily="34" charset="0"/>
                <a:cs typeface="Arial" panose="020B0604020202020204" pitchFamily="34" charset="0"/>
              </a:rPr>
              <a:t>Bible </a:t>
            </a:r>
            <a:r>
              <a:rPr lang="en-US" sz="2800" dirty="0" smtClean="0">
                <a:solidFill>
                  <a:schemeClr val="tx2">
                    <a:lumMod val="90000"/>
                  </a:schemeClr>
                </a:solidFill>
                <a:latin typeface="Arial" panose="020B0604020202020204" pitchFamily="34" charset="0"/>
                <a:cs typeface="Arial" panose="020B0604020202020204" pitchFamily="34" charset="0"/>
              </a:rPr>
              <a:t>only’ </a:t>
            </a:r>
            <a:r>
              <a:rPr lang="en-US" sz="2800" dirty="0">
                <a:solidFill>
                  <a:schemeClr val="tx2">
                    <a:lumMod val="90000"/>
                  </a:schemeClr>
                </a:solidFill>
                <a:latin typeface="Arial" panose="020B0604020202020204" pitchFamily="34" charset="0"/>
                <a:cs typeface="Arial" panose="020B0604020202020204" pitchFamily="34" charset="0"/>
              </a:rPr>
              <a:t>was strongly affirmed</a:t>
            </a:r>
            <a:r>
              <a:rPr lang="en-US" sz="2800" dirty="0" smtClean="0">
                <a:solidFill>
                  <a:schemeClr val="tx2">
                    <a:lumMod val="90000"/>
                  </a:schemeClr>
                </a:solidFill>
                <a:latin typeface="Arial" panose="020B0604020202020204" pitchFamily="34" charset="0"/>
                <a:cs typeface="Arial" panose="020B0604020202020204" pitchFamily="34" charset="0"/>
              </a:rPr>
              <a:t>.” (cont.)</a:t>
            </a:r>
            <a:endParaRPr lang="en-US" sz="1600" dirty="0">
              <a:solidFill>
                <a:schemeClr val="tx2">
                  <a:lumMod val="9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The Effect of Evangelical Dialog?</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035050"/>
            <a:ext cx="8229600" cy="5791200"/>
          </a:xfrm>
        </p:spPr>
        <p:txBody>
          <a:bodyPr rtlCol="0">
            <a:normAutofit fontScale="92500" lnSpcReduction="10000"/>
          </a:bodyPr>
          <a:lstStyle/>
          <a:p>
            <a:pPr marL="0" indent="0" fontAlgn="auto">
              <a:buFont typeface="Wingdings 2" charset="2"/>
              <a:buNone/>
              <a:defRPr/>
            </a:pPr>
            <a:r>
              <a:rPr lang="en-US" sz="2800" dirty="0" smtClean="0">
                <a:latin typeface="Arial" panose="020B0604020202020204" pitchFamily="34" charset="0"/>
                <a:cs typeface="Arial" panose="020B0604020202020204" pitchFamily="34" charset="0"/>
              </a:rPr>
              <a:t>“</a:t>
            </a:r>
            <a:r>
              <a:rPr lang="en-US" sz="2800" dirty="0" smtClean="0">
                <a:solidFill>
                  <a:schemeClr val="tx2">
                    <a:lumMod val="90000"/>
                  </a:schemeClr>
                </a:solidFill>
                <a:latin typeface="Arial" panose="020B0604020202020204" pitchFamily="34" charset="0"/>
                <a:cs typeface="Arial" panose="020B0604020202020204" pitchFamily="34" charset="0"/>
              </a:rPr>
              <a:t>The </a:t>
            </a:r>
            <a:r>
              <a:rPr lang="en-US" sz="2800" dirty="0">
                <a:solidFill>
                  <a:schemeClr val="tx2">
                    <a:lumMod val="90000"/>
                  </a:schemeClr>
                </a:solidFill>
                <a:latin typeface="Arial" panose="020B0604020202020204" pitchFamily="34" charset="0"/>
                <a:cs typeface="Arial" panose="020B0604020202020204" pitchFamily="34" charset="0"/>
              </a:rPr>
              <a:t>center of the earthquake, however, is a doctrinal one—the gospel and the sanctuary. </a:t>
            </a:r>
            <a:r>
              <a:rPr lang="en-US" sz="2800" dirty="0" smtClean="0">
                <a:solidFill>
                  <a:schemeClr val="tx2">
                    <a:lumMod val="90000"/>
                  </a:schemeClr>
                </a:solidFill>
                <a:latin typeface="Arial" panose="020B0604020202020204" pitchFamily="34" charset="0"/>
                <a:cs typeface="Arial" panose="020B0604020202020204" pitchFamily="34" charset="0"/>
              </a:rPr>
              <a:t>[1] That </a:t>
            </a:r>
            <a:r>
              <a:rPr lang="en-US" sz="2800" dirty="0">
                <a:solidFill>
                  <a:schemeClr val="tx2">
                    <a:lumMod val="90000"/>
                  </a:schemeClr>
                </a:solidFill>
                <a:latin typeface="Arial" panose="020B0604020202020204" pitchFamily="34" charset="0"/>
                <a:cs typeface="Arial" panose="020B0604020202020204" pitchFamily="34" charset="0"/>
              </a:rPr>
              <a:t>the Pauline righteousness by faith is the technical term for justification alone</a:t>
            </a:r>
            <a:r>
              <a:rPr lang="en-US" sz="2800" dirty="0" smtClean="0">
                <a:solidFill>
                  <a:schemeClr val="tx2">
                    <a:lumMod val="90000"/>
                  </a:schemeClr>
                </a:solidFill>
                <a:latin typeface="Arial" panose="020B0604020202020204" pitchFamily="34" charset="0"/>
                <a:cs typeface="Arial" panose="020B0604020202020204" pitchFamily="34" charset="0"/>
              </a:rPr>
              <a:t>, [2] </a:t>
            </a:r>
            <a:r>
              <a:rPr lang="en-US" sz="2800" dirty="0">
                <a:solidFill>
                  <a:schemeClr val="tx2">
                    <a:lumMod val="90000"/>
                  </a:schemeClr>
                </a:solidFill>
                <a:latin typeface="Arial" panose="020B0604020202020204" pitchFamily="34" charset="0"/>
                <a:cs typeface="Arial" panose="020B0604020202020204" pitchFamily="34" charset="0"/>
              </a:rPr>
              <a:t>that Christ’s human nature was spiritually like that of Adam before the fall, </a:t>
            </a:r>
            <a:r>
              <a:rPr lang="en-US" sz="2800" dirty="0" smtClean="0">
                <a:solidFill>
                  <a:schemeClr val="tx2">
                    <a:lumMod val="90000"/>
                  </a:schemeClr>
                </a:solidFill>
                <a:latin typeface="Arial" panose="020B0604020202020204" pitchFamily="34" charset="0"/>
                <a:cs typeface="Arial" panose="020B0604020202020204" pitchFamily="34" charset="0"/>
              </a:rPr>
              <a:t>[3] that </a:t>
            </a:r>
            <a:r>
              <a:rPr lang="en-US" sz="2800" dirty="0">
                <a:solidFill>
                  <a:schemeClr val="tx2">
                    <a:lumMod val="90000"/>
                  </a:schemeClr>
                </a:solidFill>
                <a:latin typeface="Arial" panose="020B0604020202020204" pitchFamily="34" charset="0"/>
                <a:cs typeface="Arial" panose="020B0604020202020204" pitchFamily="34" charset="0"/>
              </a:rPr>
              <a:t>believers have the verdict of the Last Judgment the moment they believe and for as long as they believe, and</a:t>
            </a:r>
            <a:r>
              <a:rPr lang="en-US" sz="2800" dirty="0" smtClean="0">
                <a:solidFill>
                  <a:schemeClr val="tx2">
                    <a:lumMod val="90000"/>
                  </a:schemeClr>
                </a:solidFill>
                <a:latin typeface="Arial" panose="020B0604020202020204" pitchFamily="34" charset="0"/>
                <a:cs typeface="Arial" panose="020B0604020202020204" pitchFamily="34" charset="0"/>
              </a:rPr>
              <a:t> [4] that </a:t>
            </a:r>
            <a:r>
              <a:rPr lang="en-US" sz="2800" dirty="0">
                <a:solidFill>
                  <a:schemeClr val="tx2">
                    <a:lumMod val="90000"/>
                  </a:schemeClr>
                </a:solidFill>
                <a:latin typeface="Arial" panose="020B0604020202020204" pitchFamily="34" charset="0"/>
                <a:cs typeface="Arial" panose="020B0604020202020204" pitchFamily="34" charset="0"/>
              </a:rPr>
              <a:t>the investigative judgment has no basis in Scripture, nor the date 1844—these revelations have left many reeling and dazed, while having an opposite impact on others who are worshipping in the same pews. The new doctrinal convictions have also aroused interest in the New Testament </a:t>
            </a:r>
            <a:r>
              <a:rPr lang="en-US" sz="2800" dirty="0" smtClean="0">
                <a:solidFill>
                  <a:schemeClr val="tx2">
                    <a:lumMod val="90000"/>
                  </a:schemeClr>
                </a:solidFill>
                <a:latin typeface="Arial" panose="020B0604020202020204" pitchFamily="34" charset="0"/>
                <a:cs typeface="Arial" panose="020B0604020202020204" pitchFamily="34" charset="0"/>
              </a:rPr>
              <a:t>teaching </a:t>
            </a:r>
            <a:r>
              <a:rPr lang="en-US" sz="2800" dirty="0">
                <a:solidFill>
                  <a:schemeClr val="tx2">
                    <a:lumMod val="90000"/>
                  </a:schemeClr>
                </a:solidFill>
                <a:latin typeface="Arial" panose="020B0604020202020204" pitchFamily="34" charset="0"/>
                <a:cs typeface="Arial" panose="020B0604020202020204" pitchFamily="34" charset="0"/>
              </a:rPr>
              <a:t>on church government and the priesthood of all believers</a:t>
            </a:r>
            <a:r>
              <a:rPr lang="en-US" sz="2800" dirty="0" smtClean="0">
                <a:solidFill>
                  <a:schemeClr val="tx2">
                    <a:lumMod val="90000"/>
                  </a:schemeClr>
                </a:solidFill>
                <a:latin typeface="Arial" panose="020B0604020202020204" pitchFamily="34" charset="0"/>
                <a:cs typeface="Arial" panose="020B0604020202020204" pitchFamily="34" charset="0"/>
              </a:rPr>
              <a:t>.” </a:t>
            </a:r>
            <a:r>
              <a:rPr lang="en-US" sz="1500" dirty="0">
                <a:solidFill>
                  <a:schemeClr val="tx2">
                    <a:lumMod val="50000"/>
                  </a:schemeClr>
                </a:solidFill>
                <a:latin typeface="Arial" panose="020B0604020202020204" pitchFamily="34" charset="0"/>
                <a:cs typeface="Arial" panose="020B0604020202020204" pitchFamily="34" charset="0"/>
              </a:rPr>
              <a:t>(Desmond and Gillian Ford, </a:t>
            </a:r>
            <a:r>
              <a:rPr lang="en-US" sz="1500" i="1" dirty="0">
                <a:solidFill>
                  <a:schemeClr val="tx2">
                    <a:lumMod val="50000"/>
                  </a:schemeClr>
                </a:solidFill>
                <a:latin typeface="Arial" panose="020B0604020202020204" pitchFamily="34" charset="0"/>
                <a:cs typeface="Arial" panose="020B0604020202020204" pitchFamily="34" charset="0"/>
              </a:rPr>
              <a:t>The Adventist Crisis of Spiritual Identity </a:t>
            </a:r>
            <a:r>
              <a:rPr lang="en-US" sz="1500" dirty="0">
                <a:solidFill>
                  <a:schemeClr val="tx2">
                    <a:lumMod val="50000"/>
                  </a:schemeClr>
                </a:solidFill>
                <a:latin typeface="Arial" panose="020B0604020202020204" pitchFamily="34" charset="0"/>
                <a:cs typeface="Arial" panose="020B0604020202020204" pitchFamily="34" charset="0"/>
              </a:rPr>
              <a:t>[Newcastle, CA: Desmond Ford Publications, 1982], pp</a:t>
            </a:r>
            <a:r>
              <a:rPr lang="en-US" sz="1500" dirty="0" smtClean="0">
                <a:solidFill>
                  <a:schemeClr val="tx2">
                    <a:lumMod val="50000"/>
                  </a:schemeClr>
                </a:solidFill>
                <a:latin typeface="Arial" panose="020B0604020202020204" pitchFamily="34" charset="0"/>
                <a:cs typeface="Arial" panose="020B0604020202020204" pitchFamily="34" charset="0"/>
              </a:rPr>
              <a:t>. 20, </a:t>
            </a:r>
            <a:r>
              <a:rPr lang="en-US" sz="1500" dirty="0">
                <a:solidFill>
                  <a:schemeClr val="tx2">
                    <a:lumMod val="50000"/>
                  </a:schemeClr>
                </a:solidFill>
                <a:latin typeface="Arial" panose="020B0604020202020204" pitchFamily="34" charset="0"/>
                <a:cs typeface="Arial" panose="020B0604020202020204" pitchFamily="34" charset="0"/>
              </a:rPr>
              <a:t>3-</a:t>
            </a:r>
            <a:r>
              <a:rPr lang="en-US" sz="1500" dirty="0" smtClean="0">
                <a:solidFill>
                  <a:schemeClr val="tx2">
                    <a:lumMod val="50000"/>
                  </a:schemeClr>
                </a:solidFill>
                <a:latin typeface="Arial" panose="020B0604020202020204" pitchFamily="34" charset="0"/>
                <a:cs typeface="Arial" panose="020B0604020202020204" pitchFamily="34" charset="0"/>
              </a:rPr>
              <a:t>5; bracketed numbers added) </a:t>
            </a:r>
            <a:endParaRPr lang="en-US" sz="1400" dirty="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The Effect of Evangelical Dialog?</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48</a:t>
            </a:fld>
            <a:endParaRPr lang="en-US">
              <a:solidFill>
                <a:srgbClr val="FFFFFF"/>
              </a:solidFill>
            </a:endParaRPr>
          </a:p>
        </p:txBody>
      </p:sp>
      <p:sp>
        <p:nvSpPr>
          <p:cNvPr id="6" name="AutoShape 4" descr="data:image/jpeg;base64,/9j/4AAQSkZJRgABAQAAAQABAAD/2wBDAAoHBwgHBgoICAgLCgoLDhgQDg0NDh0VFhEYIx8lJCIfIiEmKzcvJik0KSEiMEExNDk7Pj4+JS5ESUM8SDc9Pjv/2wBDAQoLCw4NDhwQEBw7KCIoOzs7Ozs7Ozs7Ozs7Ozs7Ozs7Ozs7Ozs7Ozs7Ozs7Ozs7Ozs7Ozs7Ozs7Ozs7Ozs7Ozv/wAARCAEXAMoDASIAAhEBAxEB/8QAGwAAAQUBAQAAAAAAAAAAAAAAAgABAwQFBwb/xABTEAABAgMEBAgGDQkIAgMBAAABAhEAAyEEBRIxQVFh0QYTInGBkaHhFDIzQrLwFRYjNVJicnSCkqKx0iQlNFRzg5OUwQcXJkRTY2TxVYQ2Q0Xi/8QAGQEAAwEBAQAAAAAAAAAAAAAAAAECAwQF/8QAKREBAAEDAgYBBAMBAAAAAAAAAAECETEDEgQTFCFBUTIiQlJhIzNxJP/aAAwDAQACEQMRAD8Axb8vW85d826VLvW3SkC0TAkInqASAo0Fcozxe97qp7N3hnotC98SX77+3jstU30jGcEl3ArnHfTEbWEysG+b6lIURfF4KZjW0L3xie2i/wBcx/Zu8QCrIWpe+L04HASwrojzsse7AfGi4pi8dlU4bg4RX4z+zV5ZfrUzfC9sV+Fvz1eX8zM3xn4KZDLVDoQQBSNttPorr54R34/v5eNM/wAqmb4Xtlvwn37vH+ZXviiU1pTohAKbuh7afRtBPCG/SPfy8f5pe+H9sN+uPz3eDfOl74z8BhFJCc9cG2n0a/7YL+/83eH80vfC9sF/Zm+7wb50v8UUMNWcQ/Fvrg20+g0U8IL8/wDN3hl+tq3w3thvxifZu8TT9bXviilCmNSOvdDYFh6nbQxW2n0GgeEF+Ofz3eP82vXzwCeEd+uB7N3gNpta98VChXwldRhikkDOnxTBtp9BdPCK/v8Azlv/AJpW+EeEd+uPz5b/AObXvimJbh/6Kggk6tHxoNtPoLB4SX84HszbzT9bmb4ccIL+Kq31eI/9qZviolCndvvhYFvXSNu+DbT6C6L+v0lvZu8f5pe+HN+36ST7NXk1crTM1c8UglVOVkPXTCANOUnqG+J20+guezt/Yvfu8m+dL3wQv+/Aa31eXRaV74pYeV4w7IJKGLH7hC20+guJ4QX8Fpw3veKqmptS2++O2XTMXNuexTJqiqYuzy1KUcySkOY4OEMt8OZ2R3a5S9xXef8Aiy/REcfFREWsqmXKL+IN/wB4DEz2qZ6RikFDF42j10Rcv0D2wW8/8qbo+OdsUgR6/wDcbU4hjKO0ECWsvHnJPlAfjR6K0YDJXSPOSfKJ+VFeYXGGikEjT2wWFTGn3wIDeaOsQYArQdYjYjlKmr/WGCFNkeswsLjIdYhYE6u0aoYIJL1B6jDhFMj1GHZDtyfrCHIQAPF+sIAE0eqn6YSk8vxj1GCZD5JptEESnFiow+N3RQAEg0c02d8MUBzys/XXBgjFn9rugicuVp+F3QBHiZIqPXpggxAG3WIIvrf6RhHFSnaYAEJADD7xD4KUIPSIJq1YU2w1KOXrtiQj4vSw8b4QgRLqHI0edErJKcj42o64WJOQOXPFAGBITn9ruh2ThHKH1u6Dagy7d8MADhcdvfEgOGgOPPaYP6SjXbDMHqPtCHIASCB9oQGMBTp8bPbHcLl94rv+ay/REcPYEUYGnnCO33JS4rvH/Fl+iI4eL8Koy5PfxHtivH51Np9IxQJLZdQMXb9SDwivH51N9MxQw1NdkbU4hlOSnqSZYAzPjODHnZPlknLlRuzkAS2MYMnyiflQ/uhcYaKcjn1GDSSBp7YiTTRpiQIFVBmjosgYJ0PlqMIlWr79UMBTIQ2APkILC4wpVefUYcEl3fqMRimgZ6jBgL0JHUYqwuIKLFzp2w58U0+/fEbqweL2w5JCcjQ64LC4gTQt9++HOJqjTt3xFiIYYYdzUsB680FhcYS4d9Ovvh1MWrEaAS+WfwTuiRiB4hLbO6CwICprX5QhwCK0z1iEkOp8By9dEIjUGz+7mhAzFqhPjaxrhiAHoOsQSpYFTr0f9QmYlv6wKACKOdGyHSQdOWWW6HSFbS7a9cOlJxGpz2wAzhtdNfdBJAKcj69EJyE+MrLWYB/jHpMTYDGYGjakx3G5PeK7/msv0RHDQUlYdaWb10x3G5A1w3eAXayy/REcPF4hdDkl/H/EV4n/AJU30zFMCqn1xfvxJPCG8fnU3R8cxTIL+KY2pxDKcq89JwFT68+aMCSfdUn40b1oSoylDCfURgyPKJf4UP7oXGF4kNVs9YgkkPp6xCANAwbmMSpQdCX24Y6YlAU1rWEynOrnEbd2WCyTLDMn2iVMmKE1KEoQsIzB0nmiRUu6E5WG1aP80iOaeKpiZi09mkaczF2DU0BFDpMEy3dgQdUb4lXWX/IrR/No3wxl3PiI8DtAIze2IaFHFR+MjlT7YKQcJdEAQWU4bPRHovzHhrZJwHztECfYPRZZp/8AaEVHEx+Mjl/t58lL6eqCSzHxY3Qq4yA9kmO+m1CBTMuUFvBFbCbWN0HUx+Mjl/tihzTk68oTVFRnG2pV0PWzM+nwv/8AmABufFWzIbR+VH8MPqI9SWyWOMI0B+bvgyKUGjUd8auK5x/lEtr8INfswibmp+ShzqtCt0LqI/GRtlkBZeqD198LFqSOk98a/wCaQWFhSdvhKt0LjbrS35EkD5wrdB1EfjI2/tjusAskO9YJJTjNG6BvjblIuidMATY3KikeXU9S2qMu2ShZ7fPlS0nAhZSl1F2EXp61NdW2wmm0XV0lBTl1iHcAB2+qIJKVKT4vaYXFEuSgdsazZApSkuHwtXze6O4XNS5LB82l+iI4clBIDI1aDHcbmf2EsD5+DS/REefxeIaUZcnvpBVwhvHDU+FzWDP55ivMskyWApWFtoD/AHxavgn20W4BSU/lcypy8YxDMAlLmTEzpZC0nDRVYqa5i0JtGVGclJQQ4yIy2R52z+WT8qPQTSsKJxAhw1DHn5L8ePlRr90HDRAB1V5oNLaGbogUFTCh6HiRGLD53bujdDbukj2LWCRS1Szo1GMUhAqQnsjaulxd0wqf9Il69RjFLnQr7WqOXR/sqaVfGCBRV8HZBykYlHAElq0aBTixEEHOlDGymbNs1x2JdkmLRMmzV8YUAuSGAB2bI3rr22sUREssS14k+5Hl5UzropDiXMqoSy2bitOqN6ylBm3SZxnCcvGRhAIJxl3rEUnjpllsk1NpMsSxMWtIUolaQurB6xz9TPpXLYwSrBiwuklkl8z1Q3ETikgSl0D+L3RqItKJdllWmXKJl+FTCJbmiW58xCCpvH2WZZ7bOmyJ00JSlZIWC9QS9Yrn1XnsnZDMVImS1grQpIILOCIKXLmKcoDltCVH+kTXhOnLt09MyYVJTNWAC5auisTIWuXdVnXIxhSp6grA4LsMIJEbTqTFEVSIiJlU4mepIWJRKSpgQlWeqJZdktRxHwZZDs+FbPGleCEoQtMoDCLfQDWQNW14XFrnBCEWkylG2TMBxGrNSMJ4iq2FbIY2JKSXYEa8UIK5VOzFE14TBPtk6YJQlhSqpLAjo1xXDBR5AHSI66ZvF2S5YCeNPJHjI1/DEBeSsN42r9qrXrg7uLzSHZlJ1fDTAXo3spacvLK07eaOeP75/wAXPwV8SSpnaCo/jJPrzwIWaVP1u6Fi5RAUx+V3R0IEFJAzGWyO3XT7z2L5vL9ERxFDs7iu07o7ddXvRY/m6PREcHF+GlGXJL2V/im8Mv0yZofzzohLBwqfExSTWQkB+uGvgEcKbeWSfyyZmW88xCQ8lR4pJSx/+01OktE1x3pKmcqE9CikpCeUWy0RgyqTk006Y27SopSSzEDN4xJPlU88dU/KBGF9Kg2QiRKwA3Jy2REANY6oNIGLMZbI6OyG5cxSbumuxPHo9FUZBUnJkv0Rq3QALBNLBjaJf3KjPu8pNvs4UkEGYkFKmINdUcenO2quWsxeIQhSXIKRXmiezW60WRCpchbIUcWFaEqCTrDih2xtzJaJdpSm0SZMtSrUkSAkJ5SMTEFhUNATEqlzrMizSJCplomTFHjEAgsojCNUHUUV/TMFsmMMpF7WwTLOvjEFVnSri1YE0c1eGF52tIklExEsySTLMtKQQTn0Rr2eVZlm7TMXLTMKF+58ViExidMVZdsmG7bRN4uzlUtUoIPFJycu9Inmac2tSrbPtTF52vkgTkjCorDS0ipodEAu22hU5C1Tg8uqGAATzBmjWXaZdnsllWVypazIK+LVZ0nGcRYO0EiVJXPkWDiZRlTbLjUrCMWIpJfFnSHGpR5pTMTfLHVaFTpq5kyq1F1ckVPVEtnt06zhXg68IWXIanPlnGgsBNrs4SlAewueSKnAT17YFZMywldiVJCJMpPHSTLAXLIZ1PmXjTnUzTEW7FtmJUpNutFn4wypqkY3KtNdByz2wItc/iUSsZIlLxhhUK1vm8a1tlgi02mQyfczLmBI8VQUliNTgxHe09cubPlC1JUHSDZxJYgM5YtnE82iqbbTtMQzrRbJtpVjnrUtR0nT1RHxnLfltzGNS3rM6xmbZZoVZitOKTgSmZJOTZVEDb1m0WTwizz0rsmJLyggBUnQ2siNKdWO0WTNMobvmY55BxeboOhaYG9FKF62scqk1VGMR3cSZq2UKpGkHz0w98g+zVtDpbjVaBCiP+if8OfghClOzZc++GUQSTV+nfELEHNPZBpYgYiAw2bo6ZhndIhQDDVobvjuV1+9Nj/YI9ERwgqAJbNtEd3uz3qsn7BHoiPO4vw103Ir6SPbLb6hJ8Lml2+OYhYLCsUxDhJokGnZEt+crhBeIGfhk3QfhmKq5c1KVFlClaGHNOO6VG0gYVJJOTu3dGLJ8qnnjenlJSrmMYVn8qkmvKjb7oOML4FfGaDSCAeUTDJXSgEElWZwipjdDZugE2CbpafL/rGbJneD2hE0JScCgcKsi0a9zqAu6cVKSkCdLzAGvbGf4IrC6lyAToxpji06qY1KoqazE7YmBy72my1q9xllPHCclJxHAolyxGiHlXtaEqGGTKUsKK5aiCTLJqW156Yj8DKm92kA68SYSbCAW8IkJ2lYjX+Ar1CReM1EyzL4qWTZApKXflP/ANxAi0qRZ51l4pCkTVAvXkt0xYF3l62mQXqCJqYbwApV5aTX4whxOjGJL6ji8QtEjjLvs6zJSEpUUqyfU7aYAXnPEjAlMsEIKUzEy+UlJzAL5Q6bCsF+Ok/W7oc2RQA5aMqVf+kOJ0DndIUXjOVITJwoKkI4tM4o5WDVm2yDNvmqTMSmRIlqWnCtaEVI1ZtA+CrSqqkl9h3Q4sysT8YgdB3Qfwp+oSrZOK7SU4Am0EY5eHkliCNOyCmXlOtBmKVZrOla2BWmXUDY5zgTZSATxiNjPuhk2SaSGIYaAFboP4c3H1JFXhaJlUiRKxEKVxcpsRBcAw0+2zp6ChRkykzDiWJUsJxnbBC7pruHA/Zr3Q/gE0Gpb92sf0g3aN8i1XpFZCZa1MsF0h6fGTBXw/stalYx5VXm90WJNgmyisuVOAAAlesHSIjvdL3va6U4w5Pviaa4nWmYnwcxMUd1FSdIUPqGGVkHr9AxNRhTs74Y4QRQHIeKNfPHVdmr4ASW07DHdrsDXVZB/sI9ERw9khRLJ6hvjuN2F7rsh/2EeiI8/i5w103Hb6JHCa8mzFsmsCRXlmAKUstScGIjlcsGHvtahwlvJiphbJuQNOWYEsNJqHLymbpgrjvSmnyzZ5aSpT6DojHkeUT8qNa0FZs6nOt3jJs/lE086N/ug4w0UANXsBgwxGnPXEQPJ8Uu2qDxNkGrrEboXLLb7VYAsWaYpCZjYgzgtzxZN+XiAWtJbR7mndGY4qXHZBA7QeqM6tKiZvMK3Svqvy8VsPClV/2xuh033eIytav4Y3RSFKuOyEcIHPtEPlafobqmj7O3oAWtihk3uY3QSr5vNVfCl8+ARlONQz1iDxAEDCnsg5NHob6mib7vRILWuZ9WBVfV5Zm3TBTQIoEpY5DqhyoBWactkPkafob5XF3teSlv4bNPSID2YvNiPDpoz0iKql8rNFQdIgSpTHJsqNDjRo9QW6V4XteSlYUWucaigIrCN73kD+nTwecRTClJCSFEFswRDGlcQy1xXJo9DdK+i97yU/5xtAp8IQhet4kP7I2h/ljfFIF2qmDSWNCl+mJ5NHoblk3jeCgQbxtH1xviuStc0qXMK1KqVFiTCzJqNemHyV3GKiiIwVxMQM6DYIZDFLuc9UDipp6jDpUpgBiyfLvhyRy5AL9pjt92+9dk/YI9ERw9JVyc67O+O4Xb712R/wDQR6Ijz+L8NdNxq/m9s15ELAPhk3R8YxRC1YsJnOFFyKsYv36F+2e8SEhvDZlVP8IxEVKZRCZYAGYlkF9kaTXEWiyLX7s+0H3Bfi+KaxkWfyia+dGpaJizIWMRqK1jKkllpO2L+6FRhogivKT1wZUl/GHX3RGFlsj274dUwgh1Hr743iEJAoEtjd9vdBgh/GP1u6IROPwu3vghNLAPXn74dgnCn877XdCcMS+Xxu6IuOLGv2oITaGo+sN8FgPE7M3Wd0JQOb/fuiPG+rrEPnUs20iKsQ0uQag/W3QlAk1fLWqAIKSGUns3wnIX4z9IhgbKKqZDaYPOjED6UROrMK0bN0GVEBXKFPXVABKJo5V1KhyCU6ftb4ALc+axGzdDhdfGDD11QAQDMWNOffCY4s1dffCxcx6t0LFV9mvugBEAZDrIgSdqYILo7do3QJUo0w/aEAI7FJ6hCQMnwk/RhFR0FidohBRJcKNOffCsBYRQgJemrdHcrt967J+wR6IjhuJWbntjuN11umxn/YR6IjzuMjDTTy4/fQHtlvIgt+VzfTMRKPjJIUAzj3Ql4mvstwjvKv8Am5rk1HjmIlLkzJRCFoKwkuBKZ4dXgo8su0p9yWzVDxjyKrTp5UbFr8kspZ2OqlOaMeR5VI+NGs/KDjC8EDCS3bCwuGw9sOkvoHVBDLIdXdHREoMhOhvtCJEpUAKqy1iEgHm9eaDDtnp9dEVcEkKCSMSusQ7MPKEdUEx1HrO6CBJ0nt3QXCP6T9Ih8IAdz9YQWJXKr9owiSwcjMUcwyAo5co9cIOSGKh0wRw0dIJ5zBB3pl0w7gIxVqqFhJBDnOsGJYILGr64NKGI3QXCulKg1HeDCSEmkTJSBhciEMIpiGeob4LlZCxByLtqh+UzPTmMSLCeVQEts3wiE0DJHVvguVgoQcyDXYYWFQUeUfqmDPi8lmbWN8OoDEfE+zvhXNFygxJPSkwCikFRdgdSTqiYOKBSezfCUgFJcp7ILmjocTGmiO6XXW6bH+wR6IjiCEpDBk7aR2+7PeqyN/oI9ER5/GeGmnlxy/MR4U3kEgYja5oALseUYjQZyUqUuVIHIUOQa5RPfKVK4T3iABS1zDUP55isEFAwZ4HBBQwGtomrMXKPLPtCWs6mGYOuMiQPdU086Ne0YRJUGFAdWqMiT46flR0T8oOMNFISB4oyhxhIyERpIrQdMECBpMbxCEgUAAKdYhwpJJFHfZAJmB8/ugwtIIOPtMUBCYHAYdkOFAecB0CGEyrgv1wQUVOXGn4WqAFicHcIRZTOH6BDh37lQ9RoGe2GAlKXySK6hDkITpSHOoQRch69RhBTkO9NhgIziocEcw3QaSn4SaUyG6Fi5VOfJUJMypIBH1oAcFAA06qjdC5tesboQVQuD1qh3ZQI+474AElWIkE10H/qDKywD5EDTuiNWEl3r67YNLkBlA/S74YE7kcoZbd0LEcWfYrdCDBTEh+fvhtrjr74QIlTPXLUd0MpS8jp+VCUQVeb69MILCqEgAbRCBS3KsRavPHcLr96bH+wR6IjiAUnQddHEdvuut02P9gj0RHn8Z4aaeXHr7/+T3iXIBtc0E5eeYgnTCuWUKRNUBrnAgdETX2Ee2i8CoAtbJj8knzzFRUuWJeHiwrECVKwVJ2aoKp70lTiVGd5NZckMdGyMqU+NI2xpz0gSlgAUBy5ozJPlE88bz8oOMLqMQIz6jEhd9PUYiTQBzD0xVJjpQmDtTteEyiHL9RiNKgTR6UqRErbICMmWoB3VEiSQACD1QBUADobaIIKTh5RA+l3RQGlTNSp2DfDqmBiCwPMN8Ako5LKPX3QS2UKEwWBBSCKq0bN8EjBRlA9UMEmrGDGJIFH64QOkpxdGsQuRSgJJ1wwcHPsMOQXofvhg4CWYgdezmgzg2dfdAgqOaVnmeHUpTHyg69UAAcOdG2nugHYApLBhkO6CWovUr6++IS5ocfr0xRJuNWFEAqy1mHKzh87tgGdiVmvxhDEBiONFNo3xISOp/GUKbYclRFJiuoxGoJBJxjrEIZBlp6SIQGknQo9sdyuv3psf7BHoiOGpWzOU56xHcrr96bH+wR6Ijz+M8NdPLjd/IK+FF4DCT+WzclAecdMQzOMTLUlMtSEnMCYDi59cW74STwovAAs9sm+kYqmUQgqJAUArCkjRriarXpKIyzZzcWshJok/dGTJ8qnnjYtAPFrABFNcZEkEzgGeuuOiZ+qDjC0M+8QQBd3gkhQ81WWqEHGYOe2OiEEjFpmEV1d0SlRB8YwISo5A9sGxJ8XrBigcl3dvXogQstoHTD4S9UjqMIAhIetNR3wyOGLYmz1wyikA5tzw4So1Yiu3fBLQ6NPr0wXBkzEh8+owgU5EHpgMLeaTBAqCmYAc8AGSmjZZZiH5OIU7RAhxm+Z0vEgrhOJWWyC4FhDhgBAqTyTyx1QVHYqOcIpdKuUeowXJErEB5SsEPF8ZyYRSGwlyNeEwhLFOQw0nCYq4IEAgO/T3QlGtK/SEFhQkmpz+Ad0PiQ+fWnuibgIqRmR8oQWFsjmTp2QSMNGL7G280NgBTXCS3rohXAikjzz9aO4XZ71WT9gj0RHEU46MkNqeO3XV70WN/8AQR6Ijz+M8NNPLj19n/El5Amnhk3SzcsxXmK5CkLXiUUlzjyGqH4Qk+2S9KD9Lm9PLMUXJGIs/MYvl3tKb+AzWUlWIgJIOjZGRJ8uKedGrNlLVJWcLhtsZUh/CB8qKn5QuMLoS9WEOlqmnVCTUeKe2Cw5AYh0GN4QdJpmOzdBBixp2boQSdvV3wQBD+N1d8MFrZA6u6CAy5Jf12Q4FCXLvq74QUl6ivRvigQBq49eqHL0DFuY7ocKcHLs3wipLtyctm+AHB5QHKzGg7oJ1aX6juhks4p6METXxfugIFHIY89YIFTUBH0YZQSXoA3NCYbOsQwPlYSWf6JhAqc0FfinfAsoJOWnSNXNBhJzbOmjdADVAqB1d8CkuCcA6tnPB1BqnLm3QAwpKg5Zv6c0AGASHwnPV3wyneo623wgBWr7K7odikUr9bdAQXADsKHZvhYgHy6QN8PyqkIJBOpW6Eyi+JOn426EYk4MVQnLZvjtt0e81i+by/REcUQpSat6W6O1XQXuawnXZ5foiPP4vw008uN8IZb8JLzNK2ua1PjmKBQS5CQa5NsjR4QBZ4R3kB+tzWr8cxR5TVJpnWOmn4wy8qc5whfJGUZsgtNSWrijTnsUrxY8qRlyvHDa4ir5w1jC8DszgyS41euyIgc84NB2HqMdEQhIC3/XdBpIIoB27ojd35Jy2wQUEnxVdcFgNKqENp9dEECdXr1RFyToV1xIkA5pXszigMK0DPnO6CKyACBXp3QCSysldRhaTySabYCGFGvIOW2EVLxeTW3TAhnyUKQgATp6UwwPEoUwq6zCKjqmdsAShKjyhT4qd8EcJBqlvo74AMB0miu3VDkcpmLOdJgEKDeMOoRKFJJAca84QAA5BNMtevnhik1qe3fBqUljymrrhlKSHFdhEMjkkEVNAde+FyquR0nvgcZfzsjphYziIJVnt3QC5yAwZs/XTDuCSMOnZvgMSnZzQ5v3QSVEkkKPOf8AqELnSHzSTnpEdsub3jsHzaX6IjiaVMHKqu3ZHbLl947BV/yaX6Ijz+LxDXTnu5BfwB4S3k4L+FTWr8cxRLJocwdYjRv1H+I7xOCnhczX8M7YoKSWNDp07OeOinEMvLOtRdCs6g6dkZ0isxPyo1LSAELcDLX3xl2fyiaedriavnDWMLgGfKgktiqo02QhRmB+sIIEkmh6xG8IEMIU7Z74TgnzuiHAIT52cLCHFD1RVwTtkS+qCTk7wwBx1J9eiCCUtp7d0O4IYdsEMOvtENhCTkT17oMJfQsN66odyMwd3HO43w5dnP3iGKS1CvpMGBMw1BNIAA4nYaokSvEHJoYIpLggKNPXRDGWQA0o9sFwSVnE2I9sGlZxeOe2I+LNSZam54Qlln4sg7UwdiFxhZsajXbDKJIIDuRqMISqjEkjUyYSpdQ4UD8mDsDDEVaeiE5cvjziUIGEFlnoMNhSOnbBcBSolQJxlhpBh0lixemdBvhFIBzboBgsCiCRX6IhSVjpNQMINc2jtVy+8dg+bS/REcYlILh9eWUdnub3ksHzaX6Ijz+L8NdKO7kl/pT7YbwOEE+FTdI+GYzl4nOpj5w1RqX2lRv+8iEk/lc1uSfhmKExCmqgmnwTvjame0M5yzrUoiUoYel3jKkeVT8qNW1giUeQ3RGXIpNFPOip+UNKcLwBYFyOgwaMXq8CkE5pHWIcAOXCeyNUnL13GG86o7DDhifFHZCIDGg6xAYgAVUB+r3xIkakjpHfESQwfD90SBtQ6xDCQJFHSnq74bCeVROWrvhklId5eXxhCxDQjOAiIyonq74kQB8UBtkMAMI5Pad0SAA6O07oCM6SMvugqBFG6xCZI80jr3QQNAz9R3QAKWbzelt8GOdPZvhgqhoftboME6Hb6W6AI1JVoWjmIEPhJaqCW1CJCFPR2PyoEJLhwRXNjFEQTTxE56hDKRXJOeyCAO3thiS+nqMSCKA4oOsQkuAQ2j4Q3Q6mcVPUd8MEpSlji6jvgCaUXmJBDh/hd0dkukNc9iDN+Ty/REcWkqTxqOQosdIOcdouh/Yawvn4PL9ERwcX4a6bwV78H+ES72tk+x3OZsuZPWpCjaJQcFRILFVIqo4O8K1Ecbccthrnyt8KFGHPqtZeyEftM4Q2glM66UIRpHHSyTzcqkZk3+zbhJLtyjIsIXJxYgozpY6PGhQoI164m57YSD+z3hMP/wA9P8dH4oIf2f8ACb9QQP3yPxQoUX1VfqC2QL+77hL+pp/jI/FC/u+4S4W8DT/GR+KFCg6qsbIL+77hM36GjP8A1kfigh/Z9wl/VUj98n8UKFD6vU/Q2Qcf2fcI8RJsiP4qfxQ/93/CMD9ER/FR+KFCg6vU/RbIP7QeEmH9FS+rjUfihxwB4RA/oaD+9R+KFCg6vU/Q5cEOAfCHTYE/xkfihxwD4RNWwp/io/FChQdXqeoHLg/tE4RB2sKP4qN8OOAvCIP+Qo/io/FChQdXX6gcuDe0bhGP8gg/vpe+C9o3CLC3gKBq92RvhQofV6nqBy4MOAvCJ/0FH8ZEOeA3CM/5JA/eo3woULq9T1A5cCPAbhDQ+BoP75ECeA/CM/5JP8aXvhQoOr1P0OXApfAbhAFB7DLFXfjkR0+wSl2e77NJmNjlykpU2sAAwoUY6mrVqZVTTEP/2Q==%20"/>
          <p:cNvSpPr>
            <a:spLocks noChangeAspect="1" noChangeArrowheads="1"/>
          </p:cNvSpPr>
          <p:nvPr/>
        </p:nvSpPr>
        <p:spPr bwMode="auto">
          <a:xfrm>
            <a:off x="155575" y="-144463"/>
            <a:ext cx="304800" cy="304801"/>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7" name="Rectangle 2"/>
          <p:cNvSpPr txBox="1">
            <a:spLocks noChangeArrowheads="1"/>
          </p:cNvSpPr>
          <p:nvPr/>
        </p:nvSpPr>
        <p:spPr>
          <a:xfrm>
            <a:off x="1009442" y="304801"/>
            <a:ext cx="7125113" cy="1143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a:solidFill>
                  <a:srgbClr val="FFFF00"/>
                </a:solidFill>
              </a:rPr>
              <a:t>The Effect of Evangelical Dialog?</a:t>
            </a:r>
          </a:p>
        </p:txBody>
      </p:sp>
      <p:sp>
        <p:nvSpPr>
          <p:cNvPr id="3" name="AutoShape 2" descr="data:image/jpeg;base64,/9j/4AAQSkZJRgABAQAAAQABAAD/2wBDAAoHBwgHBgoICAgLCgoLDhgQDg0NDh0VFhEYIx8lJCIfIiEmKzcvJik0KSEiMEExNDk7Pj4+JS5ESUM8SDc9Pjv/2wBDAQoLCw4NDhwQEBw7KCIoOzs7Ozs7Ozs7Ozs7Ozs7Ozs7Ozs7Ozs7Ozs7Ozs7Ozs7Ozs7Ozs7Ozs7Ozs7Ozs7Ozv/wAARCAFaAOMDASIAAhEBAxEB/8QAGwAAAQUBAQAAAAAAAAAAAAAABQABAgMEBgf/xABOEAABAwIEAgUGCQYOAgIDAAABAgMRAAQFEiExBkETIlFhcRSBkaGxwQcVFjJCkpOy0SM1UnJz4SQlNDZDRFNUYmOCosLwM1VF8WSDlP/EABoBAAMBAQEBAAAAAAAAAAAAAAABAgMEBQb/xAAtEQACAgECBQMEAgIDAAAAAAAAAQIRAxIhEzEyQVEiUmEEFEJxgfAjM2Kxwf/aAAwDAQACEQMRAD8A74jVMVYlwJ+ig+KRUDsmmM71VHlSnK+Zb5RH9E39QU/lYH9C19QVRJIqOu9MeqXk1i8QP6uyf9AqxN6zztGfqCh9SFBanNdwiL6152bfmSKkLy0P9Ub+qKGzpUkmlSL4svJvN3bcrRr6oqPlbJP8la+oKyTApA09g4kvJr8qZmPJmvqCpB5o72zUfqisgidaUjNpQGqXk3B+2A1tW5/UFMbq0H9Ub+oKyKknSahsY1mikVrl5N/lNpH8lb+oKRurT+6tz+oKwkcyaSm+rPKlSDiS8mtV3bDa1a+oKrVeMTHkrf1RWXKe00xSKCXOXkvN0ydmUD/QKFYxiotlNBCUoKgdkjXatpAHOgmPsZ124BCdFanzUF4r1FK8eWUwlQHfFZ1Y49rlemhrzLhJEiBrtWRQU2CMw9FS2dgaOO3CdOmKj3U54jeAH5Qd/Vrn05ydT5+yk6lxOpVCT20rGHTjz5SVC4hQPzaj8eXayVdKrzGBQFKVdIIUa1pS4pUBSojSKQ2EU45ehfVdJk+NWMY1iDz4QVgJJgntoQwVi4AMmNBpFabUEXQJ1GbkaYjs7NRXapUpRUddT4mlVWFHNhzZmZKvvGlSEEP0fCktMCaXZ4Us2YQRWp4z6mV6+FNOtSJ8KrVtNIsedaU00HnSg91A7JhWmo0p9BqDNRk7RUZI5RQUWE0gvWqypW1MOH13n8IF643n+iE6D11Sru6NMcNbouziakCnQzWb5JuwR8au6/4P30w4TfA0xZ3zo/fVVj9xv9u/JqLh5Uk5la1mPC7+UJGKOD/Sfxp/kzcjVOKr+ofxpVj9wfbvyagISDJpic2nZVJwC8OgxRf1D+NMnhu6SZ+NVk96D+NFY/cH278mgJkc6aAOe3OqRw9eg64os/6P31JXD14sz8YER/gP40VD3BwH5JSDrQLiFWRbUHWDI9FGfk5egz8Yz29U/jVDnCl04AF3yV5dsyD+NDUPcXDC4u7ORCllZUsBQ3AOlZn0LJEqOY7wZrs/kg9mzC7b86Dp66pPBL5WpYu29e41OmHuN6ONQ0pSu7s51K4QlUASY5ztXWDgS5SQRctEzzza0z3BF8r5j7A/1K/Cnw4e5Do5K2ZAdBJOnfzrQhAS/lCVRPIzXQJ4FxBDgX07BjlnV+FW/IzEM+fpGPrH8KOHH3ITRzdsAm7UCCANYNOw4BcBWYGFdlb8awW9wVoXTymylasicijPb2d1c+i5IWCoaTpUSST2dio77B1FeFtKOhJV940qhgRBwZgiADm2/WNKoEElTCfCm1jSpK2T4UgAa1PEfWyGWD30stTKdZmmiaDQjlmnAp9qlpQUkQy0xFWQI3pijvpFUVKTWy4u12uG2zbWjtw4GkHsk71QBVePBTeHWL6TBbdkHv8A+ik1ZpGTjFtGxSru2xy2Y6VS7Z5Cj1tTIHs1BrPi91csYxZMNPrQ3cKhYEdtFXAl25snhr84g9xTQnGhPEeGCBuD66lczfJajs+6NNn5UjFrq1efU42G0qbJAkTWKwuLy8xHELXyxY6CQ2YGmvPSjotyL9b/ANEtBHoJPvoFgA/j7FCf0j7TSXJhO04q+7LFXl6jhk3hfKbhuZOUa9aNdK1W71w7gbdybhXTOICgQlO52ERVWMMFnhu6bXAlRPpXNXYenNheGtD5pCVHwAn2xRtQ02smm+xZirj9nhLjzTx6RpM5ikdbXnUcKuLm7wZFy69+VWCZCRpBP4U+Pj+JLkc8o9oqrAhl4dZ/UV7TS/Ept8Wu1GfBMWu72+etrlSTlbC0kJjs/GiVot/onl3DwUELUAcsQAaAYalVvxO1yD1skjv6o94NHEk+QXZJ+k77TTkRhk2nfazBa4jeX9pcXrJSkNKIbaKdFAdp7aJYXdKvbBq4WAFOAmBy1NDuFkJOErAUCC4r2CiGEtdFhrTZ+hI9BNKW1ovE5NJt9jZQZvF31cUrw7q9AEaaazE0a0rlChLfFltcg6vrWDr2Ep9wogh55OOmvJ1ehpGlBFLxqTc434STGC2+sEv/APE1502SSDEmdq9H+EkTg9t+3/4mvNkoVmOunfypoD0fh8k4HbE7wr7xpU3DsfEVtG0K+8aVUQFVbJ8KYVJXzU+FRnnWp4cutjlUGKU60ypNRIikbIl4Uo1qOvZTgmaCyW1PHfTSBypBU7CgoaDvWq/tvKOHVoAJUlOceb91ZiqBpRm0INqhJO6dqlujXHHUmjLw7cm5whrN85rqGe7b1RWDGnENcRWClwEpAJPZqabAFKtMVvcPUrQKzJHh+4inxUTxRYbEZQI7dTQuoHJvEvNhbC3hc2XTcluLInszGuatrpu0vcUIV13V5EA9pUR6t66bDGVW9p0Sk5YcXA7sxiucsbYXdzi6QMykuBSQN5CifdQq3Ky6rh5C/EaQrAbiZ1CfaKrwZaHG7YJcSQzbJSBPM7/dFXcRnLgb5/VH+4ULxWWeHMOea6riCgpUNxpSStUE5acjl4QS4in4iuv1R7RUMDEcOMzybV7TU+IvzBc/qj2ioYLpww1p/RKPrNTXpNLvN/AOfKWMawh3XrNJR7vfRWf4suztq7HpNCcfbyW+E3I0KCkeoH3UUSP4pu1TuXT6zTfJEQ2lJf3kZuEx/FJnm6r3UcAgQBFc1hClN8KvuoUpC0FagQY1gUXwNxx/C2nnnFLcWCSVHvpSW7ZeCfpjH4N5030rkr8lq5wa5MDMvMZ7CoH310184W7F9Y+i2o+quZ4hbeZw+wW8hAS0oJ6qiTMeHdRAX1D9P6OtBpHWooVKEkcxTgk1B1Lkcn8Iac2D2+3VenXwNeaoVrGUamvSfhBXkwy1JEjp4P1TXm6mwlwgHQHSNapAeh8PgJwO2A7FfeNKlw8ZwK2PcfvGlVEBVWoT4VGSDUlnqp8KaTyitTwpdTETUSdaUGTJmmMdtI2QpilMVGn8KC0T3E0wMUgDvUtDSKGBmiLLgTeWaCYK2Vx6U0OCRO9ablq4F3htyy0pbbSFdJlGsGBSZtjdbma4hnja2UAR0zRmOeh/AVDFTPGOH6/QHtVRBNo5dY8L9SFIaZayN5hBUTMmOzWst9a3LvEtteotnFMspAUoRvr+NJP/AKCcHT/YYbeKsQfazdVttBjsJzT7BQXhr84Ymr/N386q24YLryu/urq3U2HFJ6NO5gSKwWDN/YoxFfkbinH1S0BGu+/pFC7lSbcoy/ZfjD/T8LOOrJVmI17s+lZcWIHDFgdYhH3avvLS5PCjVmm3Wp8pTKANoMmliNhc3PDtqy00S6zkKmyIOgg01sTNSk267GviMTgFyNpA9oqOFjLww2P8hXvqzHEOXODONssuLW4BCQnXcb1Xah1nhwNKZd6VLJRkymZip7Gtf5L+DHxE2Pk2wvm2UGfNHvrRauh/hp18D56HFCR3mp4jbuXnDamUNL6To0whQgyI0pYXZujhtNo4gtOKbUkhQiJmi/STpfEb+Abhhjg+5Mfp0U4f/MtuRpofaaF2rbrHD1xhqmHPKipSUthJ1nnPZ30XwRpxnCGGnUlK0ghQPIyaJ8mGBPVH9F+In+ArSY68I9JA99CuLUE4NmH0HUn20QxNcJZbCHFS8gqyNlUAGdYHdVHEbJuMFdbQhS1qgpASSd6mPNGmXeMv0brNfS2TLg+m2k+qrax4KVfFNuhxKkrbbCVBSSIjxrcal7M2g7iji/hK/M9sAY/L7/6TXnxGdCHZOhg6b16D8JP5ptv23/E152xlUCnc8uymmUz0bh/8x23gfvGlTcPfmK1kz1T7TSqyAqvYeFRiR20ylSQO6njStDwpdbGO0VE+FSP/AE0xihmyI1IU21PNI0Q4FSEczUeWlIUFEqLLu0WtpbyCpbmVCEDdRNB+dPiTpbxbBQo9WfWYFJqzSEtKbCjGJdJfqsXGVNvISVHWRGkEHz+qrcQvkYdYu3biSpLYmBpNVKYjHG3wfn26knzKH41m4obLuDONp0zH1AFXurNJNo6JSkoSfcIWF4i+smrpCSkOJmDyrNiONM4Y4lL7LhChIUmCPbWfhVebh+3n6OYes1j4tTnYWf0GZ/3pFNJaqJlklwda50Gri/DPQFLDjgfICCmNyJ11p7rEGrVxpkgqeeMIbTEmsNm702FYSud1JB8ySKy34J4ysddA2dPrUaVY3kaimu9BS3xNp+7XaZFofQkqWhQ2iOfOZrGeJbYJSroHylThbSYGqvTWhdulGPpfA1XaqSfMpP41z+IW5Yw7CEmZW8VnzkH2EURSZGTJkirOhZxZt9p9xLDo8nVlWggSPXU7HEm8QYU+w05kGgkASe7Ws6WSy5iukBYzDzo19dUcJa4IP2iqKVWVGc9Si/kKWl0m7Z6VLbjYkgZwJMeBqg4tbfG3xZ1umy5pjTaatw7+RJ/WX941zZKkcbocOziykd8CPdSStseTI4KPyzqX302zCnlJUpKBJyiSBWBGP2S7VN1+USwpWUOKRoDWrEdMNuR/lK9lcoBl4Bd2jpP+VEUmLLklB7eLOjxHGWMMQhx5Dim1/NWgAg+ur13gRZG7U05lCcxSACqPTXP4k0XuBrdyZU022seoe+iKbjPwzbq0JfQ2145iE++hx2HHK3Jr4sBcfOC4wS0cLa0ZnZAVuNDXnaUqS/AVFekfCMro8KtYH9NHqNebpUVLJJg86SOjsekYCIwW2A1gH2mlTYAZwS2P+E+00qsk3lMqmpAnanIGlKe6tFyPCk/WxifNTE0iZpj3jSg2QqefRTUudI0Q9OKjUpoKH1puJ7cnDLW6QYUwRJ7JH4xSB11oveWnluEOW3NbUDxjT11LdNGkI6oyRZbLRdMsXaTOZuRHfBPsrPiSS9cM2/0VNuKP1YH3qxcJXJcwtVutUrt1lMcwDr+Nbbm4aZxMKWlxRSxAyNlXzj3fq1FVI3UlLGmYuEFFWClP6Dqhr5j76vxdgPruGyJmyXHjII9lZeEVfkLtGvVemOyf/qibyekxJSOSrYj1iqe0iMavCkCsEczYRhySdU3BT6lGleknjOyAH9GdfMqsfDjhLDbCiZbvSfShX4VsvSflpZDl0Z9iqb6jJSvFH9oPqZSp1Lp+cElI88fhXO8TNhr4qaTqEOgA+EV0s1zvFOr+Gj/O94qIPc6PqF/jYZukAW9yufnNEHzA/jQ3hIRgo7OkV7qK3g/gT/7NXsoVwn+ZR+0V7qPxYP8A2x/TCOH/AMiT+sv7xrl8RXkxPCbzku4X6C5+BrprRWTDSs7DOf8Aca5fGFNfFOFZFytogqHYSAfbVQ5mf1HQv73OqxHTDbk/5SvYa5NtWfgBwxu5/wAhXV4h1sLuCObKvZXKWtuocIB5Sytpp/Mpk6BYnad++iHInPvL+GGUW5e4LSzGptAQPNIrHw68m6wnD7c65H1mO5IJHrIroLR5q8w9p1tOVtxsQnsHZXL8IsOIxK6aUZbtioJ8SQPYmhPZ2ElWSFd1RD4SQfiq1/b+415uWwqJgxyr0j4SSE4PbSP6bl+qa87Qn5p2156VCO49D4e/MVr+qfaaVPgH5kto7D940qskJK3FKaR5HuppM71oeDJ+tjEmmk0/LWonupG6FmHI0861E09Boh6kNtqjmpUFkxvNGWXj5SlidAyF+eYoKD2mtvlCWuIbdpRjpbUhI7TM+41ElZridGHCm/IeK762GiHU5x7feaM23WxG8WTonIgeif8AlQ9DRd4vW6n5rNuAs9hOw9FELASLhw/TfUfRp7qUn3NMSrb5YG4aJbxjFLfkHJ9CiPfRrfFx+w/5UIw4Ja4wv0DdSM3sPvosD/HBH/4//KiXMWHor5OcwuGeI37baLrMB3ZV1uuxPGlp3Ne5VZC1k49H+IZv9lbboAcY2kg6tGPQqqfP+DCKemvEgyp4pum2I+chSifAj8aB8UA+UYb+296aJJuEucQKZSZ6G3ObuJUPcKHcTmLnDe973iojzOjK7xsNXn8hf/Zq9lCeEpOCCf7RVF7tJVZPAaktqHqoTwnHxLvs4qe7ahdLHL/bH9M05inAXiN8rgHpNYuLGT8RIKf6FxJ9UVqWZwVCf7V1KR4Fz8KXE6c2AXI7AD6xQuaFkVwl+i5xfS8PqXPzrWf9tc9bfzDuP1z94UYtHg7wklfZalPoBHuoNZAq4DuQNYWT6xVL/wBMcjtp/wDFh/AT/EVof8sUM4WH8PxX9t71UUwDXArT9nQrhbW/xX9sPaql5NO+P+9jJ8I4Jwi1j+3/AOJrzlZSOWvZXpHwi64Pb/t/+JrzUqhfbUo6z0Xh/wDMlty0P3jSpYAZwW3Pcr7xpVZITVsKiYqld0lBUCNEHrRyqhWKMAwZBjmN60R47wZNTdGsmokmqEXzCkBZOUExJ29O1XBSSJBkHspM1jhn4FNKayO36GHQh1tSQT87lTfGdrv0gg7b/hRRpw5eDaDUtIrGjEbdYJCwAOZUBPpqCMUC5/Iq6piQQR40UPRLwb6MuWFtcZHHWpWlIAXJBHgRtXNi/Tp+TVRNPEaAkDyVeg3zCokn2N8UavUF2bZllCkNogLMqMklR7Sadm2ZtwUsthAJkgdtBnOKrZlAU40pIJjf91Tb4lQ6jM3arXrHVNRpkbekJpsLVFwbgMJDx3WNz56mLRgXPlPRDpojPzihrOPh1akm1WgjtVvWdfFlt5V5MxbuPuD52QiE+Jp6ZB6UGlWlubkXKmUl5IgLjUCmftGLkoU6iVNmUqBIKfAigzfFjK7w2i7N5t0JzdYjaitjft3pcyJI6MwZ8JpNSXMaUWWM2bDCyttsBahClblXiahcYbaXSwt9rpFJMiVHTw1rQtxLaMyzA2pkOBc5eRg6RBqbfMNMaocJCEhCZgdpmsacJs0uLWhtSA5qtCVkJV4it29KKLY3FMzP2NvcBAcbJDZBSAopAjbY09zaMXbBYfSVt805iJ8e2rXXUMoK1mEjfSpxRb5hpRhbwu0atDatoWlk7oDio9vfT2uF2dmwthlqGnPnIKiQfMTWjpEdN0U9fLmiOVT50NsShHwUNWNuxa+TNJUhrkkLOngZkVTa4RZWTqnbdC0KWZV+UUcx79da2UhRbBwj4OT+EMxg1vPN8fdNeaqjMkCa9J+EQfxKxy/Lj7przJwiQZJAqkUekYB+ZLfwV940qbh4zgVse5X3jSqySN40VLWuCkFUFQPIf9FUoLRZyvOBcnnynwrc8UuLU2fmmaFOPA9LbASZ1Us6fNB9FWnZLRJTDMpJeW0orIRkIE67a1WgXiUHIUBwE5gpWUxOhEb6dtWtqKy00pAEiZAnKZ5VY1HTLUlKm4OXraTB3FOxUVIuX3H22rplac3zJ5nT6Q09laXVpQqIMT2k1ncEXlvJ+ko6eHgPfT3bK31lPQqcSr50jQj00u4+xNT7JMEgEa7qPupmHrcNpRmCyAJVJM1UzZsWmZTdstBUQmQE8z4+FO2pQ/KotrghQ2yI/EUP4ErNjZt3VOIbUJbMKhREeqoIZDhCuiUtJGhCjVCVvIkN2DqErMmAkT6FVBpzEGyAhlW+bKojTX91FMLNbttbONKztpTl3PSGRU02xU0Q0rIVIBnXSfR2UP8AJn3VZ3rTrkk5kxofOa1KxW1snQ1cOBghICQrSf8Asih3yQbdxhhvk8OOPqeWVp1Mj31VhLgbbT1BK1ElXaIA99ajiDFy3mZdS4lC05iOXrrBZPtNWQecBlKSEpncx76pW1uLa9jC9dOO8TPFpQzE5AY0HKuv4Qf6fy9RMnpUyOzq1yCkIS2u8XaFhwHQZpKtCSeyut4QCEOYmlG4fE/Vmqy04E47s6G6DK7ctvEpSoxmmIPIzWE3b4At1OoQshQD+wVERvz118KJEjnTSO2uRSSW5u1YK+MbptNznOZTVwE7QEoIGp7pM+arHri6bbWtNwlSAy44ClIMREa896IZh2+unzDtiq1rwLSwO5cO3K+j6aS44yAkDQDRaj7a2N3rqbVxwoLobLmZUgaJJgQNzArXmHdUh40Oae1AosEeXBvEXFl1K8zbSAZhIkqkz2VLy18MquQ6VoQ8pCk5dQJgH2HzmiZIneoLaC1pUXFQn6GkE9vbRrXgNLJoJyid41p5ptKasyzkPhMdDWAMKM/ygfdNeVB4KPzlCTyFeofCgJ4dZ7rgH/aa8jZWekA31piPYOHdMCtfBX3jSpcO/mK18D940q1JIX7xYXmKY60yNf8AuhrOsDPlLZcJ2ISBPKZnsrdiKUrbylIIUcvpNBnHb/BWXFFHlds0CZJCVJH4VpFWtuZnJ1z5GwocC0rhuUn6RI91PbOJUpeVJ+eZ68ie6aG4fjaXnFqdcUFOKVkbUoGOwAjz70QYbW4twoOUKUTqO/zUSi1sxpp7om4gF9laCNCZkd3hWkSVR7zQu8dU1e29v0iQtzmVEQPTWbEF4lbFpKbhAClhM66TSUHKgckg+6lCUJMyQobE9tZ7aF2yCIUI0Mfurm1Ys4hIVcLdOYmC2dgDrodez11qsmHVWTLqrt0BxIKQhtRieWm9U8TS3ZKyansHwhwDUADumokTcwZ0T39prGzZrcGr7pP+JCR7RVqLJxJzB1Ry8pSCPVWdJdy7YRS0kpAmFeBrncfwxTz5WFpACTuNT4T4UWDFymIccie4zVqG3FGVPhY57H3U4S0O0EoqSpgTDWwxY3QKYl1MEDvTWNwuv4egotS6yVhSVhyM0AbxrXRXVuEJ/wDIYURpA11rPwulDmBoSJUjMYzCNK24m2sz0fiBkKunGkJcQ22zlICUg9WU76k11nBK1qexbpRCg+nQ8hGnqoditlmQEIT1VGCO46Vt4HSCcSKVA/lUAx3JipnNSg2OMWpI6txll4DpWkOAbZkgx6azm1sgSE2rEgwYbToaueWWWiQMytkjtPIUMaLljdul1rKHm88Z5lY0PhII9FciVo3vc2JtrJTimxbMFSQCR0Y0nzd1T8htP7pbn/8AUn8KyeV9FiJTmQZKW1qjQQCqPXUjfPLaW43kSlsqzlY2ATO287aeNPSwsvGHWZXraW/2Q/CrvIrT+7M/ZisIvX+hBUW23FhojTbMYPPWKtTcuBwlIRC3ilSgNjIAkTz2nwo0MNSLzh1ore0Y86BUfi+yGgtGfsxWdd/dJt+kytiG3FbE/NMT560XTxbt0q0GdSUZuSZMTScWh3ZWLTDFTDNtoYOidD2VM4ZZH+rN+ZNDlWr6rtu3U02EHqqdQiFEBJjuA1I89GoVTkqEnZxPwltot+GmUtoCU+UDQctDXkYI8oSoDZXM1678KQJ4Za6p/lCdvA15ChSS+FBuSOW9Sh0excOmcBtvBX3jSpcN/mC18FfeNKtiCy9T0jLiQZUDIjtBoVjzyLfBbgEZlvdRKZ3JMVXjN7csvOItSEuKUQSROlBCm+uXw3d3BcSOuEpJmdB7zXTDHybexzzyc4pA+0ZxUpCighFqnyjoymI1/d6q7hjELFeVsPtpcUAS2TqJ5Vks7F5hkNtvpZSokmQFEn/semsmJWAP5dVwXtpUlMHLOo00NPJJZHTFjg8a2MGIOouOKUqUQs6NoQojTsgdv40VxlguS1mVGZKUnsOUwPOYFB7a2CFC9Us5i6jlMQeXfXQYnhNriKy4u7eZSqM4Q5CVEbSNqJSUZR+Aim0zl7Ngm+w5DxUpKzqns0IM+gUXevUtPtWjRE2bR6ULRsDEQeR7++t1rhlpYpc6NxT61ZTKlSUx/wDdc4q0eexC+ccdQFOOFR630eQqk1kfwgScDrMLxdm4syu5WEKaPWUToRWAY0La/D5aKmnFHr5YK0zvXPZbgKLLeZWcRlTzq1phx9bIuFOKSIRlGqkjwo4MVbK1t8gvjuNqLhdsnCUIywtIEAjcdvMVkwzibNjY6YrQ08gIgjRKth6vbWVtCkukpbWbfMD0ZXvyHt3oJeF1F046kHUkiOw1pDFBrSROck7O5v8AFulWltTLzSUElK1JgLjeifCykpwwFSJAVty2FcwzcF0NIbcKkhGaHUz1idx40Wul3mGWjK0XOUOKTKUo2EgeysJw9OlGinbs6C7UlS15UQk7Cn4PtUWz2KJbnKXknXtIk+2hDuIqWR0aUypOYpUYPhRjgxWYYgvmp8E6d1c7i1Bmie6OjWhDhGdCVZTIkTB7ag7btOkdI0lcbZkg09xboejMtxMfoOFPsrOLFkgw/cGNDFwvT11galotbfLl6FuBGmUctqRtGC4pwsNlSxClFIkjsNVjD2/7a5//AKF/jS8gb/trn7dX40bjLlW7Lmq2UKkAapB0G1Om2ZSrOG0BUzITrVQsEf21x9sr8al5Ejm9cfbK/GixFhZbUnKW0lMFMRpB3FOpDZb6MoSURGUjSKqVaIP9K/8AaqqHkSP7a4+1VQMubYba/wDG2lM9gqU1R5CmP5Rcfamm8hTyfuPtTQNHOfCGvJgDZiZfAjzGvElZ0Xa0ggdaJHZXs/wiNhnhpsZ1q/hCdVKk7GvGbkOJvyUqBB11NCG+R7HwzPyetJ/RV940qbhefk5Zz+ir7xpVsYgvFEZsQWSToo+iTWNpUXylGNG9dd9aa9ulPY++2+9kQgrSgTAkExWFrFbVLL0XOV0LIGadRAB9ldyhKqOJyV2dCnEbVULW+EkKKlQgmduY05VVdXzCk5UKXHMlsa6ye/trlkMWjTIJvkKfzlZeSDsRtlMVB+4sG2iXL95/PulCYy+B1oWBWN5mFmbphp5pkpUApU5pToeenZVlxibjDtyzcJd6OICkNBQKT4kR2ULt7ywuZQxYPOKnQrJ3PgRRJ7yvDuGrjMklxbhHWOYIRMQJ56U5QSe6EptrYocu7YqW8ld1nWfm9EANo/S0pm7h9llzI3l6RoIVlEQNJrPgaFvY1bgqkJUSYEykCYPbXU32Di4dU4ycvIIBiYHfpSnKMJaWViTmrOeeuRb+TMqSOsA45Gh1O2ndWphhlNv0ykQgqgpGoVIOkb+g1rcYXh+Vu/Q0Uv8AVzgcgABsR3VladtW1IUQpQSmQnNrodBr4VLla2NFHfcHXdxd3LnRP23QqahKUJQUAJMmSPRWYNsOMguqVmH6Gvtoq/a3F3i108u3I/JElsmdIgVlXhdwwEpLTgzfNlJE1pGSohp9xrNRaQXEKEpASM3j+E11F20bu2tllAJcCTIA02rmrd8tuBS7ZtEkAyNJ7fbRqwuVFaglwuQqcpOh8Byqcib3HFpGhGEqcv1urcglWbNzPdXScHlgsXfQgiHYV6KA3GIIygEDKPnqCjrrsOdGuC3Lc2l15PJ/KAqk84rlnq0Ns1jWrYP3z7jDKVNAFalpSAe8gVgZxAJdfcLY6Nbq9QdSUQk6eIog+y3coyOgkSDoSNR4Vn+LbQtJa6LqpzQAo/SMn11gpRSpm1Mvt3XHQsrbyQqEz9IQNfbWG5fcF0zdDpA225kOnVKToT6Y9Fbm2UttFtJWQeallR9JqC7VpVn5IQS1kCIkzHjvSUkmNplSsRcS8W/J5IeDQ6/aJB29Pvp28RLraChkqWYKkgzAkjfzE1ai2aSoKAMheeSTvlyz6Kg1htsytCmgtJSIgOKg6k666707iTuZxiZWELdZLbeZQJC9ZTmzaRqJFaVXS0OdGtCQogqSAqeqNydNNx6adeHWzjaW1NylOaBJ+lM+2oDDLfMhRLilISUypxRkGJB11GgobiPcqRiayYVbQQG1HrbBZj1a0QrMMPtw0psJVCssnMZ6u2u9aamTT5DV9zk/hHTm4dRIn8un2GvHbtH8LmAAoCa9i+Eafk0CNw+k+o15DdT0qFbiJOtIvseq8Lfzbs9Z6qvvGlS4W/m3Z/qq+8aVbIxBN2phl++UthDy0rUsJUNxm19VDlYdYYq2w/YO26FpACkjq6mdI7dqz45dKaxi4GYplxYBHLWhVnhr794l5hUJzZisHUGa9KONqOq6POlkTlpqwtb8NM2qw5eJzjcJz5R3A9k1bhLtiShJYtjcrchKUlKkkctOUeArY/ZXbRCrvEptSJc6UCR3f9FYEYXY4nia721uUsIUqUoP0j2xynUio1ak9TNNGlrSg+ppFlnf6BCMiSqEJGsV59c4jeYhcFVw4pSCokJGgE9grsMQcu7e2WxdEr6RCkpcSuEzGxnf1GuFQtQcTB586v6WOzbMvqZNNJHQ4XdPWL6bplCQraCNxXRpxS5cSX1W5VarXExMD3cq5VClnKgkQrSBtWtV4pTIaafW0ttJOUahShsfQfVU5Mepm+GVRo2Yi2/arCUOLet1iUTv4HvoY8lxIALa0HcKJg1W9i18glYdK9AM2Y+aq03z17q66VqHMqmqjCSQnNN0aMKunGLzVxSCQRnmr14heOBMqWoBWbz1gMNEkSBGsVtNypu2DjSiCYB9dEkrscbqhWjSr65JgEpOYpUYHif+86utli3xVTqVS1MEg7aDUeihrDjz106ESpbgM9sb1MrKCOtHjRJFRaCl6EXNw4664WW3YSkgzlJEgqHeJrrPg5SgWmIFoqLZuBlKhEiK5C6WxcuNJbfSHHdFJEwnSNT+Feg8IWAscOcbTJlQUSdyYrlzSrHRrBeq0HXUuqjoXEo7ZTmn11X0N2dfKG/sv31DElLbsHChSkLJCUqSYIJIA9tRu3V2TtupsuLDi8im5zEiCZE8xFcajZvqos6K7G9wj7L99Lorn+8I+z/fTDEWVoCghyFFMdXUhWx/72Gk7fNNJLhCi2ElecCRAIE+uloY9RIN3Ok3CPs/305bup0uEAfs/wB9Vpvm1PBrItKivJqnSYzD1VqBpU0K7Kejuudwj7L99Lo7n+3R9n++tFNSGUBu5/t0/ZfvpFu5/t0fZ/vq8UqAOS+EFK08MjOoLPTp1Ajka8muRKEk8u+vWfhIMcLz/np9hryUjO0qZ0BNF7miXpPUeFf5tWes9VX3jSpuEv5sWX6qvvGlW6Ocrxbhm2xJ4OrdU2smZSkUNY4KbtXCprEHkT2JiutcGgqhW9dCyzSqzwJzk5tgJzhtNwpPld2q4QlJGRTYA8fHvrErge0DhWzdusjcJTrB89dQrSoHXSkss1yZopN8wIvh0uYcuzcvnF5465SJ0MxWJXAtnIUi5cSZmYmunMGnSTsKFlnHkzZ+rmc/8jmejSE3jiQnUdSofI5kOZ03zoI7EgRXTd1RidxT4s/JSdcgH8lLW4dUFuqPSwDCQI/7vW5v4MbJrVOIPg/qCiDaktuJUohKUmSTpAoyMcwk7Ynafbp/GpeTL+NnThhGe8kc4fg3slIy+XvRz6gqSPg4s0oKTiD5BM6pFdEcbwn/ANnafbp/Gm+PsJ54nafbp/Go15/k6tEfAGtOArOyU4tq7dzrTlzFI01ms7vwb2Lrmfy55MmYCRFdErHcJbOVeJWqT2F5I99N8f4P/wC0tPtk/jSvOne49EX2BFlwJh9osLU6t4gR10iN5roLKzRZNlDex5RFZ/j/AAfb4ztftU0vj7CN/jK2+1FRKOWXNMpRrka7ljylsIKiiFhciNwZpvJsys63FKXBAJgZZ7Ky/KDCB/8AJW/2gpvlHg0/nK3+uKShk8MKNAsQhScjq0pDYbIAGoExrHfVYwxPRpSp5xWVAb1jVIPZFVniTBRvidt9cU3yjwbcYnbfaCq0ZfDFpReqzSXQ6FqCul6Tlvlyx6K00N+UmCc8UtftRS+UeC/+0tftRSeLK/xY0gkDUqFjiLBT/wDKWn2opxxHgv8A7W0+2T+NTwsntYwnTGhnykwSYOLWc/t0/jS+UeCnbFrP7dP40cLJ7WAE+Er+aitNnke+vHlXMNlKRqK9S+EXHMLuOFnG7fELd50OoIQhwEnzV5Mxle0SogmdANtKlwadNFKXpPXeDyTwrYk75VfeNKlweCOFrIEyQlUn/WaVamIYXsKqXPKrXNhVS60PnpdbIanSo5Vcte6r4CRTEjuB7adG0CsIgSfRTmBsIpTvrUT20jVC89KmmnmYpFMgtAcbUhWygQaF/J3Dteo4PBw0WOlIRVxyTj0ui4ya5MEnhzDwB1XPr0/ydw0p/wDGv65ooYpGAKrj5fcyuJPyCPk3hoOrbh785qXybwwahC9P8ZooAd6UGh58vuYLLPyDBw7hu/Rr+uakOHsOiOjX9c0Qgg1KYqeNk9zK4s/IO+T2Ggf+Jf1zTDh7DYjolx+uaJiKQFHGye5hxJ+QV8nMM/sl/XNczxY01hT7LNmCgOIJPOda7vTsrgfhEWU3tiQDPRr8+ooefLXUzTFkk5U2co/f3OUgOEAdoFVoxJwoJU+RHKBr6qa7VbptAeuCewTQx15CWYIUSRpUfcZvczsDbOJrUgw6VHlIG1RcxFYGTpYM6iNqG4aghBcCcyk6juqL14QpUpQVqMnXlR9xl9zFYWVdFajCySN4itDdyG2suYye0furnmb4AhRbAJ31osyvOkGOsTJTzql9Rle2piZZcJReHI4pyFcx2+itdvbNNNkIBzKGpUd6pSpQI00G0aVpS4csaiDr31MnKbuTsWo9J4PEcLWQmdF/fVSqXCSQnhq0SNhn++qlUAFnNBpVUdcVavaqzua1PnpdTGUqoEEmpx6aYnWg1iQOhpidNKkTpUCdYFJmyHB076flpUeYqUmNKCmMrYCoyeVSKT+iaYpIGopDGPKlIilvFSDffQBEb1LYUimKjOlAEgBFLfSKYExTzpSGNyNMFE8hTxNNz2pDESa4D4SHEourEOAkFC9vEV381wXwjZfKcPUTEJWdp7KHyNMPUcWLgylCiOeUHsqp20S8o9cqTyUakoKSoZgkQJkiBWi2t3Xs6yCnTVXbWZ3mdnNaZ0pCnDEZknSht8y806la9cwmRtXSYVaJW06HspKT1SnQAVVe2TQQUNOBSUjQETFPkLmc/aJDr6RrJ1najClOM3JlJUANwZmsiLNIfB3zGdq03Q6OQFLKlDcUX3CuxtQ9nSCkyDWoJUAAdhuRvQrDiWjBOdO87UURc9UAEanburRO0S1TPU+FhHDtrH+P76qVLhczw7a6R8/76qVIYVc2FVRPpqxw7Cq60Pn5dTG3qJ7KcmDTHtoNIjVApiYNTpjvNI3REA1NHzgKbTkKdBhXjQBMiDFRO1SJ1mmiRtTGRyjLFR1SdKsGlQWKVDHBzeNRKY0pkmFd1WEZhHZSoCvz1IJ03qMaacqfWKBjxPm3qJGkinjelrFIZEmJFeffCWcq7DU/Nc256pr0Egk1wnwkNEuYcQjNo54j5tJ8jTF1nHYU15UtxbsqbRoUHt5GjQOdOUABKRyrHhTKmbVSlJjOedbEqSpRZTGqesRy7qlKztObZfdCn0JUvIVSTNbrJtTzoEnfc9lZrC1Kru4SoHIk5RJ50asrZDLZIOp212q0hMhd2CSrO0BMbVhdbLiz0gIKRMUXSlzXMPPUiw2tQJE8tqUo3yBNoB2ltLxggiNa2IY6BUnTsA7a1+SpRq0gg9mY1QvplOSUjYwRQo6Rt2eo8JnNw1aHXXOdf11UqfhWfk3aZjJ6/wB9VKgAm7tVYVJjSrHDPhVUak1oj5+XUxydYpudMTrApidaDWI+2lR3pAggkmklaVJJCgR2zSNh6dO9RzA6inSeZoGT3ETTc6YHWnNMCcCm0I7aYnSmBMUDGyka1KYE86RVAqvPrNILJwDrFRJg1LmCKZQMTSGIaimNIUxOtAxGuU45R+TtFAAqAXv5q6o0Excsr4gwZq5CFMLdIWlyMpGm80uxpi6jg1LdDaYTmGnzRUAt5txJDKymZPVGlelO2HDV3aoYtfJ0F55LqlJWlKkBQJyg8hpt3iqHsCwUsKt0OJcLbi1ICHUJW51UQnMeQk+ips7aPNbhXkbxWAtQc1IjzVYy6ooJQkg9+ld6cCwBphD7r7bp6JwJDriFpUS2uRHIpIGtYMR4f4aYs7oWlwouttOZCbhCgSgII0jWcx9Bppgc6lS/JwuCpQ3qLT6lLhaQQRoQDXoNmxgjvD1qzceRtlVuyFkFsKCpAVt1pie6mtbDAsNZeZQ9aqCkknpHUq1yrGh9FFsRwaVgpcKVCE1UjMet3aiRRi1XYWmHBxSWluhJUAShXSK1EERmEeg6GgiSokwSJ9dUI9O4X/m7a/6/vmlS4X/m7a6z8/76qVSUEnN6gak5qaidq0PnpdTIZesT3VEpkzUzJqJ7KDaJHIMuU7VBLaWyQhAAPZVtNSNiOWBAFTBkAeiozUkfOFMZOOXOmKYqeg150x7aAGFNBnxpzoKceigCOUHc1EtyerUlKjQUyJnxoAUToNhTHsqStBAqER41JQuVMRS1pxtQMY1y3FmHfGmJ4TYh3ojcOKRniY2rqjXI8a37+GXWGXduR0jTilplMiRFJ8jTF1IE3Pwf4lb4imxYcNw90ZdcMZUoEwBJMEmjmH8DOeS24N4Gy7kzBQAIKkknSe6P/qhtlxVizbGdx5KozaKQOas3ng7VUxxjiy30JaUgpSEjMtsEiAQCO+CalJnaSueGH3Hbq2ffDTtpam6TlhQWPEHSnseD8QuWGrpLWZD0ZUlYmDPWI5DQ61ltuJMQTjLr4WmEW4tzmbBSpA2EEUR+VeJwlCH0pCSMuRtIEa6bbanSrSYmbEcJPeSt3HSIgu5XSkgpQJABB5zNV3PCOJeVONWymXEJBKFdIOtBIjx0rA5xXijaFNMXCQ1JJSG0xy5R3CsyOMMbR1U3iACoq+YmNSSeXaTT3oDUrhBxjDby6urppD1u0hxCEuAyD29mm1BEpIWABoRqa0oxrEHnHyq4zG5aDToKQQUgaDb11SiM4kaHspAek8L/AM3bX/X980qfhifk9azv1vvmlUjNqlDOR2GlI5VFejh8aflWqPnG/Ux5qJiaRqBVG9BrCRLMO2mJqOammaDayRM6CpIMKFQFSBM0irLtO2omohXKlmphZIpzCkBpGtMlVSzEiigsipHZTJJBg08qnaoKlWhO1FBZMwd6gR/0U4EDnUhBHfSodlZIHbTzI2qRST21Ho1UqHYpAGprjfhAWgtWaSDqVa+iuxKdJNcjxyww43ZqfWAApXPfaijTE/WcoyV3rahIIToTtSfeasWciVS4vYDeq15grNaNlJjdQgGosWwbWX3j0rx+kobeAoqjustYQLZgBwypRk1FV6EvBlAmeYqN0FLRGbXcVmtUE3CQGwXTIkdlUIIFxppspS2dVEkVjVcNFY3nsrXcBxhtAU2qVpCswTO+sViKUrOiTnPdrU7DNTDygrq7q7NKvS4EuJOUxzprXC7no+kUIG+uhFMjqOhJIk0Aem8LkHh21KRA68D/AFmlUuGgE4BbBIgDP980qgo2OhJVpM00GNq0ZR2CngVeo8d/T23uZcquymCCT2VrgU0DsFOyo4PkoDaRSU2kir4HYKUDsFKzZYvkydGQdNRSyq7DWuB2CngdlFhwfkxkHsNITtWuB2UoHYKLFwvkyo59tWAc6uyjsFKB2Ciw4XyU0wFXwOwUoHYKLDhfJQZ7qbbnWjKnsHopZU9g9FFj4XyUCaeZ3FXQOyngdlFj4XyZ4nlXNcYtFTVtCdZV7q62q3bdh+OmZbcjbOkGKLLx46ldnlSrR5Z6siO6nGFPlPzzvO1eoeQWX90Y+zFP5DZja0Y+zFJyZ10eWHAXnRqsjvFarHAGbRzpSnMsfSNeleRWv92Z+zFMbK0O9qz9mKVhRwz7SXeplB5bVUzh7TTgV0Y8YrvvIrQbWrP2Yp/IrX+7M/ZikB5xiLtw675LZoOnzlxoKzqwW4VlIMkb6b16cLK0TtasjwbFS8ltx/V2vqCnYGHh1Cm8CtkL+cM06f4jSoklKUJypSEgcgIpUhn/2Q==%20"/>
          <p:cNvSpPr>
            <a:spLocks noChangeAspect="1" noChangeArrowheads="1"/>
          </p:cNvSpPr>
          <p:nvPr/>
        </p:nvSpPr>
        <p:spPr bwMode="auto">
          <a:xfrm>
            <a:off x="92075" y="-157163"/>
            <a:ext cx="304800" cy="304801"/>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data:image/jpeg;base64,/9j/4AAQSkZJRgABAQAAAQABAAD/2wBDAAoHBwgHBgoICAgLCgoLDhgQDg0NDh0VFhEYIx8lJCIfIiEmKzcvJik0KSEiMEExNDk7Pj4+JS5ESUM8SDc9Pjv/2wBDAQoLCw4NDhwQEBw7KCIoOzs7Ozs7Ozs7Ozs7Ozs7Ozs7Ozs7Ozs7Ozs7Ozs7Ozs7Ozs7Ozs7Ozs7Ozs7Ozs7Ozv/wAARCAFaAOMDASIAAhEBAxEB/8QAGwAAAQUBAQAAAAAAAAAAAAAABQABAgMEBgf/xABOEAABAwIEAgUGCQYOAgIDAAABAgMRAAQFEiExBkETIlFhcRSBkaGxwQcVFjJCkpOy0SM1UnJz4SQlNDZDRFNUYmOCosLwM1VF8WSDlP/EABoBAAMBAQEBAAAAAAAAAAAAAAABAgMEBQb/xAAtEQACAgECBQMEAgIDAAAAAAAAAQIRAxIhEzEyQVEiUmEEFEJxgfAjM2Kxwf/aAAwDAQACEQMRAD8A74jVMVYlwJ+ig+KRUDsmmM71VHlSnK+Zb5RH9E39QU/lYH9C19QVRJIqOu9MeqXk1i8QP6uyf9AqxN6zztGfqCh9SFBanNdwiL6152bfmSKkLy0P9Ub+qKGzpUkmlSL4svJvN3bcrRr6oqPlbJP8la+oKyTApA09g4kvJr8qZmPJmvqCpB5o72zUfqisgidaUjNpQGqXk3B+2A1tW5/UFMbq0H9Ub+oKyKknSahsY1mikVrl5N/lNpH8lb+oKRurT+6tz+oKwkcyaSm+rPKlSDiS8mtV3bDa1a+oKrVeMTHkrf1RWXKe00xSKCXOXkvN0ydmUD/QKFYxiotlNBCUoKgdkjXatpAHOgmPsZ124BCdFanzUF4r1FK8eWUwlQHfFZ1Y49rlemhrzLhJEiBrtWRQU2CMw9FS2dgaOO3CdOmKj3U54jeAH5Qd/Vrn05ydT5+yk6lxOpVCT20rGHTjz5SVC4hQPzaj8eXayVdKrzGBQFKVdIIUa1pS4pUBSojSKQ2EU45ehfVdJk+NWMY1iDz4QVgJJgntoQwVi4AMmNBpFabUEXQJ1GbkaYjs7NRXapUpRUddT4mlVWFHNhzZmZKvvGlSEEP0fCktMCaXZ4Us2YQRWp4z6mV6+FNOtSJ8KrVtNIsedaU00HnSg91A7JhWmo0p9BqDNRk7RUZI5RQUWE0gvWqypW1MOH13n8IF643n+iE6D11Sru6NMcNbouziakCnQzWb5JuwR8au6/4P30w4TfA0xZ3zo/fVVj9xv9u/JqLh5Uk5la1mPC7+UJGKOD/Sfxp/kzcjVOKr+ofxpVj9wfbvyagISDJpic2nZVJwC8OgxRf1D+NMnhu6SZ+NVk96D+NFY/cH278mgJkc6aAOe3OqRw9eg64os/6P31JXD14sz8YER/gP40VD3BwH5JSDrQLiFWRbUHWDI9FGfk5egz8Yz29U/jVDnCl04AF3yV5dsyD+NDUPcXDC4u7ORCllZUsBQ3AOlZn0LJEqOY7wZrs/kg9mzC7b86Dp66pPBL5WpYu29e41OmHuN6ONQ0pSu7s51K4QlUASY5ztXWDgS5SQRctEzzza0z3BF8r5j7A/1K/Cnw4e5Do5K2ZAdBJOnfzrQhAS/lCVRPIzXQJ4FxBDgX07BjlnV+FW/IzEM+fpGPrH8KOHH3ITRzdsAm7UCCANYNOw4BcBWYGFdlb8awW9wVoXTymylasicijPb2d1c+i5IWCoaTpUSST2dio77B1FeFtKOhJV940qhgRBwZgiADm2/WNKoEElTCfCm1jSpK2T4UgAa1PEfWyGWD30stTKdZmmiaDQjlmnAp9qlpQUkQy0xFWQI3pijvpFUVKTWy4u12uG2zbWjtw4GkHsk71QBVePBTeHWL6TBbdkHv8A+ik1ZpGTjFtGxSru2xy2Y6VS7Z5Cj1tTIHs1BrPi91csYxZMNPrQ3cKhYEdtFXAl25snhr84g9xTQnGhPEeGCBuD66lczfJajs+6NNn5UjFrq1efU42G0qbJAkTWKwuLy8xHELXyxY6CQ2YGmvPSjotyL9b/ANEtBHoJPvoFgA/j7FCf0j7TSXJhO04q+7LFXl6jhk3hfKbhuZOUa9aNdK1W71w7gbdybhXTOICgQlO52ERVWMMFnhu6bXAlRPpXNXYenNheGtD5pCVHwAn2xRtQ02smm+xZirj9nhLjzTx6RpM5ikdbXnUcKuLm7wZFy69+VWCZCRpBP4U+Pj+JLkc8o9oqrAhl4dZ/UV7TS/Ept8Wu1GfBMWu72+etrlSTlbC0kJjs/GiVot/onl3DwUELUAcsQAaAYalVvxO1yD1skjv6o94NHEk+QXZJ+k77TTkRhk2nfazBa4jeX9pcXrJSkNKIbaKdFAdp7aJYXdKvbBq4WAFOAmBy1NDuFkJOErAUCC4r2CiGEtdFhrTZ+hI9BNKW1ovE5NJt9jZQZvF31cUrw7q9AEaaazE0a0rlChLfFltcg6vrWDr2Ep9wogh55OOmvJ1ehpGlBFLxqTc434STGC2+sEv/APE1502SSDEmdq9H+EkTg9t+3/4mvNkoVmOunfypoD0fh8k4HbE7wr7xpU3DsfEVtG0K+8aVUQFVbJ8KYVJXzU+FRnnWp4cutjlUGKU60ypNRIikbIl4Uo1qOvZTgmaCyW1PHfTSBypBU7CgoaDvWq/tvKOHVoAJUlOceb91ZiqBpRm0INqhJO6dqlujXHHUmjLw7cm5whrN85rqGe7b1RWDGnENcRWClwEpAJPZqabAFKtMVvcPUrQKzJHh+4inxUTxRYbEZQI7dTQuoHJvEvNhbC3hc2XTcluLInszGuatrpu0vcUIV13V5EA9pUR6t66bDGVW9p0Sk5YcXA7sxiucsbYXdzi6QMykuBSQN5CifdQq3Ky6rh5C/EaQrAbiZ1CfaKrwZaHG7YJcSQzbJSBPM7/dFXcRnLgb5/VH+4ULxWWeHMOea6riCgpUNxpSStUE5acjl4QS4in4iuv1R7RUMDEcOMzybV7TU+IvzBc/qj2ioYLpww1p/RKPrNTXpNLvN/AOfKWMawh3XrNJR7vfRWf4suztq7HpNCcfbyW+E3I0KCkeoH3UUSP4pu1TuXT6zTfJEQ2lJf3kZuEx/FJnm6r3UcAgQBFc1hClN8KvuoUpC0FagQY1gUXwNxx/C2nnnFLcWCSVHvpSW7ZeCfpjH4N5030rkr8lq5wa5MDMvMZ7CoH310184W7F9Y+i2o+quZ4hbeZw+wW8hAS0oJ6qiTMeHdRAX1D9P6OtBpHWooVKEkcxTgk1B1Lkcn8Iac2D2+3VenXwNeaoVrGUamvSfhBXkwy1JEjp4P1TXm6mwlwgHQHSNapAeh8PgJwO2A7FfeNKlw8ZwK2PcfvGlVEBVWoT4VGSDUlnqp8KaTyitTwpdTETUSdaUGTJmmMdtI2QpilMVGn8KC0T3E0wMUgDvUtDSKGBmiLLgTeWaCYK2Vx6U0OCRO9ablq4F3htyy0pbbSFdJlGsGBSZtjdbma4hnja2UAR0zRmOeh/AVDFTPGOH6/QHtVRBNo5dY8L9SFIaZayN5hBUTMmOzWst9a3LvEtteotnFMspAUoRvr+NJP/AKCcHT/YYbeKsQfazdVttBjsJzT7BQXhr84Ymr/N386q24YLryu/urq3U2HFJ6NO5gSKwWDN/YoxFfkbinH1S0BGu+/pFC7lSbcoy/ZfjD/T8LOOrJVmI17s+lZcWIHDFgdYhH3avvLS5PCjVmm3Wp8pTKANoMmliNhc3PDtqy00S6zkKmyIOgg01sTNSk267GviMTgFyNpA9oqOFjLww2P8hXvqzHEOXODONssuLW4BCQnXcb1Xah1nhwNKZd6VLJRkymZip7Gtf5L+DHxE2Pk2wvm2UGfNHvrRauh/hp18D56HFCR3mp4jbuXnDamUNL6To0whQgyI0pYXZujhtNo4gtOKbUkhQiJmi/STpfEb+Abhhjg+5Mfp0U4f/MtuRpofaaF2rbrHD1xhqmHPKipSUthJ1nnPZ30XwRpxnCGGnUlK0ghQPIyaJ8mGBPVH9F+In+ArSY68I9JA99CuLUE4NmH0HUn20QxNcJZbCHFS8gqyNlUAGdYHdVHEbJuMFdbQhS1qgpASSd6mPNGmXeMv0brNfS2TLg+m2k+qrax4KVfFNuhxKkrbbCVBSSIjxrcal7M2g7iji/hK/M9sAY/L7/6TXnxGdCHZOhg6b16D8JP5ptv23/E152xlUCnc8uymmUz0bh/8x23gfvGlTcPfmK1kz1T7TSqyAqvYeFRiR20ylSQO6njStDwpdbGO0VE+FSP/AE0xihmyI1IU21PNI0Q4FSEczUeWlIUFEqLLu0WtpbyCpbmVCEDdRNB+dPiTpbxbBQo9WfWYFJqzSEtKbCjGJdJfqsXGVNvISVHWRGkEHz+qrcQvkYdYu3biSpLYmBpNVKYjHG3wfn26knzKH41m4obLuDONp0zH1AFXurNJNo6JSkoSfcIWF4i+smrpCSkOJmDyrNiONM4Y4lL7LhChIUmCPbWfhVebh+3n6OYes1j4tTnYWf0GZ/3pFNJaqJlklwda50Gri/DPQFLDjgfICCmNyJ11p7rEGrVxpkgqeeMIbTEmsNm702FYSud1JB8ySKy34J4ysddA2dPrUaVY3kaimu9BS3xNp+7XaZFofQkqWhQ2iOfOZrGeJbYJSroHylThbSYGqvTWhdulGPpfA1XaqSfMpP41z+IW5Yw7CEmZW8VnzkH2EURSZGTJkirOhZxZt9p9xLDo8nVlWggSPXU7HEm8QYU+w05kGgkASe7Ws6WSy5iukBYzDzo19dUcJa4IP2iqKVWVGc9Si/kKWl0m7Z6VLbjYkgZwJMeBqg4tbfG3xZ1umy5pjTaatw7+RJ/WX941zZKkcbocOziykd8CPdSStseTI4KPyzqX302zCnlJUpKBJyiSBWBGP2S7VN1+USwpWUOKRoDWrEdMNuR/lK9lcoBl4Bd2jpP+VEUmLLklB7eLOjxHGWMMQhx5Dim1/NWgAg+ur13gRZG7U05lCcxSACqPTXP4k0XuBrdyZU022seoe+iKbjPwzbq0JfQ2145iE++hx2HHK3Jr4sBcfOC4wS0cLa0ZnZAVuNDXnaUqS/AVFekfCMro8KtYH9NHqNebpUVLJJg86SOjsekYCIwW2A1gH2mlTYAZwS2P+E+00qsk3lMqmpAnanIGlKe6tFyPCk/WxifNTE0iZpj3jSg2QqefRTUudI0Q9OKjUpoKH1puJ7cnDLW6QYUwRJ7JH4xSB11oveWnluEOW3NbUDxjT11LdNGkI6oyRZbLRdMsXaTOZuRHfBPsrPiSS9cM2/0VNuKP1YH3qxcJXJcwtVutUrt1lMcwDr+Nbbm4aZxMKWlxRSxAyNlXzj3fq1FVI3UlLGmYuEFFWClP6Dqhr5j76vxdgPruGyJmyXHjII9lZeEVfkLtGvVemOyf/qibyekxJSOSrYj1iqe0iMavCkCsEczYRhySdU3BT6lGleknjOyAH9GdfMqsfDjhLDbCiZbvSfShX4VsvSflpZDl0Z9iqb6jJSvFH9oPqZSp1Lp+cElI88fhXO8TNhr4qaTqEOgA+EV0s1zvFOr+Gj/O94qIPc6PqF/jYZukAW9yufnNEHzA/jQ3hIRgo7OkV7qK3g/gT/7NXsoVwn+ZR+0V7qPxYP8A2x/TCOH/AMiT+sv7xrl8RXkxPCbzku4X6C5+BrprRWTDSs7DOf8Aca5fGFNfFOFZFytogqHYSAfbVQ5mf1HQv73OqxHTDbk/5SvYa5NtWfgBwxu5/wAhXV4h1sLuCObKvZXKWtuocIB5Sytpp/Mpk6BYnad++iHInPvL+GGUW5e4LSzGptAQPNIrHw68m6wnD7c65H1mO5IJHrIroLR5q8w9p1tOVtxsQnsHZXL8IsOIxK6aUZbtioJ8SQPYmhPZ2ElWSFd1RD4SQfiq1/b+415uWwqJgxyr0j4SSE4PbSP6bl+qa87Qn5p2156VCO49D4e/MVr+qfaaVPgH5kto7D940qskJK3FKaR5HuppM71oeDJ+tjEmmk0/LWonupG6FmHI0861E09Boh6kNtqjmpUFkxvNGWXj5SlidAyF+eYoKD2mtvlCWuIbdpRjpbUhI7TM+41ElZridGHCm/IeK762GiHU5x7feaM23WxG8WTonIgeif8AlQ9DRd4vW6n5rNuAs9hOw9FELASLhw/TfUfRp7qUn3NMSrb5YG4aJbxjFLfkHJ9CiPfRrfFx+w/5UIw4Ja4wv0DdSM3sPvosD/HBH/4//KiXMWHor5OcwuGeI37baLrMB3ZV1uuxPGlp3Ne5VZC1k49H+IZv9lbboAcY2kg6tGPQqqfP+DCKemvEgyp4pum2I+chSifAj8aB8UA+UYb+296aJJuEucQKZSZ6G3ObuJUPcKHcTmLnDe973iojzOjK7xsNXn8hf/Zq9lCeEpOCCf7RVF7tJVZPAaktqHqoTwnHxLvs4qe7ahdLHL/bH9M05inAXiN8rgHpNYuLGT8RIKf6FxJ9UVqWZwVCf7V1KR4Fz8KXE6c2AXI7AD6xQuaFkVwl+i5xfS8PqXPzrWf9tc9bfzDuP1z94UYtHg7wklfZalPoBHuoNZAq4DuQNYWT6xVL/wBMcjtp/wDFh/AT/EVof8sUM4WH8PxX9t71UUwDXArT9nQrhbW/xX9sPaql5NO+P+9jJ8I4Jwi1j+3/AOJrzlZSOWvZXpHwi64Pb/t/+JrzUqhfbUo6z0Xh/wDMlty0P3jSpYAZwW3Pcr7xpVZITVsKiYqld0lBUCNEHrRyqhWKMAwZBjmN60R47wZNTdGsmokmqEXzCkBZOUExJ29O1XBSSJBkHspM1jhn4FNKayO36GHQh1tSQT87lTfGdrv0gg7b/hRRpw5eDaDUtIrGjEbdYJCwAOZUBPpqCMUC5/Iq6piQQR40UPRLwb6MuWFtcZHHWpWlIAXJBHgRtXNi/Tp+TVRNPEaAkDyVeg3zCokn2N8UavUF2bZllCkNogLMqMklR7Sadm2ZtwUsthAJkgdtBnOKrZlAU40pIJjf91Tb4lQ6jM3arXrHVNRpkbekJpsLVFwbgMJDx3WNz56mLRgXPlPRDpojPzihrOPh1akm1WgjtVvWdfFlt5V5MxbuPuD52QiE+Jp6ZB6UGlWlubkXKmUl5IgLjUCmftGLkoU6iVNmUqBIKfAigzfFjK7w2i7N5t0JzdYjaitjft3pcyJI6MwZ8JpNSXMaUWWM2bDCyttsBahClblXiahcYbaXSwt9rpFJMiVHTw1rQtxLaMyzA2pkOBc5eRg6RBqbfMNMaocJCEhCZgdpmsacJs0uLWhtSA5qtCVkJV4it29KKLY3FMzP2NvcBAcbJDZBSAopAjbY09zaMXbBYfSVt805iJ8e2rXXUMoK1mEjfSpxRb5hpRhbwu0atDatoWlk7oDio9vfT2uF2dmwthlqGnPnIKiQfMTWjpEdN0U9fLmiOVT50NsShHwUNWNuxa+TNJUhrkkLOngZkVTa4RZWTqnbdC0KWZV+UUcx79da2UhRbBwj4OT+EMxg1vPN8fdNeaqjMkCa9J+EQfxKxy/Lj7przJwiQZJAqkUekYB+ZLfwV940qbh4zgVse5X3jSqySN40VLWuCkFUFQPIf9FUoLRZyvOBcnnynwrc8UuLU2fmmaFOPA9LbASZ1Us6fNB9FWnZLRJTDMpJeW0orIRkIE67a1WgXiUHIUBwE5gpWUxOhEb6dtWtqKy00pAEiZAnKZ5VY1HTLUlKm4OXraTB3FOxUVIuX3H22rplac3zJ5nT6Q09laXVpQqIMT2k1ncEXlvJ+ko6eHgPfT3bK31lPQqcSr50jQj00u4+xNT7JMEgEa7qPupmHrcNpRmCyAJVJM1UzZsWmZTdstBUQmQE8z4+FO2pQ/KotrghQ2yI/EUP4ErNjZt3VOIbUJbMKhREeqoIZDhCuiUtJGhCjVCVvIkN2DqErMmAkT6FVBpzEGyAhlW+bKojTX91FMLNbttbONKztpTl3PSGRU02xU0Q0rIVIBnXSfR2UP8AJn3VZ3rTrkk5kxofOa1KxW1snQ1cOBghICQrSf8Asih3yQbdxhhvk8OOPqeWVp1Mj31VhLgbbT1BK1ElXaIA99ajiDFy3mZdS4lC05iOXrrBZPtNWQecBlKSEpncx76pW1uLa9jC9dOO8TPFpQzE5AY0HKuv4Qf6fy9RMnpUyOzq1yCkIS2u8XaFhwHQZpKtCSeyut4QCEOYmlG4fE/Vmqy04E47s6G6DK7ctvEpSoxmmIPIzWE3b4At1OoQshQD+wVERvz118KJEjnTSO2uRSSW5u1YK+MbptNznOZTVwE7QEoIGp7pM+arHri6bbWtNwlSAy44ClIMREa896IZh2+unzDtiq1rwLSwO5cO3K+j6aS44yAkDQDRaj7a2N3rqbVxwoLobLmZUgaJJgQNzArXmHdUh40Oae1AosEeXBvEXFl1K8zbSAZhIkqkz2VLy18MquQ6VoQ8pCk5dQJgH2HzmiZIneoLaC1pUXFQn6GkE9vbRrXgNLJoJyid41p5ptKasyzkPhMdDWAMKM/ygfdNeVB4KPzlCTyFeofCgJ4dZ7rgH/aa8jZWekA31piPYOHdMCtfBX3jSpcO/mK18D940q1JIX7xYXmKY60yNf8AuhrOsDPlLZcJ2ISBPKZnsrdiKUrbylIIUcvpNBnHb/BWXFFHlds0CZJCVJH4VpFWtuZnJ1z5GwocC0rhuUn6RI91PbOJUpeVJ+eZ68ie6aG4fjaXnFqdcUFOKVkbUoGOwAjz70QYbW4twoOUKUTqO/zUSi1sxpp7om4gF9laCNCZkd3hWkSVR7zQu8dU1e29v0iQtzmVEQPTWbEF4lbFpKbhAClhM66TSUHKgckg+6lCUJMyQobE9tZ7aF2yCIUI0Mfurm1Ys4hIVcLdOYmC2dgDrodez11qsmHVWTLqrt0BxIKQhtRieWm9U8TS3ZKyansHwhwDUADumokTcwZ0T39prGzZrcGr7pP+JCR7RVqLJxJzB1Ry8pSCPVWdJdy7YRS0kpAmFeBrncfwxTz5WFpACTuNT4T4UWDFymIccie4zVqG3FGVPhY57H3U4S0O0EoqSpgTDWwxY3QKYl1MEDvTWNwuv4egotS6yVhSVhyM0AbxrXRXVuEJ/wDIYURpA11rPwulDmBoSJUjMYzCNK24m2sz0fiBkKunGkJcQ22zlICUg9WU76k11nBK1qexbpRCg+nQ8hGnqoditlmQEIT1VGCO46Vt4HSCcSKVA/lUAx3JipnNSg2OMWpI6txll4DpWkOAbZkgx6azm1sgSE2rEgwYbToaueWWWiQMytkjtPIUMaLljdul1rKHm88Z5lY0PhII9FciVo3vc2JtrJTimxbMFSQCR0Y0nzd1T8htP7pbn/8AUn8KyeV9FiJTmQZKW1qjQQCqPXUjfPLaW43kSlsqzlY2ATO287aeNPSwsvGHWZXraW/2Q/CrvIrT+7M/ZisIvX+hBUW23FhojTbMYPPWKtTcuBwlIRC3ilSgNjIAkTz2nwo0MNSLzh1ore0Y86BUfi+yGgtGfsxWdd/dJt+kytiG3FbE/NMT560XTxbt0q0GdSUZuSZMTScWh3ZWLTDFTDNtoYOidD2VM4ZZH+rN+ZNDlWr6rtu3U02EHqqdQiFEBJjuA1I89GoVTkqEnZxPwltot+GmUtoCU+UDQctDXkYI8oSoDZXM1678KQJ4Za6p/lCdvA15ChSS+FBuSOW9Sh0excOmcBtvBX3jSpcN/mC18FfeNKtiCy9T0jLiQZUDIjtBoVjzyLfBbgEZlvdRKZ3JMVXjN7csvOItSEuKUQSROlBCm+uXw3d3BcSOuEpJmdB7zXTDHybexzzyc4pA+0ZxUpCighFqnyjoymI1/d6q7hjELFeVsPtpcUAS2TqJ5Vks7F5hkNtvpZSokmQFEn/semsmJWAP5dVwXtpUlMHLOo00NPJJZHTFjg8a2MGIOouOKUqUQs6NoQojTsgdv40VxlguS1mVGZKUnsOUwPOYFB7a2CFC9Us5i6jlMQeXfXQYnhNriKy4u7eZSqM4Q5CVEbSNqJSUZR+Aim0zl7Ngm+w5DxUpKzqns0IM+gUXevUtPtWjRE2bR6ULRsDEQeR7++t1rhlpYpc6NxT61ZTKlSUx/wDdc4q0eexC+ccdQFOOFR630eQqk1kfwgScDrMLxdm4syu5WEKaPWUToRWAY0La/D5aKmnFHr5YK0zvXPZbgKLLeZWcRlTzq1phx9bIuFOKSIRlGqkjwo4MVbK1t8gvjuNqLhdsnCUIywtIEAjcdvMVkwzibNjY6YrQ08gIgjRKth6vbWVtCkukpbWbfMD0ZXvyHt3oJeF1F046kHUkiOw1pDFBrSROck7O5v8AFulWltTLzSUElK1JgLjeifCykpwwFSJAVty2FcwzcF0NIbcKkhGaHUz1idx40Wul3mGWjK0XOUOKTKUo2EgeysJw9OlGinbs6C7UlS15UQk7Cn4PtUWz2KJbnKXknXtIk+2hDuIqWR0aUypOYpUYPhRjgxWYYgvmp8E6d1c7i1Bmie6OjWhDhGdCVZTIkTB7ag7btOkdI0lcbZkg09xboejMtxMfoOFPsrOLFkgw/cGNDFwvT11galotbfLl6FuBGmUctqRtGC4pwsNlSxClFIkjsNVjD2/7a5//AKF/jS8gb/trn7dX40bjLlW7Lmq2UKkAapB0G1Om2ZSrOG0BUzITrVQsEf21x9sr8al5Ejm9cfbK/GixFhZbUnKW0lMFMRpB3FOpDZb6MoSURGUjSKqVaIP9K/8AaqqHkSP7a4+1VQMubYba/wDG2lM9gqU1R5CmP5Rcfamm8hTyfuPtTQNHOfCGvJgDZiZfAjzGvElZ0Xa0ggdaJHZXs/wiNhnhpsZ1q/hCdVKk7GvGbkOJvyUqBB11NCG+R7HwzPyetJ/RV940qbhefk5Zz+ir7xpVsYgvFEZsQWSToo+iTWNpUXylGNG9dd9aa9ulPY++2+9kQgrSgTAkExWFrFbVLL0XOV0LIGadRAB9ldyhKqOJyV2dCnEbVULW+EkKKlQgmduY05VVdXzCk5UKXHMlsa6ye/trlkMWjTIJvkKfzlZeSDsRtlMVB+4sG2iXL95/PulCYy+B1oWBWN5mFmbphp5pkpUApU5pToeenZVlxibjDtyzcJd6OICkNBQKT4kR2ULt7ywuZQxYPOKnQrJ3PgRRJ7yvDuGrjMklxbhHWOYIRMQJ56U5QSe6EptrYocu7YqW8ld1nWfm9EANo/S0pm7h9llzI3l6RoIVlEQNJrPgaFvY1bgqkJUSYEykCYPbXU32Di4dU4ycvIIBiYHfpSnKMJaWViTmrOeeuRb+TMqSOsA45Gh1O2ndWphhlNv0ykQgqgpGoVIOkb+g1rcYXh+Vu/Q0Uv8AVzgcgABsR3VladtW1IUQpQSmQnNrodBr4VLla2NFHfcHXdxd3LnRP23QqahKUJQUAJMmSPRWYNsOMguqVmH6Gvtoq/a3F3i108u3I/JElsmdIgVlXhdwwEpLTgzfNlJE1pGSohp9xrNRaQXEKEpASM3j+E11F20bu2tllAJcCTIA02rmrd8tuBS7ZtEkAyNJ7fbRqwuVFaglwuQqcpOh8Byqcib3HFpGhGEqcv1urcglWbNzPdXScHlgsXfQgiHYV6KA3GIIygEDKPnqCjrrsOdGuC3Lc2l15PJ/KAqk84rlnq0Ns1jWrYP3z7jDKVNAFalpSAe8gVgZxAJdfcLY6Nbq9QdSUQk6eIog+y3coyOgkSDoSNR4Vn+LbQtJa6LqpzQAo/SMn11gpRSpm1Mvt3XHQsrbyQqEz9IQNfbWG5fcF0zdDpA225kOnVKToT6Y9Fbm2UttFtJWQeallR9JqC7VpVn5IQS1kCIkzHjvSUkmNplSsRcS8W/J5IeDQ6/aJB29Pvp28RLraChkqWYKkgzAkjfzE1ai2aSoKAMheeSTvlyz6Kg1htsytCmgtJSIgOKg6k666707iTuZxiZWELdZLbeZQJC9ZTmzaRqJFaVXS0OdGtCQogqSAqeqNydNNx6adeHWzjaW1NylOaBJ+lM+2oDDLfMhRLilISUypxRkGJB11GgobiPcqRiayYVbQQG1HrbBZj1a0QrMMPtw0psJVCssnMZ6u2u9aamTT5DV9zk/hHTm4dRIn8un2GvHbtH8LmAAoCa9i+Eafk0CNw+k+o15DdT0qFbiJOtIvseq8Lfzbs9Z6qvvGlS4W/m3Z/qq+8aVbIxBN2phl++UthDy0rUsJUNxm19VDlYdYYq2w/YO26FpACkjq6mdI7dqz45dKaxi4GYplxYBHLWhVnhr794l5hUJzZisHUGa9KONqOq6POlkTlpqwtb8NM2qw5eJzjcJz5R3A9k1bhLtiShJYtjcrchKUlKkkctOUeArY/ZXbRCrvEptSJc6UCR3f9FYEYXY4nia721uUsIUqUoP0j2xynUio1ak9TNNGlrSg+ppFlnf6BCMiSqEJGsV59c4jeYhcFVw4pSCokJGgE9grsMQcu7e2WxdEr6RCkpcSuEzGxnf1GuFQtQcTB586v6WOzbMvqZNNJHQ4XdPWL6bplCQraCNxXRpxS5cSX1W5VarXExMD3cq5VClnKgkQrSBtWtV4pTIaafW0ttJOUahShsfQfVU5Mepm+GVRo2Yi2/arCUOLet1iUTv4HvoY8lxIALa0HcKJg1W9i18glYdK9AM2Y+aq03z17q66VqHMqmqjCSQnNN0aMKunGLzVxSCQRnmr14heOBMqWoBWbz1gMNEkSBGsVtNypu2DjSiCYB9dEkrscbqhWjSr65JgEpOYpUYHif+86utli3xVTqVS1MEg7aDUeihrDjz106ESpbgM9sb1MrKCOtHjRJFRaCl6EXNw4664WW3YSkgzlJEgqHeJrrPg5SgWmIFoqLZuBlKhEiK5C6WxcuNJbfSHHdFJEwnSNT+Feg8IWAscOcbTJlQUSdyYrlzSrHRrBeq0HXUuqjoXEo7ZTmn11X0N2dfKG/sv31DElLbsHChSkLJCUqSYIJIA9tRu3V2TtupsuLDi8im5zEiCZE8xFcajZvqos6K7G9wj7L99Lorn+8I+z/fTDEWVoCghyFFMdXUhWx/72Gk7fNNJLhCi2ElecCRAIE+uloY9RIN3Ok3CPs/305bup0uEAfs/wB9Vpvm1PBrItKivJqnSYzD1VqBpU0K7Kejuudwj7L99Lo7n+3R9n++tFNSGUBu5/t0/ZfvpFu5/t0fZ/vq8UqAOS+EFK08MjOoLPTp1Ajka8muRKEk8u+vWfhIMcLz/np9hryUjO0qZ0BNF7miXpPUeFf5tWes9VX3jSpuEv5sWX6qvvGlW6Ocrxbhm2xJ4OrdU2smZSkUNY4KbtXCprEHkT2JiutcGgqhW9dCyzSqzwJzk5tgJzhtNwpPld2q4QlJGRTYA8fHvrErge0DhWzdusjcJTrB89dQrSoHXSkss1yZopN8wIvh0uYcuzcvnF5465SJ0MxWJXAtnIUi5cSZmYmunMGnSTsKFlnHkzZ+rmc/8jmejSE3jiQnUdSofI5kOZ03zoI7EgRXTd1RidxT4s/JSdcgH8lLW4dUFuqPSwDCQI/7vW5v4MbJrVOIPg/qCiDaktuJUohKUmSTpAoyMcwk7Ynafbp/GpeTL+NnThhGe8kc4fg3slIy+XvRz6gqSPg4s0oKTiD5BM6pFdEcbwn/ANnafbp/Gm+PsJ54nafbp/Go15/k6tEfAGtOArOyU4tq7dzrTlzFI01ms7vwb2Lrmfy55MmYCRFdErHcJbOVeJWqT2F5I99N8f4P/wC0tPtk/jSvOne49EX2BFlwJh9osLU6t4gR10iN5roLKzRZNlDex5RFZ/j/AAfb4ztftU0vj7CN/jK2+1FRKOWXNMpRrka7ljylsIKiiFhciNwZpvJsys63FKXBAJgZZ7Ky/KDCB/8AJW/2gpvlHg0/nK3+uKShk8MKNAsQhScjq0pDYbIAGoExrHfVYwxPRpSp5xWVAb1jVIPZFVniTBRvidt9cU3yjwbcYnbfaCq0ZfDFpReqzSXQ6FqCul6Tlvlyx6K00N+UmCc8UtftRS+UeC/+0tftRSeLK/xY0gkDUqFjiLBT/wDKWn2opxxHgv8A7W0+2T+NTwsntYwnTGhnykwSYOLWc/t0/jS+UeCnbFrP7dP40cLJ7WAE+Er+aitNnke+vHlXMNlKRqK9S+EXHMLuOFnG7fELd50OoIQhwEnzV5Mxle0SogmdANtKlwadNFKXpPXeDyTwrYk75VfeNKlweCOFrIEyQlUn/WaVamIYXsKqXPKrXNhVS60PnpdbIanSo5Vcte6r4CRTEjuB7adG0CsIgSfRTmBsIpTvrUT20jVC89KmmnmYpFMgtAcbUhWygQaF/J3Dteo4PBw0WOlIRVxyTj0ui4ya5MEnhzDwB1XPr0/ydw0p/wDGv65ooYpGAKrj5fcyuJPyCPk3hoOrbh785qXybwwahC9P8ZooAd6UGh58vuYLLPyDBw7hu/Rr+uakOHsOiOjX9c0Qgg1KYqeNk9zK4s/IO+T2Ggf+Jf1zTDh7DYjolx+uaJiKQFHGye5hxJ+QV8nMM/sl/XNczxY01hT7LNmCgOIJPOda7vTsrgfhEWU3tiQDPRr8+ooefLXUzTFkk5U2co/f3OUgOEAdoFVoxJwoJU+RHKBr6qa7VbptAeuCewTQx15CWYIUSRpUfcZvczsDbOJrUgw6VHlIG1RcxFYGTpYM6iNqG4aghBcCcyk6juqL14QpUpQVqMnXlR9xl9zFYWVdFajCySN4itDdyG2suYye0furnmb4AhRbAJ31osyvOkGOsTJTzql9Rle2piZZcJReHI4pyFcx2+itdvbNNNkIBzKGpUd6pSpQI00G0aVpS4csaiDr31MnKbuTsWo9J4PEcLWQmdF/fVSqXCSQnhq0SNhn++qlUAFnNBpVUdcVavaqzua1PnpdTGUqoEEmpx6aYnWg1iQOhpidNKkTpUCdYFJmyHB076flpUeYqUmNKCmMrYCoyeVSKT+iaYpIGopDGPKlIilvFSDffQBEb1LYUimKjOlAEgBFLfSKYExTzpSGNyNMFE8hTxNNz2pDESa4D4SHEourEOAkFC9vEV381wXwjZfKcPUTEJWdp7KHyNMPUcWLgylCiOeUHsqp20S8o9cqTyUakoKSoZgkQJkiBWi2t3Xs6yCnTVXbWZ3mdnNaZ0pCnDEZknSht8y806la9cwmRtXSYVaJW06HspKT1SnQAVVe2TQQUNOBSUjQETFPkLmc/aJDr6RrJ1najClOM3JlJUANwZmsiLNIfB3zGdq03Q6OQFLKlDcUX3CuxtQ9nSCkyDWoJUAAdhuRvQrDiWjBOdO87UURc9UAEanburRO0S1TPU+FhHDtrH+P76qVLhczw7a6R8/76qVIYVc2FVRPpqxw7Cq60Pn5dTG3qJ7KcmDTHtoNIjVApiYNTpjvNI3REA1NHzgKbTkKdBhXjQBMiDFRO1SJ1mmiRtTGRyjLFR1SdKsGlQWKVDHBzeNRKY0pkmFd1WEZhHZSoCvz1IJ03qMaacqfWKBjxPm3qJGkinjelrFIZEmJFeffCWcq7DU/Nc256pr0Egk1wnwkNEuYcQjNo54j5tJ8jTF1nHYU15UtxbsqbRoUHt5GjQOdOUABKRyrHhTKmbVSlJjOedbEqSpRZTGqesRy7qlKztObZfdCn0JUvIVSTNbrJtTzoEnfc9lZrC1Kru4SoHIk5RJ50asrZDLZIOp212q0hMhd2CSrO0BMbVhdbLiz0gIKRMUXSlzXMPPUiw2tQJE8tqUo3yBNoB2ltLxggiNa2IY6BUnTsA7a1+SpRq0gg9mY1QvplOSUjYwRQo6Rt2eo8JnNw1aHXXOdf11UqfhWfk3aZjJ6/wB9VKgAm7tVYVJjSrHDPhVUak1oj5+XUxydYpudMTrApidaDWI+2lR3pAggkmklaVJJCgR2zSNh6dO9RzA6inSeZoGT3ETTc6YHWnNMCcCm0I7aYnSmBMUDGyka1KYE86RVAqvPrNILJwDrFRJg1LmCKZQMTSGIaimNIUxOtAxGuU45R+TtFAAqAXv5q6o0Excsr4gwZq5CFMLdIWlyMpGm80uxpi6jg1LdDaYTmGnzRUAt5txJDKymZPVGlelO2HDV3aoYtfJ0F55LqlJWlKkBQJyg8hpt3iqHsCwUsKt0OJcLbi1ICHUJW51UQnMeQk+ips7aPNbhXkbxWAtQc1IjzVYy6ooJQkg9+ld6cCwBphD7r7bp6JwJDriFpUS2uRHIpIGtYMR4f4aYs7oWlwouttOZCbhCgSgII0jWcx9Bppgc6lS/JwuCpQ3qLT6lLhaQQRoQDXoNmxgjvD1qzceRtlVuyFkFsKCpAVt1pie6mtbDAsNZeZQ9aqCkknpHUq1yrGh9FFsRwaVgpcKVCE1UjMet3aiRRi1XYWmHBxSWluhJUAShXSK1EERmEeg6GgiSokwSJ9dUI9O4X/m7a/6/vmlS4X/m7a6z8/76qVSUEnN6gak5qaidq0PnpdTIZesT3VEpkzUzJqJ7KDaJHIMuU7VBLaWyQhAAPZVtNSNiOWBAFTBkAeiozUkfOFMZOOXOmKYqeg150x7aAGFNBnxpzoKceigCOUHc1EtyerUlKjQUyJnxoAUToNhTHsqStBAqER41JQuVMRS1pxtQMY1y3FmHfGmJ4TYh3ojcOKRniY2rqjXI8a37+GXWGXduR0jTilplMiRFJ8jTF1IE3Pwf4lb4imxYcNw90ZdcMZUoEwBJMEmjmH8DOeS24N4Gy7kzBQAIKkknSe6P/qhtlxVizbGdx5KozaKQOas3ng7VUxxjiy30JaUgpSEjMtsEiAQCO+CalJnaSueGH3Hbq2ffDTtpam6TlhQWPEHSnseD8QuWGrpLWZD0ZUlYmDPWI5DQ61ltuJMQTjLr4WmEW4tzmbBSpA2EEUR+VeJwlCH0pCSMuRtIEa6bbanSrSYmbEcJPeSt3HSIgu5XSkgpQJABB5zNV3PCOJeVONWymXEJBKFdIOtBIjx0rA5xXijaFNMXCQ1JJSG0xy5R3CsyOMMbR1U3iACoq+YmNSSeXaTT3oDUrhBxjDby6urppD1u0hxCEuAyD29mm1BEpIWABoRqa0oxrEHnHyq4zG5aDToKQQUgaDb11SiM4kaHspAek8L/AM3bX/X980qfhifk9azv1vvmlUjNqlDOR2GlI5VFejh8aflWqPnG/Ux5qJiaRqBVG9BrCRLMO2mJqOammaDayRM6CpIMKFQFSBM0irLtO2omohXKlmphZIpzCkBpGtMlVSzEiigsipHZTJJBg08qnaoKlWhO1FBZMwd6gR/0U4EDnUhBHfSodlZIHbTzI2qRST21Ho1UqHYpAGprjfhAWgtWaSDqVa+iuxKdJNcjxyww43ZqfWAApXPfaijTE/WcoyV3rahIIToTtSfeasWciVS4vYDeq15grNaNlJjdQgGosWwbWX3j0rx+kobeAoqjustYQLZgBwypRk1FV6EvBlAmeYqN0FLRGbXcVmtUE3CQGwXTIkdlUIIFxppspS2dVEkVjVcNFY3nsrXcBxhtAU2qVpCswTO+sViKUrOiTnPdrU7DNTDygrq7q7NKvS4EuJOUxzprXC7no+kUIG+uhFMjqOhJIk0Aem8LkHh21KRA68D/AFmlUuGgE4BbBIgDP980qgo2OhJVpM00GNq0ZR2CngVeo8d/T23uZcquymCCT2VrgU0DsFOyo4PkoDaRSU2kir4HYKUDsFKzZYvkydGQdNRSyq7DWuB2CngdlFhwfkxkHsNITtWuB2UoHYKLFwvkyo59tWAc6uyjsFKB2Ciw4XyU0wFXwOwUoHYKLDhfJQZ7qbbnWjKnsHopZU9g9FFj4XyUCaeZ3FXQOyngdlFj4XyZ4nlXNcYtFTVtCdZV7q62q3bdh+OmZbcjbOkGKLLx46ldnlSrR5Z6siO6nGFPlPzzvO1eoeQWX90Y+zFP5DZja0Y+zFJyZ10eWHAXnRqsjvFarHAGbRzpSnMsfSNeleRWv92Z+zFMbK0O9qz9mKVhRwz7SXeplB5bVUzh7TTgV0Y8YrvvIrQbWrP2Yp/IrX+7M/ZikB5xiLtw675LZoOnzlxoKzqwW4VlIMkb6b16cLK0TtasjwbFS8ltx/V2vqCnYGHh1Cm8CtkL+cM06f4jSoklKUJypSEgcgIpUhn/2Q==%20"/>
          <p:cNvSpPr>
            <a:spLocks noChangeAspect="1" noChangeArrowheads="1"/>
          </p:cNvSpPr>
          <p:nvPr/>
        </p:nvSpPr>
        <p:spPr bwMode="auto">
          <a:xfrm>
            <a:off x="244475" y="-4763"/>
            <a:ext cx="304800" cy="304801"/>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descr="C:\Users\Bethany\Desktop\untitled.bmp"/>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762000" y="1054291"/>
            <a:ext cx="3505200" cy="5321879"/>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4098" name="Picture 2" descr="http://mediasvc.ancestry.com/v2/image/namespaces/1093/media/247a14a8-3778-4640-844e-6706b12d78eb?client=MCCManager&amp;maxSide=160"/>
          <p:cNvPicPr>
            <a:picLocks noChangeAspect="1" noChangeArrowheads="1"/>
          </p:cNvPicPr>
          <p:nvPr/>
        </p:nvPicPr>
        <p:blipFill rotWithShape="1">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15316" t="12099" r="4469"/>
          <a:stretch/>
        </p:blipFill>
        <p:spPr bwMode="auto">
          <a:xfrm>
            <a:off x="4953000" y="1054291"/>
            <a:ext cx="3396344" cy="4938110"/>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9" name="TextBox 8"/>
          <p:cNvSpPr txBox="1"/>
          <p:nvPr/>
        </p:nvSpPr>
        <p:spPr>
          <a:xfrm>
            <a:off x="4953001" y="5852950"/>
            <a:ext cx="3396343" cy="507831"/>
          </a:xfrm>
          <a:prstGeom prst="rect">
            <a:avLst/>
          </a:prstGeom>
          <a:solidFill>
            <a:schemeClr val="tx1"/>
          </a:solidFill>
        </p:spPr>
        <p:txBody>
          <a:bodyPr wrap="square" rtlCol="0">
            <a:spAutoFit/>
          </a:bodyPr>
          <a:lstStyle/>
          <a:p>
            <a:pPr algn="ctr"/>
            <a:r>
              <a:rPr lang="en-US" sz="2700" b="1" dirty="0" smtClean="0">
                <a:solidFill>
                  <a:schemeClr val="bg1"/>
                </a:solidFill>
              </a:rPr>
              <a:t>Geoffrey Paxton</a:t>
            </a:r>
            <a:endParaRPr lang="en-US" sz="2700"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65011949"/>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30"/>
                                        </p:tgtEl>
                                        <p:attrNameLst>
                                          <p:attrName>style.visibility</p:attrName>
                                        </p:attrNameLst>
                                      </p:cBhvr>
                                      <p:to>
                                        <p:strVal val="visible"/>
                                      </p:to>
                                    </p:set>
                                    <p:anim calcmode="lin" valueType="num">
                                      <p:cBhvr additive="base">
                                        <p:cTn id="7" dur="1000" fill="hold"/>
                                        <p:tgtEl>
                                          <p:spTgt spid="1030"/>
                                        </p:tgtEl>
                                        <p:attrNameLst>
                                          <p:attrName>ppt_x</p:attrName>
                                        </p:attrNameLst>
                                      </p:cBhvr>
                                      <p:tavLst>
                                        <p:tav tm="0">
                                          <p:val>
                                            <p:strVal val="0-#ppt_w/2"/>
                                          </p:val>
                                        </p:tav>
                                        <p:tav tm="100000">
                                          <p:val>
                                            <p:strVal val="#ppt_x"/>
                                          </p:val>
                                        </p:tav>
                                      </p:tavLst>
                                    </p:anim>
                                    <p:anim calcmode="lin" valueType="num">
                                      <p:cBhvr additive="base">
                                        <p:cTn id="8" dur="1000" fill="hold"/>
                                        <p:tgtEl>
                                          <p:spTgt spid="1030"/>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4098"/>
                                        </p:tgtEl>
                                        <p:attrNameLst>
                                          <p:attrName>style.visibility</p:attrName>
                                        </p:attrNameLst>
                                      </p:cBhvr>
                                      <p:to>
                                        <p:strVal val="visible"/>
                                      </p:to>
                                    </p:set>
                                    <p:anim calcmode="lin" valueType="num">
                                      <p:cBhvr additive="base">
                                        <p:cTn id="11" dur="1000" fill="hold"/>
                                        <p:tgtEl>
                                          <p:spTgt spid="4098"/>
                                        </p:tgtEl>
                                        <p:attrNameLst>
                                          <p:attrName>ppt_x</p:attrName>
                                        </p:attrNameLst>
                                      </p:cBhvr>
                                      <p:tavLst>
                                        <p:tav tm="0">
                                          <p:val>
                                            <p:strVal val="1+#ppt_w/2"/>
                                          </p:val>
                                        </p:tav>
                                        <p:tav tm="100000">
                                          <p:val>
                                            <p:strVal val="#ppt_x"/>
                                          </p:val>
                                        </p:tav>
                                      </p:tavLst>
                                    </p:anim>
                                    <p:anim calcmode="lin" valueType="num">
                                      <p:cBhvr additive="base">
                                        <p:cTn id="12" dur="1000" fill="hold"/>
                                        <p:tgtEl>
                                          <p:spTgt spid="4098"/>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035050"/>
            <a:ext cx="8229600" cy="5791200"/>
          </a:xfrm>
        </p:spPr>
        <p:txBody>
          <a:bodyPr rtlCol="0">
            <a:normAutofit/>
          </a:bodyPr>
          <a:lstStyle/>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“Belief </a:t>
            </a:r>
            <a:r>
              <a:rPr lang="en-US" sz="2800" dirty="0">
                <a:solidFill>
                  <a:schemeClr val="tx2">
                    <a:lumMod val="90000"/>
                  </a:schemeClr>
                </a:solidFill>
                <a:latin typeface="Arial" panose="020B0604020202020204" pitchFamily="34" charset="0"/>
                <a:cs typeface="Arial" panose="020B0604020202020204" pitchFamily="34" charset="0"/>
              </a:rPr>
              <a:t>that both the destiny of the Church and its preparation of the world for Christ’s long-delayed second advent hinge upon a true conception of righteousness by faith, demands the commitment of every effort to expose what is seen as serious confusion regarding this heart of the gospel. Affirmation of the doctrine of original sin underlies each of the three primary challenges to traditional Adventist theology: 1) repudiation of perfectionism, 2) denial of Christ’s assumption of sinful flesh, and 3) restriction of the doctrine of justification by faith to strictly forensic, objective </a:t>
            </a:r>
            <a:r>
              <a:rPr lang="en-US" sz="2800" dirty="0" smtClean="0">
                <a:solidFill>
                  <a:schemeClr val="tx2">
                    <a:lumMod val="90000"/>
                  </a:schemeClr>
                </a:solidFill>
                <a:latin typeface="Arial" panose="020B0604020202020204" pitchFamily="34" charset="0"/>
                <a:cs typeface="Arial" panose="020B0604020202020204" pitchFamily="34" charset="0"/>
              </a:rPr>
              <a:t>factors.” (cont.)</a:t>
            </a:r>
            <a:endParaRPr lang="en-US" sz="1400" dirty="0">
              <a:solidFill>
                <a:schemeClr val="tx2">
                  <a:lumMod val="9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The Effect of Evangelical Dialog?</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5" name="Slide Number Placeholder 1"/>
          <p:cNvSpPr>
            <a:spLocks noGrp="1"/>
          </p:cNvSpPr>
          <p:nvPr>
            <p:ph type="sldNum" sz="quarter" idx="12"/>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7A26A853-C6E3-4FBC-BE03-770F5958817C}" type="slidenum">
              <a:rPr lang="en-US" altLang="en-US">
                <a:solidFill>
                  <a:srgbClr val="FFFFFF"/>
                </a:solidFill>
              </a:rPr>
              <a:pPr fontAlgn="base">
                <a:spcBef>
                  <a:spcPct val="0"/>
                </a:spcBef>
                <a:spcAft>
                  <a:spcPct val="0"/>
                </a:spcAft>
              </a:pPr>
              <a:t>5</a:t>
            </a:fld>
            <a:endParaRPr lang="en-US" altLang="en-US">
              <a:solidFill>
                <a:srgbClr val="FFFFFF"/>
              </a:solidFill>
            </a:endParaRPr>
          </a:p>
        </p:txBody>
      </p:sp>
      <p:sp>
        <p:nvSpPr>
          <p:cNvPr id="5" name="Rectangle 2"/>
          <p:cNvSpPr txBox="1">
            <a:spLocks noChangeArrowheads="1"/>
          </p:cNvSpPr>
          <p:nvPr/>
        </p:nvSpPr>
        <p:spPr>
          <a:xfrm>
            <a:off x="533400" y="277813"/>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defRPr/>
            </a:pPr>
            <a:r>
              <a:rPr lang="en-US" altLang="en-US" dirty="0" smtClean="0">
                <a:solidFill>
                  <a:srgbClr val="FFFF00"/>
                </a:solidFill>
              </a:rPr>
              <a:t>Re-Examining Minneapolis 1888</a:t>
            </a:r>
          </a:p>
          <a:p>
            <a:pPr algn="ctr" fontAlgn="auto">
              <a:spcAft>
                <a:spcPts val="0"/>
              </a:spcAft>
              <a:defRPr/>
            </a:pPr>
            <a:r>
              <a:rPr lang="en-US" altLang="en-US" dirty="0" smtClean="0">
                <a:solidFill>
                  <a:srgbClr val="FFFF00"/>
                </a:solidFill>
              </a:rPr>
              <a:t>SDA Theological Seminary Fall 1949</a:t>
            </a:r>
            <a:endParaRPr lang="en-US" altLang="en-US" dirty="0">
              <a:solidFill>
                <a:srgbClr val="FFFF00"/>
              </a:solidFill>
            </a:endParaRPr>
          </a:p>
        </p:txBody>
      </p:sp>
      <p:pic>
        <p:nvPicPr>
          <p:cNvPr id="36867" name="Picture 2" descr="C:\Users\Duffieldfamily\Desktop\1888\1888 Presentations\2014 Images Summer Lectures\washington missionary college ad building-earlysda.com.jpeg"/>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04838" y="1665288"/>
            <a:ext cx="8029575" cy="4791075"/>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95400"/>
            <a:ext cx="8229600" cy="5530850"/>
          </a:xfrm>
        </p:spPr>
        <p:txBody>
          <a:bodyPr rtlCol="0">
            <a:normAutofit/>
          </a:bodyPr>
          <a:lstStyle/>
          <a:p>
            <a:pPr marL="0" indent="0" fontAlgn="auto">
              <a:buFont typeface="Wingdings 2" charset="2"/>
              <a:buNone/>
              <a:defRPr/>
            </a:pPr>
            <a:r>
              <a:rPr lang="en-US" sz="2800" dirty="0">
                <a:solidFill>
                  <a:schemeClr val="tx2">
                    <a:lumMod val="90000"/>
                  </a:schemeClr>
                </a:solidFill>
                <a:latin typeface="Arial" panose="020B0604020202020204" pitchFamily="34" charset="0"/>
                <a:cs typeface="Arial" panose="020B0604020202020204" pitchFamily="34" charset="0"/>
              </a:rPr>
              <a:t>“As we have already noted, Ford was explicit in his affirmation of the doctrine of original sin.  He taught this consistently through the 1960’s and into the 1970’s.  Ford </a:t>
            </a:r>
            <a:r>
              <a:rPr lang="en-US" sz="2800" dirty="0" smtClean="0">
                <a:solidFill>
                  <a:schemeClr val="tx2">
                    <a:lumMod val="90000"/>
                  </a:schemeClr>
                </a:solidFill>
                <a:latin typeface="Arial" panose="020B0604020202020204" pitchFamily="34" charset="0"/>
                <a:cs typeface="Arial" panose="020B0604020202020204" pitchFamily="34" charset="0"/>
              </a:rPr>
              <a:t>also [1] </a:t>
            </a:r>
            <a:r>
              <a:rPr lang="en-US" sz="2800" dirty="0">
                <a:solidFill>
                  <a:schemeClr val="tx2">
                    <a:lumMod val="90000"/>
                  </a:schemeClr>
                </a:solidFill>
                <a:latin typeface="Arial" panose="020B0604020202020204" pitchFamily="34" charset="0"/>
                <a:cs typeface="Arial" panose="020B0604020202020204" pitchFamily="34" charset="0"/>
              </a:rPr>
              <a:t>strongly repudiated perfectionism as being contrary to the gospel.  Likewise</a:t>
            </a:r>
            <a:r>
              <a:rPr lang="en-US" sz="2800" dirty="0" smtClean="0">
                <a:solidFill>
                  <a:schemeClr val="tx2">
                    <a:lumMod val="90000"/>
                  </a:schemeClr>
                </a:solidFill>
                <a:latin typeface="Arial" panose="020B0604020202020204" pitchFamily="34" charset="0"/>
                <a:cs typeface="Arial" panose="020B0604020202020204" pitchFamily="34" charset="0"/>
              </a:rPr>
              <a:t>, [2] </a:t>
            </a:r>
            <a:r>
              <a:rPr lang="en-US" sz="2800" dirty="0">
                <a:solidFill>
                  <a:schemeClr val="tx2">
                    <a:lumMod val="90000"/>
                  </a:schemeClr>
                </a:solidFill>
                <a:latin typeface="Arial" panose="020B0604020202020204" pitchFamily="34" charset="0"/>
                <a:cs typeface="Arial" panose="020B0604020202020204" pitchFamily="34" charset="0"/>
              </a:rPr>
              <a:t>he maintained the Protestant view of forensic justification </a:t>
            </a:r>
            <a:r>
              <a:rPr lang="en-US" sz="2800" dirty="0" smtClean="0">
                <a:solidFill>
                  <a:schemeClr val="tx2">
                    <a:lumMod val="90000"/>
                  </a:schemeClr>
                </a:solidFill>
                <a:latin typeface="Arial" panose="020B0604020202020204" pitchFamily="34" charset="0"/>
                <a:cs typeface="Arial" panose="020B0604020202020204" pitchFamily="34" charset="0"/>
              </a:rPr>
              <a:t>and [3] </a:t>
            </a:r>
            <a:r>
              <a:rPr lang="en-US" sz="2800" dirty="0">
                <a:solidFill>
                  <a:schemeClr val="tx2">
                    <a:lumMod val="90000"/>
                  </a:schemeClr>
                </a:solidFill>
                <a:latin typeface="Arial" panose="020B0604020202020204" pitchFamily="34" charset="0"/>
                <a:cs typeface="Arial" panose="020B0604020202020204" pitchFamily="34" charset="0"/>
              </a:rPr>
              <a:t>the Protestant stance on the </a:t>
            </a:r>
            <a:r>
              <a:rPr lang="en-US" sz="2800" dirty="0" err="1">
                <a:solidFill>
                  <a:schemeClr val="tx2">
                    <a:lumMod val="90000"/>
                  </a:schemeClr>
                </a:solidFill>
                <a:latin typeface="Arial" panose="020B0604020202020204" pitchFamily="34" charset="0"/>
                <a:cs typeface="Arial" panose="020B0604020202020204" pitchFamily="34" charset="0"/>
              </a:rPr>
              <a:t>sinlessness</a:t>
            </a:r>
            <a:r>
              <a:rPr lang="en-US" sz="2800" dirty="0">
                <a:solidFill>
                  <a:schemeClr val="tx2">
                    <a:lumMod val="90000"/>
                  </a:schemeClr>
                </a:solidFill>
                <a:latin typeface="Arial" panose="020B0604020202020204" pitchFamily="34" charset="0"/>
                <a:cs typeface="Arial" panose="020B0604020202020204" pitchFamily="34" charset="0"/>
              </a:rPr>
              <a:t> of Christ’s human nature. . . . Thus, it would not be far from the truth to say that, already in the 1960’s, Dr. Ford anticipated the clear</a:t>
            </a:r>
            <a:r>
              <a:rPr lang="en-US" sz="2800" dirty="0">
                <a:latin typeface="Arial" panose="020B0604020202020204" pitchFamily="34" charset="0"/>
                <a:cs typeface="Arial" panose="020B0604020202020204" pitchFamily="34" charset="0"/>
              </a:rPr>
              <a:t> </a:t>
            </a:r>
            <a:r>
              <a:rPr lang="en-US" sz="2800" dirty="0">
                <a:solidFill>
                  <a:schemeClr val="tx2">
                    <a:lumMod val="50000"/>
                  </a:schemeClr>
                </a:solidFill>
                <a:latin typeface="Arial" panose="020B0604020202020204" pitchFamily="34" charset="0"/>
                <a:cs typeface="Arial" panose="020B0604020202020204" pitchFamily="34" charset="0"/>
              </a:rPr>
              <a:t>Reformation stream </a:t>
            </a:r>
            <a:r>
              <a:rPr lang="en-US" sz="2800" dirty="0">
                <a:solidFill>
                  <a:schemeClr val="tx2">
                    <a:lumMod val="90000"/>
                  </a:schemeClr>
                </a:solidFill>
                <a:latin typeface="Arial" panose="020B0604020202020204" pitchFamily="34" charset="0"/>
                <a:cs typeface="Arial" panose="020B0604020202020204" pitchFamily="34" charset="0"/>
              </a:rPr>
              <a:t>that was to emerge within Adventism in the 1970’s</a:t>
            </a:r>
            <a:r>
              <a:rPr lang="en-US" sz="2800" dirty="0" smtClean="0">
                <a:solidFill>
                  <a:schemeClr val="tx2">
                    <a:lumMod val="90000"/>
                  </a:schemeClr>
                </a:solidFill>
                <a:latin typeface="Arial" panose="020B0604020202020204" pitchFamily="34" charset="0"/>
                <a:cs typeface="Arial" panose="020B0604020202020204" pitchFamily="34" charset="0"/>
              </a:rPr>
              <a:t>.” </a:t>
            </a:r>
            <a:r>
              <a:rPr lang="en-US" sz="1400" dirty="0">
                <a:solidFill>
                  <a:schemeClr val="tx2">
                    <a:lumMod val="50000"/>
                  </a:schemeClr>
                </a:solidFill>
                <a:latin typeface="Arial" panose="020B0604020202020204" pitchFamily="34" charset="0"/>
                <a:cs typeface="Arial" panose="020B0604020202020204" pitchFamily="34" charset="0"/>
              </a:rPr>
              <a:t>(Geoffrey Paxton, The Shaking of Adventism (1977</a:t>
            </a:r>
            <a:r>
              <a:rPr lang="en-US" sz="1400" dirty="0" smtClean="0">
                <a:solidFill>
                  <a:schemeClr val="tx2">
                    <a:lumMod val="50000"/>
                  </a:schemeClr>
                </a:solidFill>
                <a:latin typeface="Arial" panose="020B0604020202020204" pitchFamily="34" charset="0"/>
                <a:cs typeface="Arial" panose="020B0604020202020204" pitchFamily="34" charset="0"/>
              </a:rPr>
              <a:t>), pp. 20, 117)</a:t>
            </a:r>
            <a:endParaRPr lang="en-US" sz="1400" dirty="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The Effect of Evangelical Dialog?</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51</a:t>
            </a:fld>
            <a:endParaRPr lang="en-US">
              <a:solidFill>
                <a:srgbClr val="FFFFFF"/>
              </a:solidFill>
            </a:endParaRPr>
          </a:p>
        </p:txBody>
      </p:sp>
      <p:sp>
        <p:nvSpPr>
          <p:cNvPr id="6" name="AutoShape 4" descr="data:image/jpeg;base64,/9j/4AAQSkZJRgABAQAAAQABAAD/2wBDAAoHBwgHBgoICAgLCgoLDhgQDg0NDh0VFhEYIx8lJCIfIiEmKzcvJik0KSEiMEExNDk7Pj4+JS5ESUM8SDc9Pjv/2wBDAQoLCw4NDhwQEBw7KCIoOzs7Ozs7Ozs7Ozs7Ozs7Ozs7Ozs7Ozs7Ozs7Ozs7Ozs7Ozs7Ozs7Ozs7Ozs7Ozs7Ozv/wAARCAEXAMoDASIAAhEBAxEB/8QAGwAAAQUBAQAAAAAAAAAAAAAAAgABAwQFBwb/xABTEAABAgMEBAgGDQkIAgMBAAABAhEAAyEEBRIxQVFh0QYTInGBkaHhFDIzQrLwFRYjNVJicnSCkqKx0iQlNFRzg5OUwQcXJkRTY2TxVYQ2Q0Xi/8QAGQEAAwEBAQAAAAAAAAAAAAAAAAECAwQF/8QAKREBAAEDAgYBBAMBAAAAAAAAAAECETEDEgQTFCFBUTIiQlJhIzNxJP/aAAwDAQACEQMRAD8Axb8vW85d826VLvW3SkC0TAkInqASAo0Fcozxe97qp7N3hnotC98SX77+3jstU30jGcEl3ArnHfTEbWEysG+b6lIURfF4KZjW0L3xie2i/wBcx/Zu8QCrIWpe+L04HASwrojzsse7AfGi4pi8dlU4bg4RX4z+zV5ZfrUzfC9sV+Fvz1eX8zM3xn4KZDLVDoQQBSNttPorr54R34/v5eNM/wAqmb4Xtlvwn37vH+ZXviiU1pTohAKbuh7afRtBPCG/SPfy8f5pe+H9sN+uPz3eDfOl74z8BhFJCc9cG2n0a/7YL+/83eH80vfC9sF/Zm+7wb50v8UUMNWcQ/Fvrg20+g0U8IL8/wDN3hl+tq3w3thvxifZu8TT9bXviilCmNSOvdDYFh6nbQxW2n0GgeEF+Ofz3eP82vXzwCeEd+uB7N3gNpta98VChXwldRhikkDOnxTBtp9BdPCK/v8Azlv/AJpW+EeEd+uPz5b/AObXvimJbh/6Kggk6tHxoNtPoLB4SX84HszbzT9bmb4ccIL+Kq31eI/9qZviolCndvvhYFvXSNu+DbT6C6L+v0lvZu8f5pe+HN+36ST7NXk1crTM1c8UglVOVkPXTCANOUnqG+J20+guezt/Yvfu8m+dL3wQv+/Aa31eXRaV74pYeV4w7IJKGLH7hC20+guJ4QX8Fpw3veKqmptS2++O2XTMXNuexTJqiqYuzy1KUcySkOY4OEMt8OZ2R3a5S9xXef8Aiy/REcfFREWsqmXKL+IN/wB4DEz2qZ6RikFDF42j10Rcv0D2wW8/8qbo+OdsUgR6/wDcbU4hjKO0ECWsvHnJPlAfjR6K0YDJXSPOSfKJ+VFeYXGGikEjT2wWFTGn3wIDeaOsQYArQdYjYjlKmr/WGCFNkeswsLjIdYhYE6u0aoYIJL1B6jDhFMj1GHZDtyfrCHIQAPF+sIAE0eqn6YSk8vxj1GCZD5JptEESnFiow+N3RQAEg0c02d8MUBzys/XXBgjFn9rugicuVp+F3QBHiZIqPXpggxAG3WIIvrf6RhHFSnaYAEJADD7xD4KUIPSIJq1YU2w1KOXrtiQj4vSw8b4QgRLqHI0edErJKcj42o64WJOQOXPFAGBITn9ruh2ThHKH1u6Dagy7d8MADhcdvfEgOGgOPPaYP6SjXbDMHqPtCHIASCB9oQGMBTp8bPbHcLl94rv+ay/REcPYEUYGnnCO33JS4rvH/Fl+iI4eL8Koy5PfxHtivH51Np9IxQJLZdQMXb9SDwivH51N9MxQw1NdkbU4hlOSnqSZYAzPjODHnZPlknLlRuzkAS2MYMnyiflQ/uhcYaKcjn1GDSSBp7YiTTRpiQIFVBmjosgYJ0PlqMIlWr79UMBTIQ2APkILC4wpVefUYcEl3fqMRimgZ6jBgL0JHUYqwuIKLFzp2w58U0+/fEbqweL2w5JCcjQ64LC4gTQt9++HOJqjTt3xFiIYYYdzUsB680FhcYS4d9Ovvh1MWrEaAS+WfwTuiRiB4hLbO6CwICprX5QhwCK0z1iEkOp8By9dEIjUGz+7mhAzFqhPjaxrhiAHoOsQSpYFTr0f9QmYlv6wKACKOdGyHSQdOWWW6HSFbS7a9cOlJxGpz2wAzhtdNfdBJAKcj69EJyE+MrLWYB/jHpMTYDGYGjakx3G5PeK7/msv0RHDQUlYdaWb10x3G5A1w3eAXayy/REcPF4hdDkl/H/EV4n/AJU30zFMCqn1xfvxJPCG8fnU3R8cxTIL+KY2pxDKcq89JwFT68+aMCSfdUn40b1oSoylDCfURgyPKJf4UP7oXGF4kNVs9YgkkPp6xCANAwbmMSpQdCX24Y6YlAU1rWEynOrnEbd2WCyTLDMn2iVMmKE1KEoQsIzB0nmiRUu6E5WG1aP80iOaeKpiZi09mkaczF2DU0BFDpMEy3dgQdUb4lXWX/IrR/No3wxl3PiI8DtAIze2IaFHFR+MjlT7YKQcJdEAQWU4bPRHovzHhrZJwHztECfYPRZZp/8AaEVHEx+Mjl/t58lL6eqCSzHxY3Qq4yA9kmO+m1CBTMuUFvBFbCbWN0HUx+Mjl/tihzTk68oTVFRnG2pV0PWzM+nwv/8AmABufFWzIbR+VH8MPqI9SWyWOMI0B+bvgyKUGjUd8auK5x/lEtr8INfswibmp+ShzqtCt0LqI/GRtlkBZeqD198LFqSOk98a/wCaQWFhSdvhKt0LjbrS35EkD5wrdB1EfjI2/tjusAskO9YJJTjNG6BvjblIuidMATY3KikeXU9S2qMu2ShZ7fPlS0nAhZSl1F2EXp61NdW2wmm0XV0lBTl1iHcAB2+qIJKVKT4vaYXFEuSgdsazZApSkuHwtXze6O4XNS5LB82l+iI4clBIDI1aDHcbmf2EsD5+DS/REefxeIaUZcnvpBVwhvHDU+FzWDP55ivMskyWApWFtoD/AHxavgn20W4BSU/lcypy8YxDMAlLmTEzpZC0nDRVYqa5i0JtGVGclJQQ4yIy2R52z+WT8qPQTSsKJxAhw1DHn5L8ePlRr90HDRAB1V5oNLaGbogUFTCh6HiRGLD53bujdDbukj2LWCRS1Szo1GMUhAqQnsjaulxd0wqf9Il69RjFLnQr7WqOXR/sqaVfGCBRV8HZBykYlHAElq0aBTixEEHOlDGymbNs1x2JdkmLRMmzV8YUAuSGAB2bI3rr22sUREssS14k+5Hl5UzropDiXMqoSy2bitOqN6ylBm3SZxnCcvGRhAIJxl3rEUnjpllsk1NpMsSxMWtIUolaQurB6xz9TPpXLYwSrBiwuklkl8z1Q3ETikgSl0D+L3RqItKJdllWmXKJl+FTCJbmiW58xCCpvH2WZZ7bOmyJ00JSlZIWC9QS9Yrn1XnsnZDMVImS1grQpIILOCIKXLmKcoDltCVH+kTXhOnLt09MyYVJTNWAC5auisTIWuXdVnXIxhSp6grA4LsMIJEbTqTFEVSIiJlU4mepIWJRKSpgQlWeqJZdktRxHwZZDs+FbPGleCEoQtMoDCLfQDWQNW14XFrnBCEWkylG2TMBxGrNSMJ4iq2FbIY2JKSXYEa8UIK5VOzFE14TBPtk6YJQlhSqpLAjo1xXDBR5AHSI66ZvF2S5YCeNPJHjI1/DEBeSsN42r9qrXrg7uLzSHZlJ1fDTAXo3spacvLK07eaOeP75/wAXPwV8SSpnaCo/jJPrzwIWaVP1u6Fi5RAUx+V3R0IEFJAzGWyO3XT7z2L5vL9ERxFDs7iu07o7ddXvRY/m6PREcHF+GlGXJL2V/im8Mv0yZofzzohLBwqfExSTWQkB+uGvgEcKbeWSfyyZmW88xCQ8lR4pJSx/+01OktE1x3pKmcqE9CikpCeUWy0RgyqTk006Y27SopSSzEDN4xJPlU88dU/KBGF9Kg2QiRKwA3Jy2REANY6oNIGLMZbI6OyG5cxSbumuxPHo9FUZBUnJkv0Rq3QALBNLBjaJf3KjPu8pNvs4UkEGYkFKmINdUcenO2quWsxeIQhSXIKRXmiezW60WRCpchbIUcWFaEqCTrDih2xtzJaJdpSm0SZMtSrUkSAkJ5SMTEFhUNATEqlzrMizSJCplomTFHjEAgsojCNUHUUV/TMFsmMMpF7WwTLOvjEFVnSri1YE0c1eGF52tIklExEsySTLMtKQQTn0Rr2eVZlm7TMXLTMKF+58ViExidMVZdsmG7bRN4uzlUtUoIPFJycu9Inmac2tSrbPtTF52vkgTkjCorDS0ipodEAu22hU5C1Tg8uqGAATzBmjWXaZdnsllWVypazIK+LVZ0nGcRYO0EiVJXPkWDiZRlTbLjUrCMWIpJfFnSHGpR5pTMTfLHVaFTpq5kyq1F1ckVPVEtnt06zhXg68IWXIanPlnGgsBNrs4SlAewueSKnAT17YFZMywldiVJCJMpPHSTLAXLIZ1PmXjTnUzTEW7FtmJUpNutFn4wypqkY3KtNdByz2wItc/iUSsZIlLxhhUK1vm8a1tlgi02mQyfczLmBI8VQUliNTgxHe09cubPlC1JUHSDZxJYgM5YtnE82iqbbTtMQzrRbJtpVjnrUtR0nT1RHxnLfltzGNS3rM6xmbZZoVZitOKTgSmZJOTZVEDb1m0WTwizz0rsmJLyggBUnQ2siNKdWO0WTNMobvmY55BxeboOhaYG9FKF62scqk1VGMR3cSZq2UKpGkHz0w98g+zVtDpbjVaBCiP+if8OfghClOzZc++GUQSTV+nfELEHNPZBpYgYiAw2bo6ZhndIhQDDVobvjuV1+9Nj/YI9ERwgqAJbNtEd3uz3qsn7BHoiPO4vw103Ir6SPbLb6hJ8Lml2+OYhYLCsUxDhJokGnZEt+crhBeIGfhk3QfhmKq5c1KVFlClaGHNOO6VG0gYVJJOTu3dGLJ8qnnjenlJSrmMYVn8qkmvKjb7oOML4FfGaDSCAeUTDJXSgEElWZwipjdDZugE2CbpafL/rGbJneD2hE0JScCgcKsi0a9zqAu6cVKSkCdLzAGvbGf4IrC6lyAToxpji06qY1KoqazE7YmBy72my1q9xllPHCclJxHAolyxGiHlXtaEqGGTKUsKK5aiCTLJqW156Yj8DKm92kA68SYSbCAW8IkJ2lYjX+Ar1CReM1EyzL4qWTZApKXflP/ANxAi0qRZ51l4pCkTVAvXkt0xYF3l62mQXqCJqYbwApV5aTX4whxOjGJL6ji8QtEjjLvs6zJSEpUUqyfU7aYAXnPEjAlMsEIKUzEy+UlJzAL5Q6bCsF+Ok/W7oc2RQA5aMqVf+kOJ0DndIUXjOVITJwoKkI4tM4o5WDVm2yDNvmqTMSmRIlqWnCtaEVI1ZtA+CrSqqkl9h3Q4sysT8YgdB3Qfwp+oSrZOK7SU4Am0EY5eHkliCNOyCmXlOtBmKVZrOla2BWmXUDY5zgTZSATxiNjPuhk2SaSGIYaAFboP4c3H1JFXhaJlUiRKxEKVxcpsRBcAw0+2zp6ChRkykzDiWJUsJxnbBC7pruHA/Zr3Q/gE0Gpb92sf0g3aN8i1XpFZCZa1MsF0h6fGTBXw/stalYx5VXm90WJNgmyisuVOAAAlesHSIjvdL3va6U4w5Pviaa4nWmYnwcxMUd1FSdIUPqGGVkHr9AxNRhTs74Y4QRQHIeKNfPHVdmr4ASW07DHdrsDXVZB/sI9ERw9khRLJ6hvjuN2F7rsh/2EeiI8/i5w103Hb6JHCa8mzFsmsCRXlmAKUstScGIjlcsGHvtahwlvJiphbJuQNOWYEsNJqHLymbpgrjvSmnyzZ5aSpT6DojHkeUT8qNa0FZs6nOt3jJs/lE086N/ug4w0UANXsBgwxGnPXEQPJ8Uu2qDxNkGrrEboXLLb7VYAsWaYpCZjYgzgtzxZN+XiAWtJbR7mndGY4qXHZBA7QeqM6tKiZvMK3Svqvy8VsPClV/2xuh033eIytav4Y3RSFKuOyEcIHPtEPlafobqmj7O3oAWtihk3uY3QSr5vNVfCl8+ARlONQz1iDxAEDCnsg5NHob6mib7vRILWuZ9WBVfV5Zm3TBTQIoEpY5DqhyoBWactkPkafob5XF3teSlv4bNPSID2YvNiPDpoz0iKql8rNFQdIgSpTHJsqNDjRo9QW6V4XteSlYUWucaigIrCN73kD+nTwecRTClJCSFEFswRDGlcQy1xXJo9DdK+i97yU/5xtAp8IQhet4kP7I2h/ljfFIF2qmDSWNCl+mJ5NHoblk3jeCgQbxtH1xviuStc0qXMK1KqVFiTCzJqNemHyV3GKiiIwVxMQM6DYIZDFLuc9UDipp6jDpUpgBiyfLvhyRy5AL9pjt92+9dk/YI9ERw9JVyc67O+O4Xb712R/wDQR6Ijz+L8NdNxq/m9s15ELAPhk3R8YxRC1YsJnOFFyKsYv36F+2e8SEhvDZlVP8IxEVKZRCZYAGYlkF9kaTXEWiyLX7s+0H3Bfi+KaxkWfyia+dGpaJizIWMRqK1jKkllpO2L+6FRhogivKT1wZUl/GHX3RGFlsj274dUwgh1Hr743iEJAoEtjd9vdBgh/GP1u6IROPwu3vghNLAPXn74dgnCn877XdCcMS+Xxu6IuOLGv2oITaGo+sN8FgPE7M3Wd0JQOb/fuiPG+rrEPnUs20iKsQ0uQag/W3QlAk1fLWqAIKSGUns3wnIX4z9IhgbKKqZDaYPOjED6UROrMK0bN0GVEBXKFPXVABKJo5V1KhyCU6ftb4ALc+axGzdDhdfGDD11QAQDMWNOffCY4s1dffCxcx6t0LFV9mvugBEAZDrIgSdqYILo7do3QJUo0w/aEAI7FJ6hCQMnwk/RhFR0FidohBRJcKNOffCsBYRQgJemrdHcrt967J+wR6IjhuJWbntjuN11umxn/YR6IjzuMjDTTy4/fQHtlvIgt+VzfTMRKPjJIUAzj3Ql4mvstwjvKv8Am5rk1HjmIlLkzJRCFoKwkuBKZ4dXgo8su0p9yWzVDxjyKrTp5UbFr8kspZ2OqlOaMeR5VI+NGs/KDjC8EDCS3bCwuGw9sOkvoHVBDLIdXdHREoMhOhvtCJEpUAKqy1iEgHm9eaDDtnp9dEVcEkKCSMSusQ7MPKEdUEx1HrO6CBJ0nt3QXCP6T9Ih8IAdz9YQWJXKr9owiSwcjMUcwyAo5co9cIOSGKh0wRw0dIJ5zBB3pl0w7gIxVqqFhJBDnOsGJYILGr64NKGI3QXCulKg1HeDCSEmkTJSBhciEMIpiGeob4LlZCxByLtqh+UzPTmMSLCeVQEts3wiE0DJHVvguVgoQcyDXYYWFQUeUfqmDPi8lmbWN8OoDEfE+zvhXNFygxJPSkwCikFRdgdSTqiYOKBSezfCUgFJcp7ILmjocTGmiO6XXW6bH+wR6IjiCEpDBk7aR2+7PeqyN/oI9ER5/GeGmnlxy/MR4U3kEgYja5oALseUYjQZyUqUuVIHIUOQa5RPfKVK4T3iABS1zDUP55isEFAwZ4HBBQwGtomrMXKPLPtCWs6mGYOuMiQPdU086Ne0YRJUGFAdWqMiT46flR0T8oOMNFISB4oyhxhIyERpIrQdMECBpMbxCEgUAAKdYhwpJJFHfZAJmB8/ugwtIIOPtMUBCYHAYdkOFAecB0CGEyrgv1wQUVOXGn4WqAFicHcIRZTOH6BDh37lQ9RoGe2GAlKXySK6hDkITpSHOoQRch69RhBTkO9NhgIziocEcw3QaSn4SaUyG6Fi5VOfJUJMypIBH1oAcFAA06qjdC5tesboQVQuD1qh3ZQI+474AElWIkE10H/qDKywD5EDTuiNWEl3r67YNLkBlA/S74YE7kcoZbd0LEcWfYrdCDBTEh+fvhtrjr74QIlTPXLUd0MpS8jp+VCUQVeb69MILCqEgAbRCBS3KsRavPHcLr96bH+wR6IjiAUnQddHEdvuut02P9gj0RHn8Z4aaeXHr7/+T3iXIBtc0E5eeYgnTCuWUKRNUBrnAgdETX2Ee2i8CoAtbJj8knzzFRUuWJeHiwrECVKwVJ2aoKp70lTiVGd5NZckMdGyMqU+NI2xpz0gSlgAUBy5ozJPlE88bz8oOMLqMQIz6jEhd9PUYiTQBzD0xVJjpQmDtTteEyiHL9RiNKgTR6UqRErbICMmWoB3VEiSQACD1QBUADobaIIKTh5RA+l3RQGlTNSp2DfDqmBiCwPMN8Ako5LKPX3QS2UKEwWBBSCKq0bN8EjBRlA9UMEmrGDGJIFH64QOkpxdGsQuRSgJJ1wwcHPsMOQXofvhg4CWYgdezmgzg2dfdAgqOaVnmeHUpTHyg69UAAcOdG2nugHYApLBhkO6CWovUr6++IS5ocfr0xRJuNWFEAqy1mHKzh87tgGdiVmvxhDEBiONFNo3xISOp/GUKbYclRFJiuoxGoJBJxjrEIZBlp6SIQGknQo9sdyuv3psf7BHoiOGpWzOU56xHcrr96bH+wR6Ijz+M8NdPLjd/IK+FF4DCT+WzclAecdMQzOMTLUlMtSEnMCYDi59cW74STwovAAs9sm+kYqmUQgqJAUArCkjRriarXpKIyzZzcWshJok/dGTJ8qnnjYtAPFrABFNcZEkEzgGeuuOiZ+qDjC0M+8QQBd3gkhQ81WWqEHGYOe2OiEEjFpmEV1d0SlRB8YwISo5A9sGxJ8XrBigcl3dvXogQstoHTD4S9UjqMIAhIetNR3wyOGLYmz1wyikA5tzw4So1Yiu3fBLQ6NPr0wXBkzEh8+owgU5EHpgMLeaTBAqCmYAc8AGSmjZZZiH5OIU7RAhxm+Z0vEgrhOJWWyC4FhDhgBAqTyTyx1QVHYqOcIpdKuUeowXJErEB5SsEPF8ZyYRSGwlyNeEwhLFOQw0nCYq4IEAgO/T3QlGtK/SEFhQkmpz+Ad0PiQ+fWnuibgIqRmR8oQWFsjmTp2QSMNGL7G280NgBTXCS3rohXAikjzz9aO4XZ71WT9gj0RHEU46MkNqeO3XV70WN/8AQR6Ijz+M8NNPLj19n/El5Amnhk3SzcsxXmK5CkLXiUUlzjyGqH4Qk+2S9KD9Lm9PLMUXJGIs/MYvl3tKb+AzWUlWIgJIOjZGRJ8uKedGrNlLVJWcLhtsZUh/CB8qKn5QuMLoS9WEOlqmnVCTUeKe2Cw5AYh0GN4QdJpmOzdBBixp2boQSdvV3wQBD+N1d8MFrZA6u6CAy5Jf12Q4FCXLvq74QUl6ivRvigQBq49eqHL0DFuY7ocKcHLs3wipLtyctm+AHB5QHKzGg7oJ1aX6juhks4p6METXxfugIFHIY89YIFTUBH0YZQSXoA3NCYbOsQwPlYSWf6JhAqc0FfinfAsoJOWnSNXNBhJzbOmjdADVAqB1d8CkuCcA6tnPB1BqnLm3QAwpKg5Zv6c0AGASHwnPV3wyneo623wgBWr7K7odikUr9bdAQXADsKHZvhYgHy6QN8PyqkIJBOpW6Eyi+JOn426EYk4MVQnLZvjtt0e81i+by/REcUQpSat6W6O1XQXuawnXZ5foiPP4vw008uN8IZb8JLzNK2ua1PjmKBQS5CQa5NsjR4QBZ4R3kB+tzWr8cxR5TVJpnWOmn4wy8qc5whfJGUZsgtNSWrijTnsUrxY8qRlyvHDa4ir5w1jC8DszgyS41euyIgc84NB2HqMdEQhIC3/XdBpIIoB27ojd35Jy2wQUEnxVdcFgNKqENp9dEECdXr1RFyToV1xIkA5pXszigMK0DPnO6CKyACBXp3QCSysldRhaTySabYCGFGvIOW2EVLxeTW3TAhnyUKQgATp6UwwPEoUwq6zCKjqmdsAShKjyhT4qd8EcJBqlvo74AMB0miu3VDkcpmLOdJgEKDeMOoRKFJJAca84QAA5BNMtevnhik1qe3fBqUljymrrhlKSHFdhEMjkkEVNAde+FyquR0nvgcZfzsjphYziIJVnt3QC5yAwZs/XTDuCSMOnZvgMSnZzQ5v3QSVEkkKPOf8AqELnSHzSTnpEdsub3jsHzaX6IjiaVMHKqu3ZHbLl947BV/yaX6Ijz+LxDXTnu5BfwB4S3k4L+FTWr8cxRLJocwdYjRv1H+I7xOCnhczX8M7YoKSWNDp07OeOinEMvLOtRdCs6g6dkZ0isxPyo1LSAELcDLX3xl2fyiaedriavnDWMLgGfKgktiqo02QhRmB+sIIEkmh6xG8IEMIU7Z74TgnzuiHAIT52cLCHFD1RVwTtkS+qCTk7wwBx1J9eiCCUtp7d0O4IYdsEMOvtENhCTkT17oMJfQsN66odyMwd3HO43w5dnP3iGKS1CvpMGBMw1BNIAA4nYaokSvEHJoYIpLggKNPXRDGWQA0o9sFwSVnE2I9sGlZxeOe2I+LNSZam54Qlln4sg7UwdiFxhZsajXbDKJIIDuRqMISqjEkjUyYSpdQ4UD8mDsDDEVaeiE5cvjziUIGEFlnoMNhSOnbBcBSolQJxlhpBh0lixemdBvhFIBzboBgsCiCRX6IhSVjpNQMINc2jtVy+8dg+bS/REcYlILh9eWUdnub3ksHzaX6Ijz+L8NdKO7kl/pT7YbwOEE+FTdI+GYzl4nOpj5w1RqX2lRv+8iEk/lc1uSfhmKExCmqgmnwTvjame0M5yzrUoiUoYel3jKkeVT8qNW1giUeQ3RGXIpNFPOip+UNKcLwBYFyOgwaMXq8CkE5pHWIcAOXCeyNUnL13GG86o7DDhifFHZCIDGg6xAYgAVUB+r3xIkakjpHfESQwfD90SBtQ6xDCQJFHSnq74bCeVROWrvhklId5eXxhCxDQjOAiIyonq74kQB8UBtkMAMI5Pad0SAA6O07oCM6SMvugqBFG6xCZI80jr3QQNAz9R3QAKWbzelt8GOdPZvhgqhoftboME6Hb6W6AI1JVoWjmIEPhJaqCW1CJCFPR2PyoEJLhwRXNjFEQTTxE56hDKRXJOeyCAO3thiS+nqMSCKA4oOsQkuAQ2j4Q3Q6mcVPUd8MEpSlji6jvgCaUXmJBDh/hd0dkukNc9iDN+Ty/REcWkqTxqOQosdIOcdouh/Yawvn4PL9ERwcX4a6bwV78H+ES72tk+x3OZsuZPWpCjaJQcFRILFVIqo4O8K1Ecbccthrnyt8KFGHPqtZeyEftM4Q2glM66UIRpHHSyTzcqkZk3+zbhJLtyjIsIXJxYgozpY6PGhQoI164m57YSD+z3hMP/wA9P8dH4oIf2f8ACb9QQP3yPxQoUX1VfqC2QL+77hL+pp/jI/FC/u+4S4W8DT/GR+KFCg6qsbIL+77hM36GjP8A1kfigh/Z9wl/VUj98n8UKFD6vU/Q2Qcf2fcI8RJsiP4qfxQ/93/CMD9ER/FR+KFCg6vU/RbIP7QeEmH9FS+rjUfihxwB4RA/oaD+9R+KFCg6vU/Q5cEOAfCHTYE/xkfihxwD4RNWwp/io/FChQdXqeoHLg/tE4RB2sKP4qN8OOAvCIP+Qo/io/FChQdXX6gcuDe0bhGP8gg/vpe+C9o3CLC3gKBq92RvhQofV6nqBy4MOAvCJ/0FH8ZEOeA3CM/5JA/eo3woULq9T1A5cCPAbhDQ+BoP75ECeA/CM/5JP8aXvhQoOr1P0OXApfAbhAFB7DLFXfjkR0+wSl2e77NJmNjlykpU2sAAwoUY6mrVqZVTTEP/2Q==%20"/>
          <p:cNvSpPr>
            <a:spLocks noChangeAspect="1" noChangeArrowheads="1"/>
          </p:cNvSpPr>
          <p:nvPr/>
        </p:nvSpPr>
        <p:spPr bwMode="auto">
          <a:xfrm>
            <a:off x="155575" y="-144463"/>
            <a:ext cx="304800" cy="304801"/>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7" name="Rectangle 2"/>
          <p:cNvSpPr txBox="1">
            <a:spLocks noChangeArrowheads="1"/>
          </p:cNvSpPr>
          <p:nvPr/>
        </p:nvSpPr>
        <p:spPr>
          <a:xfrm>
            <a:off x="1009442" y="304801"/>
            <a:ext cx="7125113" cy="1143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a:solidFill>
                  <a:srgbClr val="FFFF00"/>
                </a:solidFill>
              </a:rPr>
              <a:t>The Effect of Evangelical Dialog?</a:t>
            </a:r>
          </a:p>
        </p:txBody>
      </p:sp>
      <p:sp>
        <p:nvSpPr>
          <p:cNvPr id="3" name="AutoShape 2" descr="data:image/jpeg;base64,/9j/4AAQSkZJRgABAQAAAQABAAD/2wBDAAoHBwgHBgoICAgLCgoLDhgQDg0NDh0VFhEYIx8lJCIfIiEmKzcvJik0KSEiMEExNDk7Pj4+JS5ESUM8SDc9Pjv/2wBDAQoLCw4NDhwQEBw7KCIoOzs7Ozs7Ozs7Ozs7Ozs7Ozs7Ozs7Ozs7Ozs7Ozs7Ozs7Ozs7Ozs7Ozs7Ozs7Ozs7Ozv/wAARCAFaAOMDASIAAhEBAxEB/8QAGwAAAQUBAQAAAAAAAAAAAAAABQABAgMEBgf/xABOEAABAwIEAgUGCQYOAgIDAAABAgMRAAQFEiExBkETIlFhcRSBkaGxwQcVFjJCkpOy0SM1UnJz4SQlNDZDRFNUYmOCosLwM1VF8WSDlP/EABoBAAMBAQEBAAAAAAAAAAAAAAABAgMEBQb/xAAtEQACAgECBQMEAgIDAAAAAAAAAQIRAxIhEzEyQVEiUmEEFEJxgfAjM2Kxwf/aAAwDAQACEQMRAD8A74jVMVYlwJ+ig+KRUDsmmM71VHlSnK+Zb5RH9E39QU/lYH9C19QVRJIqOu9MeqXk1i8QP6uyf9AqxN6zztGfqCh9SFBanNdwiL6152bfmSKkLy0P9Ub+qKGzpUkmlSL4svJvN3bcrRr6oqPlbJP8la+oKyTApA09g4kvJr8qZmPJmvqCpB5o72zUfqisgidaUjNpQGqXk3B+2A1tW5/UFMbq0H9Ub+oKyKknSahsY1mikVrl5N/lNpH8lb+oKRurT+6tz+oKwkcyaSm+rPKlSDiS8mtV3bDa1a+oKrVeMTHkrf1RWXKe00xSKCXOXkvN0ydmUD/QKFYxiotlNBCUoKgdkjXatpAHOgmPsZ124BCdFanzUF4r1FK8eWUwlQHfFZ1Y49rlemhrzLhJEiBrtWRQU2CMw9FS2dgaOO3CdOmKj3U54jeAH5Qd/Vrn05ydT5+yk6lxOpVCT20rGHTjz5SVC4hQPzaj8eXayVdKrzGBQFKVdIIUa1pS4pUBSojSKQ2EU45ehfVdJk+NWMY1iDz4QVgJJgntoQwVi4AMmNBpFabUEXQJ1GbkaYjs7NRXapUpRUddT4mlVWFHNhzZmZKvvGlSEEP0fCktMCaXZ4Us2YQRWp4z6mV6+FNOtSJ8KrVtNIsedaU00HnSg91A7JhWmo0p9BqDNRk7RUZI5RQUWE0gvWqypW1MOH13n8IF643n+iE6D11Sru6NMcNbouziakCnQzWb5JuwR8au6/4P30w4TfA0xZ3zo/fVVj9xv9u/JqLh5Uk5la1mPC7+UJGKOD/Sfxp/kzcjVOKr+ofxpVj9wfbvyagISDJpic2nZVJwC8OgxRf1D+NMnhu6SZ+NVk96D+NFY/cH278mgJkc6aAOe3OqRw9eg64os/6P31JXD14sz8YER/gP40VD3BwH5JSDrQLiFWRbUHWDI9FGfk5egz8Yz29U/jVDnCl04AF3yV5dsyD+NDUPcXDC4u7ORCllZUsBQ3AOlZn0LJEqOY7wZrs/kg9mzC7b86Dp66pPBL5WpYu29e41OmHuN6ONQ0pSu7s51K4QlUASY5ztXWDgS5SQRctEzzza0z3BF8r5j7A/1K/Cnw4e5Do5K2ZAdBJOnfzrQhAS/lCVRPIzXQJ4FxBDgX07BjlnV+FW/IzEM+fpGPrH8KOHH3ITRzdsAm7UCCANYNOw4BcBWYGFdlb8awW9wVoXTymylasicijPb2d1c+i5IWCoaTpUSST2dio77B1FeFtKOhJV940qhgRBwZgiADm2/WNKoEElTCfCm1jSpK2T4UgAa1PEfWyGWD30stTKdZmmiaDQjlmnAp9qlpQUkQy0xFWQI3pijvpFUVKTWy4u12uG2zbWjtw4GkHsk71QBVePBTeHWL6TBbdkHv8A+ik1ZpGTjFtGxSru2xy2Y6VS7Z5Cj1tTIHs1BrPi91csYxZMNPrQ3cKhYEdtFXAl25snhr84g9xTQnGhPEeGCBuD66lczfJajs+6NNn5UjFrq1efU42G0qbJAkTWKwuLy8xHELXyxY6CQ2YGmvPSjotyL9b/ANEtBHoJPvoFgA/j7FCf0j7TSXJhO04q+7LFXl6jhk3hfKbhuZOUa9aNdK1W71w7gbdybhXTOICgQlO52ERVWMMFnhu6bXAlRPpXNXYenNheGtD5pCVHwAn2xRtQ02smm+xZirj9nhLjzTx6RpM5ikdbXnUcKuLm7wZFy69+VWCZCRpBP4U+Pj+JLkc8o9oqrAhl4dZ/UV7TS/Ept8Wu1GfBMWu72+etrlSTlbC0kJjs/GiVot/onl3DwUELUAcsQAaAYalVvxO1yD1skjv6o94NHEk+QXZJ+k77TTkRhk2nfazBa4jeX9pcXrJSkNKIbaKdFAdp7aJYXdKvbBq4WAFOAmBy1NDuFkJOErAUCC4r2CiGEtdFhrTZ+hI9BNKW1ovE5NJt9jZQZvF31cUrw7q9AEaaazE0a0rlChLfFltcg6vrWDr2Ep9wogh55OOmvJ1ehpGlBFLxqTc434STGC2+sEv/APE1502SSDEmdq9H+EkTg9t+3/4mvNkoVmOunfypoD0fh8k4HbE7wr7xpU3DsfEVtG0K+8aVUQFVbJ8KYVJXzU+FRnnWp4cutjlUGKU60ypNRIikbIl4Uo1qOvZTgmaCyW1PHfTSBypBU7CgoaDvWq/tvKOHVoAJUlOceb91ZiqBpRm0INqhJO6dqlujXHHUmjLw7cm5whrN85rqGe7b1RWDGnENcRWClwEpAJPZqabAFKtMVvcPUrQKzJHh+4inxUTxRYbEZQI7dTQuoHJvEvNhbC3hc2XTcluLInszGuatrpu0vcUIV13V5EA9pUR6t66bDGVW9p0Sk5YcXA7sxiucsbYXdzi6QMykuBSQN5CifdQq3Ky6rh5C/EaQrAbiZ1CfaKrwZaHG7YJcSQzbJSBPM7/dFXcRnLgb5/VH+4ULxWWeHMOea6riCgpUNxpSStUE5acjl4QS4in4iuv1R7RUMDEcOMzybV7TU+IvzBc/qj2ioYLpww1p/RKPrNTXpNLvN/AOfKWMawh3XrNJR7vfRWf4suztq7HpNCcfbyW+E3I0KCkeoH3UUSP4pu1TuXT6zTfJEQ2lJf3kZuEx/FJnm6r3UcAgQBFc1hClN8KvuoUpC0FagQY1gUXwNxx/C2nnnFLcWCSVHvpSW7ZeCfpjH4N5030rkr8lq5wa5MDMvMZ7CoH310184W7F9Y+i2o+quZ4hbeZw+wW8hAS0oJ6qiTMeHdRAX1D9P6OtBpHWooVKEkcxTgk1B1Lkcn8Iac2D2+3VenXwNeaoVrGUamvSfhBXkwy1JEjp4P1TXm6mwlwgHQHSNapAeh8PgJwO2A7FfeNKlw8ZwK2PcfvGlVEBVWoT4VGSDUlnqp8KaTyitTwpdTETUSdaUGTJmmMdtI2QpilMVGn8KC0T3E0wMUgDvUtDSKGBmiLLgTeWaCYK2Vx6U0OCRO9ablq4F3htyy0pbbSFdJlGsGBSZtjdbma4hnja2UAR0zRmOeh/AVDFTPGOH6/QHtVRBNo5dY8L9SFIaZayN5hBUTMmOzWst9a3LvEtteotnFMspAUoRvr+NJP/AKCcHT/YYbeKsQfazdVttBjsJzT7BQXhr84Ymr/N386q24YLryu/urq3U2HFJ6NO5gSKwWDN/YoxFfkbinH1S0BGu+/pFC7lSbcoy/ZfjD/T8LOOrJVmI17s+lZcWIHDFgdYhH3avvLS5PCjVmm3Wp8pTKANoMmliNhc3PDtqy00S6zkKmyIOgg01sTNSk267GviMTgFyNpA9oqOFjLww2P8hXvqzHEOXODONssuLW4BCQnXcb1Xah1nhwNKZd6VLJRkymZip7Gtf5L+DHxE2Pk2wvm2UGfNHvrRauh/hp18D56HFCR3mp4jbuXnDamUNL6To0whQgyI0pYXZujhtNo4gtOKbUkhQiJmi/STpfEb+Abhhjg+5Mfp0U4f/MtuRpofaaF2rbrHD1xhqmHPKipSUthJ1nnPZ30XwRpxnCGGnUlK0ghQPIyaJ8mGBPVH9F+In+ArSY68I9JA99CuLUE4NmH0HUn20QxNcJZbCHFS8gqyNlUAGdYHdVHEbJuMFdbQhS1qgpASSd6mPNGmXeMv0brNfS2TLg+m2k+qrax4KVfFNuhxKkrbbCVBSSIjxrcal7M2g7iji/hK/M9sAY/L7/6TXnxGdCHZOhg6b16D8JP5ptv23/E152xlUCnc8uymmUz0bh/8x23gfvGlTcPfmK1kz1T7TSqyAqvYeFRiR20ylSQO6njStDwpdbGO0VE+FSP/AE0xihmyI1IU21PNI0Q4FSEczUeWlIUFEqLLu0WtpbyCpbmVCEDdRNB+dPiTpbxbBQo9WfWYFJqzSEtKbCjGJdJfqsXGVNvISVHWRGkEHz+qrcQvkYdYu3biSpLYmBpNVKYjHG3wfn26knzKH41m4obLuDONp0zH1AFXurNJNo6JSkoSfcIWF4i+smrpCSkOJmDyrNiONM4Y4lL7LhChIUmCPbWfhVebh+3n6OYes1j4tTnYWf0GZ/3pFNJaqJlklwda50Gri/DPQFLDjgfICCmNyJ11p7rEGrVxpkgqeeMIbTEmsNm702FYSud1JB8ySKy34J4ysddA2dPrUaVY3kaimu9BS3xNp+7XaZFofQkqWhQ2iOfOZrGeJbYJSroHylThbSYGqvTWhdulGPpfA1XaqSfMpP41z+IW5Yw7CEmZW8VnzkH2EURSZGTJkirOhZxZt9p9xLDo8nVlWggSPXU7HEm8QYU+w05kGgkASe7Ws6WSy5iukBYzDzo19dUcJa4IP2iqKVWVGc9Si/kKWl0m7Z6VLbjYkgZwJMeBqg4tbfG3xZ1umy5pjTaatw7+RJ/WX941zZKkcbocOziykd8CPdSStseTI4KPyzqX302zCnlJUpKBJyiSBWBGP2S7VN1+USwpWUOKRoDWrEdMNuR/lK9lcoBl4Bd2jpP+VEUmLLklB7eLOjxHGWMMQhx5Dim1/NWgAg+ur13gRZG7U05lCcxSACqPTXP4k0XuBrdyZU022seoe+iKbjPwzbq0JfQ2145iE++hx2HHK3Jr4sBcfOC4wS0cLa0ZnZAVuNDXnaUqS/AVFekfCMro8KtYH9NHqNebpUVLJJg86SOjsekYCIwW2A1gH2mlTYAZwS2P+E+00qsk3lMqmpAnanIGlKe6tFyPCk/WxifNTE0iZpj3jSg2QqefRTUudI0Q9OKjUpoKH1puJ7cnDLW6QYUwRJ7JH4xSB11oveWnluEOW3NbUDxjT11LdNGkI6oyRZbLRdMsXaTOZuRHfBPsrPiSS9cM2/0VNuKP1YH3qxcJXJcwtVutUrt1lMcwDr+Nbbm4aZxMKWlxRSxAyNlXzj3fq1FVI3UlLGmYuEFFWClP6Dqhr5j76vxdgPruGyJmyXHjII9lZeEVfkLtGvVemOyf/qibyekxJSOSrYj1iqe0iMavCkCsEczYRhySdU3BT6lGleknjOyAH9GdfMqsfDjhLDbCiZbvSfShX4VsvSflpZDl0Z9iqb6jJSvFH9oPqZSp1Lp+cElI88fhXO8TNhr4qaTqEOgA+EV0s1zvFOr+Gj/O94qIPc6PqF/jYZukAW9yufnNEHzA/jQ3hIRgo7OkV7qK3g/gT/7NXsoVwn+ZR+0V7qPxYP8A2x/TCOH/AMiT+sv7xrl8RXkxPCbzku4X6C5+BrprRWTDSs7DOf8Aca5fGFNfFOFZFytogqHYSAfbVQ5mf1HQv73OqxHTDbk/5SvYa5NtWfgBwxu5/wAhXV4h1sLuCObKvZXKWtuocIB5Sytpp/Mpk6BYnad++iHInPvL+GGUW5e4LSzGptAQPNIrHw68m6wnD7c65H1mO5IJHrIroLR5q8w9p1tOVtxsQnsHZXL8IsOIxK6aUZbtioJ8SQPYmhPZ2ElWSFd1RD4SQfiq1/b+415uWwqJgxyr0j4SSE4PbSP6bl+qa87Qn5p2156VCO49D4e/MVr+qfaaVPgH5kto7D940qskJK3FKaR5HuppM71oeDJ+tjEmmk0/LWonupG6FmHI0861E09Boh6kNtqjmpUFkxvNGWXj5SlidAyF+eYoKD2mtvlCWuIbdpRjpbUhI7TM+41ElZridGHCm/IeK762GiHU5x7feaM23WxG8WTonIgeif8AlQ9DRd4vW6n5rNuAs9hOw9FELASLhw/TfUfRp7qUn3NMSrb5YG4aJbxjFLfkHJ9CiPfRrfFx+w/5UIw4Ja4wv0DdSM3sPvosD/HBH/4//KiXMWHor5OcwuGeI37baLrMB3ZV1uuxPGlp3Ne5VZC1k49H+IZv9lbboAcY2kg6tGPQqqfP+DCKemvEgyp4pum2I+chSifAj8aB8UA+UYb+296aJJuEucQKZSZ6G3ObuJUPcKHcTmLnDe973iojzOjK7xsNXn8hf/Zq9lCeEpOCCf7RVF7tJVZPAaktqHqoTwnHxLvs4qe7ahdLHL/bH9M05inAXiN8rgHpNYuLGT8RIKf6FxJ9UVqWZwVCf7V1KR4Fz8KXE6c2AXI7AD6xQuaFkVwl+i5xfS8PqXPzrWf9tc9bfzDuP1z94UYtHg7wklfZalPoBHuoNZAq4DuQNYWT6xVL/wBMcjtp/wDFh/AT/EVof8sUM4WH8PxX9t71UUwDXArT9nQrhbW/xX9sPaql5NO+P+9jJ8I4Jwi1j+3/AOJrzlZSOWvZXpHwi64Pb/t/+JrzUqhfbUo6z0Xh/wDMlty0P3jSpYAZwW3Pcr7xpVZITVsKiYqld0lBUCNEHrRyqhWKMAwZBjmN60R47wZNTdGsmokmqEXzCkBZOUExJ29O1XBSSJBkHspM1jhn4FNKayO36GHQh1tSQT87lTfGdrv0gg7b/hRRpw5eDaDUtIrGjEbdYJCwAOZUBPpqCMUC5/Iq6piQQR40UPRLwb6MuWFtcZHHWpWlIAXJBHgRtXNi/Tp+TVRNPEaAkDyVeg3zCokn2N8UavUF2bZllCkNogLMqMklR7Sadm2ZtwUsthAJkgdtBnOKrZlAU40pIJjf91Tb4lQ6jM3arXrHVNRpkbekJpsLVFwbgMJDx3WNz56mLRgXPlPRDpojPzihrOPh1akm1WgjtVvWdfFlt5V5MxbuPuD52QiE+Jp6ZB6UGlWlubkXKmUl5IgLjUCmftGLkoU6iVNmUqBIKfAigzfFjK7w2i7N5t0JzdYjaitjft3pcyJI6MwZ8JpNSXMaUWWM2bDCyttsBahClblXiahcYbaXSwt9rpFJMiVHTw1rQtxLaMyzA2pkOBc5eRg6RBqbfMNMaocJCEhCZgdpmsacJs0uLWhtSA5qtCVkJV4it29KKLY3FMzP2NvcBAcbJDZBSAopAjbY09zaMXbBYfSVt805iJ8e2rXXUMoK1mEjfSpxRb5hpRhbwu0atDatoWlk7oDio9vfT2uF2dmwthlqGnPnIKiQfMTWjpEdN0U9fLmiOVT50NsShHwUNWNuxa+TNJUhrkkLOngZkVTa4RZWTqnbdC0KWZV+UUcx79da2UhRbBwj4OT+EMxg1vPN8fdNeaqjMkCa9J+EQfxKxy/Lj7przJwiQZJAqkUekYB+ZLfwV940qbh4zgVse5X3jSqySN40VLWuCkFUFQPIf9FUoLRZyvOBcnnynwrc8UuLU2fmmaFOPA9LbASZ1Us6fNB9FWnZLRJTDMpJeW0orIRkIE67a1WgXiUHIUBwE5gpWUxOhEb6dtWtqKy00pAEiZAnKZ5VY1HTLUlKm4OXraTB3FOxUVIuX3H22rplac3zJ5nT6Q09laXVpQqIMT2k1ncEXlvJ+ko6eHgPfT3bK31lPQqcSr50jQj00u4+xNT7JMEgEa7qPupmHrcNpRmCyAJVJM1UzZsWmZTdstBUQmQE8z4+FO2pQ/KotrghQ2yI/EUP4ErNjZt3VOIbUJbMKhREeqoIZDhCuiUtJGhCjVCVvIkN2DqErMmAkT6FVBpzEGyAhlW+bKojTX91FMLNbttbONKztpTl3PSGRU02xU0Q0rIVIBnXSfR2UP8AJn3VZ3rTrkk5kxofOa1KxW1snQ1cOBghICQrSf8Asih3yQbdxhhvk8OOPqeWVp1Mj31VhLgbbT1BK1ElXaIA99ajiDFy3mZdS4lC05iOXrrBZPtNWQecBlKSEpncx76pW1uLa9jC9dOO8TPFpQzE5AY0HKuv4Qf6fy9RMnpUyOzq1yCkIS2u8XaFhwHQZpKtCSeyut4QCEOYmlG4fE/Vmqy04E47s6G6DK7ctvEpSoxmmIPIzWE3b4At1OoQshQD+wVERvz118KJEjnTSO2uRSSW5u1YK+MbptNznOZTVwE7QEoIGp7pM+arHri6bbWtNwlSAy44ClIMREa896IZh2+unzDtiq1rwLSwO5cO3K+j6aS44yAkDQDRaj7a2N3rqbVxwoLobLmZUgaJJgQNzArXmHdUh40Oae1AosEeXBvEXFl1K8zbSAZhIkqkz2VLy18MquQ6VoQ8pCk5dQJgH2HzmiZIneoLaC1pUXFQn6GkE9vbRrXgNLJoJyid41p5ptKasyzkPhMdDWAMKM/ygfdNeVB4KPzlCTyFeofCgJ4dZ7rgH/aa8jZWekA31piPYOHdMCtfBX3jSpcO/mK18D940q1JIX7xYXmKY60yNf8AuhrOsDPlLZcJ2ISBPKZnsrdiKUrbylIIUcvpNBnHb/BWXFFHlds0CZJCVJH4VpFWtuZnJ1z5GwocC0rhuUn6RI91PbOJUpeVJ+eZ68ie6aG4fjaXnFqdcUFOKVkbUoGOwAjz70QYbW4twoOUKUTqO/zUSi1sxpp7om4gF9laCNCZkd3hWkSVR7zQu8dU1e29v0iQtzmVEQPTWbEF4lbFpKbhAClhM66TSUHKgckg+6lCUJMyQobE9tZ7aF2yCIUI0Mfurm1Ys4hIVcLdOYmC2dgDrodez11qsmHVWTLqrt0BxIKQhtRieWm9U8TS3ZKyansHwhwDUADumokTcwZ0T39prGzZrcGr7pP+JCR7RVqLJxJzB1Ry8pSCPVWdJdy7YRS0kpAmFeBrncfwxTz5WFpACTuNT4T4UWDFymIccie4zVqG3FGVPhY57H3U4S0O0EoqSpgTDWwxY3QKYl1MEDvTWNwuv4egotS6yVhSVhyM0AbxrXRXVuEJ/wDIYURpA11rPwulDmBoSJUjMYzCNK24m2sz0fiBkKunGkJcQ22zlICUg9WU76k11nBK1qexbpRCg+nQ8hGnqoditlmQEIT1VGCO46Vt4HSCcSKVA/lUAx3JipnNSg2OMWpI6txll4DpWkOAbZkgx6azm1sgSE2rEgwYbToaueWWWiQMytkjtPIUMaLljdul1rKHm88Z5lY0PhII9FciVo3vc2JtrJTimxbMFSQCR0Y0nzd1T8htP7pbn/8AUn8KyeV9FiJTmQZKW1qjQQCqPXUjfPLaW43kSlsqzlY2ATO287aeNPSwsvGHWZXraW/2Q/CrvIrT+7M/ZisIvX+hBUW23FhojTbMYPPWKtTcuBwlIRC3ilSgNjIAkTz2nwo0MNSLzh1ore0Y86BUfi+yGgtGfsxWdd/dJt+kytiG3FbE/NMT560XTxbt0q0GdSUZuSZMTScWh3ZWLTDFTDNtoYOidD2VM4ZZH+rN+ZNDlWr6rtu3U02EHqqdQiFEBJjuA1I89GoVTkqEnZxPwltot+GmUtoCU+UDQctDXkYI8oSoDZXM1678KQJ4Za6p/lCdvA15ChSS+FBuSOW9Sh0excOmcBtvBX3jSpcN/mC18FfeNKtiCy9T0jLiQZUDIjtBoVjzyLfBbgEZlvdRKZ3JMVXjN7csvOItSEuKUQSROlBCm+uXw3d3BcSOuEpJmdB7zXTDHybexzzyc4pA+0ZxUpCighFqnyjoymI1/d6q7hjELFeVsPtpcUAS2TqJ5Vks7F5hkNtvpZSokmQFEn/semsmJWAP5dVwXtpUlMHLOo00NPJJZHTFjg8a2MGIOouOKUqUQs6NoQojTsgdv40VxlguS1mVGZKUnsOUwPOYFB7a2CFC9Us5i6jlMQeXfXQYnhNriKy4u7eZSqM4Q5CVEbSNqJSUZR+Aim0zl7Ngm+w5DxUpKzqns0IM+gUXevUtPtWjRE2bR6ULRsDEQeR7++t1rhlpYpc6NxT61ZTKlSUx/wDdc4q0eexC+ccdQFOOFR630eQqk1kfwgScDrMLxdm4syu5WEKaPWUToRWAY0La/D5aKmnFHr5YK0zvXPZbgKLLeZWcRlTzq1phx9bIuFOKSIRlGqkjwo4MVbK1t8gvjuNqLhdsnCUIywtIEAjcdvMVkwzibNjY6YrQ08gIgjRKth6vbWVtCkukpbWbfMD0ZXvyHt3oJeF1F046kHUkiOw1pDFBrSROck7O5v8AFulWltTLzSUElK1JgLjeifCykpwwFSJAVty2FcwzcF0NIbcKkhGaHUz1idx40Wul3mGWjK0XOUOKTKUo2EgeysJw9OlGinbs6C7UlS15UQk7Cn4PtUWz2KJbnKXknXtIk+2hDuIqWR0aUypOYpUYPhRjgxWYYgvmp8E6d1c7i1Bmie6OjWhDhGdCVZTIkTB7ag7btOkdI0lcbZkg09xboejMtxMfoOFPsrOLFkgw/cGNDFwvT11galotbfLl6FuBGmUctqRtGC4pwsNlSxClFIkjsNVjD2/7a5//AKF/jS8gb/trn7dX40bjLlW7Lmq2UKkAapB0G1Om2ZSrOG0BUzITrVQsEf21x9sr8al5Ejm9cfbK/GixFhZbUnKW0lMFMRpB3FOpDZb6MoSURGUjSKqVaIP9K/8AaqqHkSP7a4+1VQMubYba/wDG2lM9gqU1R5CmP5Rcfamm8hTyfuPtTQNHOfCGvJgDZiZfAjzGvElZ0Xa0ggdaJHZXs/wiNhnhpsZ1q/hCdVKk7GvGbkOJvyUqBB11NCG+R7HwzPyetJ/RV940qbhefk5Zz+ir7xpVsYgvFEZsQWSToo+iTWNpUXylGNG9dd9aa9ulPY++2+9kQgrSgTAkExWFrFbVLL0XOV0LIGadRAB9ldyhKqOJyV2dCnEbVULW+EkKKlQgmduY05VVdXzCk5UKXHMlsa6ye/trlkMWjTIJvkKfzlZeSDsRtlMVB+4sG2iXL95/PulCYy+B1oWBWN5mFmbphp5pkpUApU5pToeenZVlxibjDtyzcJd6OICkNBQKT4kR2ULt7ywuZQxYPOKnQrJ3PgRRJ7yvDuGrjMklxbhHWOYIRMQJ56U5QSe6EptrYocu7YqW8ld1nWfm9EANo/S0pm7h9llzI3l6RoIVlEQNJrPgaFvY1bgqkJUSYEykCYPbXU32Di4dU4ycvIIBiYHfpSnKMJaWViTmrOeeuRb+TMqSOsA45Gh1O2ndWphhlNv0ykQgqgpGoVIOkb+g1rcYXh+Vu/Q0Uv8AVzgcgABsR3VladtW1IUQpQSmQnNrodBr4VLla2NFHfcHXdxd3LnRP23QqahKUJQUAJMmSPRWYNsOMguqVmH6Gvtoq/a3F3i108u3I/JElsmdIgVlXhdwwEpLTgzfNlJE1pGSohp9xrNRaQXEKEpASM3j+E11F20bu2tllAJcCTIA02rmrd8tuBS7ZtEkAyNJ7fbRqwuVFaglwuQqcpOh8Byqcib3HFpGhGEqcv1urcglWbNzPdXScHlgsXfQgiHYV6KA3GIIygEDKPnqCjrrsOdGuC3Lc2l15PJ/KAqk84rlnq0Ns1jWrYP3z7jDKVNAFalpSAe8gVgZxAJdfcLY6Nbq9QdSUQk6eIog+y3coyOgkSDoSNR4Vn+LbQtJa6LqpzQAo/SMn11gpRSpm1Mvt3XHQsrbyQqEz9IQNfbWG5fcF0zdDpA225kOnVKToT6Y9Fbm2UttFtJWQeallR9JqC7VpVn5IQS1kCIkzHjvSUkmNplSsRcS8W/J5IeDQ6/aJB29Pvp28RLraChkqWYKkgzAkjfzE1ai2aSoKAMheeSTvlyz6Kg1htsytCmgtJSIgOKg6k666707iTuZxiZWELdZLbeZQJC9ZTmzaRqJFaVXS0OdGtCQogqSAqeqNydNNx6adeHWzjaW1NylOaBJ+lM+2oDDLfMhRLilISUypxRkGJB11GgobiPcqRiayYVbQQG1HrbBZj1a0QrMMPtw0psJVCssnMZ6u2u9aamTT5DV9zk/hHTm4dRIn8un2GvHbtH8LmAAoCa9i+Eafk0CNw+k+o15DdT0qFbiJOtIvseq8Lfzbs9Z6qvvGlS4W/m3Z/qq+8aVbIxBN2phl++UthDy0rUsJUNxm19VDlYdYYq2w/YO26FpACkjq6mdI7dqz45dKaxi4GYplxYBHLWhVnhr794l5hUJzZisHUGa9KONqOq6POlkTlpqwtb8NM2qw5eJzjcJz5R3A9k1bhLtiShJYtjcrchKUlKkkctOUeArY/ZXbRCrvEptSJc6UCR3f9FYEYXY4nia721uUsIUqUoP0j2xynUio1ak9TNNGlrSg+ppFlnf6BCMiSqEJGsV59c4jeYhcFVw4pSCokJGgE9grsMQcu7e2WxdEr6RCkpcSuEzGxnf1GuFQtQcTB586v6WOzbMvqZNNJHQ4XdPWL6bplCQraCNxXRpxS5cSX1W5VarXExMD3cq5VClnKgkQrSBtWtV4pTIaafW0ttJOUahShsfQfVU5Mepm+GVRo2Yi2/arCUOLet1iUTv4HvoY8lxIALa0HcKJg1W9i18glYdK9AM2Y+aq03z17q66VqHMqmqjCSQnNN0aMKunGLzVxSCQRnmr14heOBMqWoBWbz1gMNEkSBGsVtNypu2DjSiCYB9dEkrscbqhWjSr65JgEpOYpUYHif+86utli3xVTqVS1MEg7aDUeihrDjz106ESpbgM9sb1MrKCOtHjRJFRaCl6EXNw4664WW3YSkgzlJEgqHeJrrPg5SgWmIFoqLZuBlKhEiK5C6WxcuNJbfSHHdFJEwnSNT+Feg8IWAscOcbTJlQUSdyYrlzSrHRrBeq0HXUuqjoXEo7ZTmn11X0N2dfKG/sv31DElLbsHChSkLJCUqSYIJIA9tRu3V2TtupsuLDi8im5zEiCZE8xFcajZvqos6K7G9wj7L99Lorn+8I+z/fTDEWVoCghyFFMdXUhWx/72Gk7fNNJLhCi2ElecCRAIE+uloY9RIN3Ok3CPs/305bup0uEAfs/wB9Vpvm1PBrItKivJqnSYzD1VqBpU0K7Kejuudwj7L99Lo7n+3R9n++tFNSGUBu5/t0/ZfvpFu5/t0fZ/vq8UqAOS+EFK08MjOoLPTp1Ajka8muRKEk8u+vWfhIMcLz/np9hryUjO0qZ0BNF7miXpPUeFf5tWes9VX3jSpuEv5sWX6qvvGlW6Ocrxbhm2xJ4OrdU2smZSkUNY4KbtXCprEHkT2JiutcGgqhW9dCyzSqzwJzk5tgJzhtNwpPld2q4QlJGRTYA8fHvrErge0DhWzdusjcJTrB89dQrSoHXSkss1yZopN8wIvh0uYcuzcvnF5465SJ0MxWJXAtnIUi5cSZmYmunMGnSTsKFlnHkzZ+rmc/8jmejSE3jiQnUdSofI5kOZ03zoI7EgRXTd1RidxT4s/JSdcgH8lLW4dUFuqPSwDCQI/7vW5v4MbJrVOIPg/qCiDaktuJUohKUmSTpAoyMcwk7Ynafbp/GpeTL+NnThhGe8kc4fg3slIy+XvRz6gqSPg4s0oKTiD5BM6pFdEcbwn/ANnafbp/Gm+PsJ54nafbp/Go15/k6tEfAGtOArOyU4tq7dzrTlzFI01ms7vwb2Lrmfy55MmYCRFdErHcJbOVeJWqT2F5I99N8f4P/wC0tPtk/jSvOne49EX2BFlwJh9osLU6t4gR10iN5roLKzRZNlDex5RFZ/j/AAfb4ztftU0vj7CN/jK2+1FRKOWXNMpRrka7ljylsIKiiFhciNwZpvJsys63FKXBAJgZZ7Ky/KDCB/8AJW/2gpvlHg0/nK3+uKShk8MKNAsQhScjq0pDYbIAGoExrHfVYwxPRpSp5xWVAb1jVIPZFVniTBRvidt9cU3yjwbcYnbfaCq0ZfDFpReqzSXQ6FqCul6Tlvlyx6K00N+UmCc8UtftRS+UeC/+0tftRSeLK/xY0gkDUqFjiLBT/wDKWn2opxxHgv8A7W0+2T+NTwsntYwnTGhnykwSYOLWc/t0/jS+UeCnbFrP7dP40cLJ7WAE+Er+aitNnke+vHlXMNlKRqK9S+EXHMLuOFnG7fELd50OoIQhwEnzV5Mxle0SogmdANtKlwadNFKXpPXeDyTwrYk75VfeNKlweCOFrIEyQlUn/WaVamIYXsKqXPKrXNhVS60PnpdbIanSo5Vcte6r4CRTEjuB7adG0CsIgSfRTmBsIpTvrUT20jVC89KmmnmYpFMgtAcbUhWygQaF/J3Dteo4PBw0WOlIRVxyTj0ui4ya5MEnhzDwB1XPr0/ydw0p/wDGv65ooYpGAKrj5fcyuJPyCPk3hoOrbh785qXybwwahC9P8ZooAd6UGh58vuYLLPyDBw7hu/Rr+uakOHsOiOjX9c0Qgg1KYqeNk9zK4s/IO+T2Ggf+Jf1zTDh7DYjolx+uaJiKQFHGye5hxJ+QV8nMM/sl/XNczxY01hT7LNmCgOIJPOda7vTsrgfhEWU3tiQDPRr8+ooefLXUzTFkk5U2co/f3OUgOEAdoFVoxJwoJU+RHKBr6qa7VbptAeuCewTQx15CWYIUSRpUfcZvczsDbOJrUgw6VHlIG1RcxFYGTpYM6iNqG4aghBcCcyk6juqL14QpUpQVqMnXlR9xl9zFYWVdFajCySN4itDdyG2suYye0furnmb4AhRbAJ31osyvOkGOsTJTzql9Rle2piZZcJReHI4pyFcx2+itdvbNNNkIBzKGpUd6pSpQI00G0aVpS4csaiDr31MnKbuTsWo9J4PEcLWQmdF/fVSqXCSQnhq0SNhn++qlUAFnNBpVUdcVavaqzua1PnpdTGUqoEEmpx6aYnWg1iQOhpidNKkTpUCdYFJmyHB076flpUeYqUmNKCmMrYCoyeVSKT+iaYpIGopDGPKlIilvFSDffQBEb1LYUimKjOlAEgBFLfSKYExTzpSGNyNMFE8hTxNNz2pDESa4D4SHEourEOAkFC9vEV381wXwjZfKcPUTEJWdp7KHyNMPUcWLgylCiOeUHsqp20S8o9cqTyUakoKSoZgkQJkiBWi2t3Xs6yCnTVXbWZ3mdnNaZ0pCnDEZknSht8y806la9cwmRtXSYVaJW06HspKT1SnQAVVe2TQQUNOBSUjQETFPkLmc/aJDr6RrJ1najClOM3JlJUANwZmsiLNIfB3zGdq03Q6OQFLKlDcUX3CuxtQ9nSCkyDWoJUAAdhuRvQrDiWjBOdO87UURc9UAEanburRO0S1TPU+FhHDtrH+P76qVLhczw7a6R8/76qVIYVc2FVRPpqxw7Cq60Pn5dTG3qJ7KcmDTHtoNIjVApiYNTpjvNI3REA1NHzgKbTkKdBhXjQBMiDFRO1SJ1mmiRtTGRyjLFR1SdKsGlQWKVDHBzeNRKY0pkmFd1WEZhHZSoCvz1IJ03qMaacqfWKBjxPm3qJGkinjelrFIZEmJFeffCWcq7DU/Nc256pr0Egk1wnwkNEuYcQjNo54j5tJ8jTF1nHYU15UtxbsqbRoUHt5GjQOdOUABKRyrHhTKmbVSlJjOedbEqSpRZTGqesRy7qlKztObZfdCn0JUvIVSTNbrJtTzoEnfc9lZrC1Kru4SoHIk5RJ50asrZDLZIOp212q0hMhd2CSrO0BMbVhdbLiz0gIKRMUXSlzXMPPUiw2tQJE8tqUo3yBNoB2ltLxggiNa2IY6BUnTsA7a1+SpRq0gg9mY1QvplOSUjYwRQo6Rt2eo8JnNw1aHXXOdf11UqfhWfk3aZjJ6/wB9VKgAm7tVYVJjSrHDPhVUak1oj5+XUxydYpudMTrApidaDWI+2lR3pAggkmklaVJJCgR2zSNh6dO9RzA6inSeZoGT3ETTc6YHWnNMCcCm0I7aYnSmBMUDGyka1KYE86RVAqvPrNILJwDrFRJg1LmCKZQMTSGIaimNIUxOtAxGuU45R+TtFAAqAXv5q6o0Excsr4gwZq5CFMLdIWlyMpGm80uxpi6jg1LdDaYTmGnzRUAt5txJDKymZPVGlelO2HDV3aoYtfJ0F55LqlJWlKkBQJyg8hpt3iqHsCwUsKt0OJcLbi1ICHUJW51UQnMeQk+ips7aPNbhXkbxWAtQc1IjzVYy6ooJQkg9+ld6cCwBphD7r7bp6JwJDriFpUS2uRHIpIGtYMR4f4aYs7oWlwouttOZCbhCgSgII0jWcx9Bppgc6lS/JwuCpQ3qLT6lLhaQQRoQDXoNmxgjvD1qzceRtlVuyFkFsKCpAVt1pie6mtbDAsNZeZQ9aqCkknpHUq1yrGh9FFsRwaVgpcKVCE1UjMet3aiRRi1XYWmHBxSWluhJUAShXSK1EERmEeg6GgiSokwSJ9dUI9O4X/m7a/6/vmlS4X/m7a6z8/76qVSUEnN6gak5qaidq0PnpdTIZesT3VEpkzUzJqJ7KDaJHIMuU7VBLaWyQhAAPZVtNSNiOWBAFTBkAeiozUkfOFMZOOXOmKYqeg150x7aAGFNBnxpzoKceigCOUHc1EtyerUlKjQUyJnxoAUToNhTHsqStBAqER41JQuVMRS1pxtQMY1y3FmHfGmJ4TYh3ojcOKRniY2rqjXI8a37+GXWGXduR0jTilplMiRFJ8jTF1IE3Pwf4lb4imxYcNw90ZdcMZUoEwBJMEmjmH8DOeS24N4Gy7kzBQAIKkknSe6P/qhtlxVizbGdx5KozaKQOas3ng7VUxxjiy30JaUgpSEjMtsEiAQCO+CalJnaSueGH3Hbq2ffDTtpam6TlhQWPEHSnseD8QuWGrpLWZD0ZUlYmDPWI5DQ61ltuJMQTjLr4WmEW4tzmbBSpA2EEUR+VeJwlCH0pCSMuRtIEa6bbanSrSYmbEcJPeSt3HSIgu5XSkgpQJABB5zNV3PCOJeVONWymXEJBKFdIOtBIjx0rA5xXijaFNMXCQ1JJSG0xy5R3CsyOMMbR1U3iACoq+YmNSSeXaTT3oDUrhBxjDby6urppD1u0hxCEuAyD29mm1BEpIWABoRqa0oxrEHnHyq4zG5aDToKQQUgaDb11SiM4kaHspAek8L/AM3bX/X980qfhifk9azv1vvmlUjNqlDOR2GlI5VFejh8aflWqPnG/Ux5qJiaRqBVG9BrCRLMO2mJqOammaDayRM6CpIMKFQFSBM0irLtO2omohXKlmphZIpzCkBpGtMlVSzEiigsipHZTJJBg08qnaoKlWhO1FBZMwd6gR/0U4EDnUhBHfSodlZIHbTzI2qRST21Ho1UqHYpAGprjfhAWgtWaSDqVa+iuxKdJNcjxyww43ZqfWAApXPfaijTE/WcoyV3rahIIToTtSfeasWciVS4vYDeq15grNaNlJjdQgGosWwbWX3j0rx+kobeAoqjustYQLZgBwypRk1FV6EvBlAmeYqN0FLRGbXcVmtUE3CQGwXTIkdlUIIFxppspS2dVEkVjVcNFY3nsrXcBxhtAU2qVpCswTO+sViKUrOiTnPdrU7DNTDygrq7q7NKvS4EuJOUxzprXC7no+kUIG+uhFMjqOhJIk0Aem8LkHh21KRA68D/AFmlUuGgE4BbBIgDP980qgo2OhJVpM00GNq0ZR2CngVeo8d/T23uZcquymCCT2VrgU0DsFOyo4PkoDaRSU2kir4HYKUDsFKzZYvkydGQdNRSyq7DWuB2CngdlFhwfkxkHsNITtWuB2UoHYKLFwvkyo59tWAc6uyjsFKB2Ciw4XyU0wFXwOwUoHYKLDhfJQZ7qbbnWjKnsHopZU9g9FFj4XyUCaeZ3FXQOyngdlFj4XyZ4nlXNcYtFTVtCdZV7q62q3bdh+OmZbcjbOkGKLLx46ldnlSrR5Z6siO6nGFPlPzzvO1eoeQWX90Y+zFP5DZja0Y+zFJyZ10eWHAXnRqsjvFarHAGbRzpSnMsfSNeleRWv92Z+zFMbK0O9qz9mKVhRwz7SXeplB5bVUzh7TTgV0Y8YrvvIrQbWrP2Yp/IrX+7M/ZikB5xiLtw675LZoOnzlxoKzqwW4VlIMkb6b16cLK0TtasjwbFS8ltx/V2vqCnYGHh1Cm8CtkL+cM06f4jSoklKUJypSEgcgIpUhn/2Q==%20"/>
          <p:cNvSpPr>
            <a:spLocks noChangeAspect="1" noChangeArrowheads="1"/>
          </p:cNvSpPr>
          <p:nvPr/>
        </p:nvSpPr>
        <p:spPr bwMode="auto">
          <a:xfrm>
            <a:off x="92075" y="-157163"/>
            <a:ext cx="304800" cy="304801"/>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data:image/jpeg;base64,/9j/4AAQSkZJRgABAQAAAQABAAD/2wBDAAoHBwgHBgoICAgLCgoLDhgQDg0NDh0VFhEYIx8lJCIfIiEmKzcvJik0KSEiMEExNDk7Pj4+JS5ESUM8SDc9Pjv/2wBDAQoLCw4NDhwQEBw7KCIoOzs7Ozs7Ozs7Ozs7Ozs7Ozs7Ozs7Ozs7Ozs7Ozs7Ozs7Ozs7Ozs7Ozs7Ozs7Ozs7Ozv/wAARCAFaAOMDASIAAhEBAxEB/8QAGwAAAQUBAQAAAAAAAAAAAAAABQABAgMEBgf/xABOEAABAwIEAgUGCQYOAgIDAAABAgMRAAQFEiExBkETIlFhcRSBkaGxwQcVFjJCkpOy0SM1UnJz4SQlNDZDRFNUYmOCosLwM1VF8WSDlP/EABoBAAMBAQEBAAAAAAAAAAAAAAABAgMEBQb/xAAtEQACAgECBQMEAgIDAAAAAAAAAQIRAxIhEzEyQVEiUmEEFEJxgfAjM2Kxwf/aAAwDAQACEQMRAD8A74jVMVYlwJ+ig+KRUDsmmM71VHlSnK+Zb5RH9E39QU/lYH9C19QVRJIqOu9MeqXk1i8QP6uyf9AqxN6zztGfqCh9SFBanNdwiL6152bfmSKkLy0P9Ub+qKGzpUkmlSL4svJvN3bcrRr6oqPlbJP8la+oKyTApA09g4kvJr8qZmPJmvqCpB5o72zUfqisgidaUjNpQGqXk3B+2A1tW5/UFMbq0H9Ub+oKyKknSahsY1mikVrl5N/lNpH8lb+oKRurT+6tz+oKwkcyaSm+rPKlSDiS8mtV3bDa1a+oKrVeMTHkrf1RWXKe00xSKCXOXkvN0ydmUD/QKFYxiotlNBCUoKgdkjXatpAHOgmPsZ124BCdFanzUF4r1FK8eWUwlQHfFZ1Y49rlemhrzLhJEiBrtWRQU2CMw9FS2dgaOO3CdOmKj3U54jeAH5Qd/Vrn05ydT5+yk6lxOpVCT20rGHTjz5SVC4hQPzaj8eXayVdKrzGBQFKVdIIUa1pS4pUBSojSKQ2EU45ehfVdJk+NWMY1iDz4QVgJJgntoQwVi4AMmNBpFabUEXQJ1GbkaYjs7NRXapUpRUddT4mlVWFHNhzZmZKvvGlSEEP0fCktMCaXZ4Us2YQRWp4z6mV6+FNOtSJ8KrVtNIsedaU00HnSg91A7JhWmo0p9BqDNRk7RUZI5RQUWE0gvWqypW1MOH13n8IF643n+iE6D11Sru6NMcNbouziakCnQzWb5JuwR8au6/4P30w4TfA0xZ3zo/fVVj9xv9u/JqLh5Uk5la1mPC7+UJGKOD/Sfxp/kzcjVOKr+ofxpVj9wfbvyagISDJpic2nZVJwC8OgxRf1D+NMnhu6SZ+NVk96D+NFY/cH278mgJkc6aAOe3OqRw9eg64os/6P31JXD14sz8YER/gP40VD3BwH5JSDrQLiFWRbUHWDI9FGfk5egz8Yz29U/jVDnCl04AF3yV5dsyD+NDUPcXDC4u7ORCllZUsBQ3AOlZn0LJEqOY7wZrs/kg9mzC7b86Dp66pPBL5WpYu29e41OmHuN6ONQ0pSu7s51K4QlUASY5ztXWDgS5SQRctEzzza0z3BF8r5j7A/1K/Cnw4e5Do5K2ZAdBJOnfzrQhAS/lCVRPIzXQJ4FxBDgX07BjlnV+FW/IzEM+fpGPrH8KOHH3ITRzdsAm7UCCANYNOw4BcBWYGFdlb8awW9wVoXTymylasicijPb2d1c+i5IWCoaTpUSST2dio77B1FeFtKOhJV940qhgRBwZgiADm2/WNKoEElTCfCm1jSpK2T4UgAa1PEfWyGWD30stTKdZmmiaDQjlmnAp9qlpQUkQy0xFWQI3pijvpFUVKTWy4u12uG2zbWjtw4GkHsk71QBVePBTeHWL6TBbdkHv8A+ik1ZpGTjFtGxSru2xy2Y6VS7Z5Cj1tTIHs1BrPi91csYxZMNPrQ3cKhYEdtFXAl25snhr84g9xTQnGhPEeGCBuD66lczfJajs+6NNn5UjFrq1efU42G0qbJAkTWKwuLy8xHELXyxY6CQ2YGmvPSjotyL9b/ANEtBHoJPvoFgA/j7FCf0j7TSXJhO04q+7LFXl6jhk3hfKbhuZOUa9aNdK1W71w7gbdybhXTOICgQlO52ERVWMMFnhu6bXAlRPpXNXYenNheGtD5pCVHwAn2xRtQ02smm+xZirj9nhLjzTx6RpM5ikdbXnUcKuLm7wZFy69+VWCZCRpBP4U+Pj+JLkc8o9oqrAhl4dZ/UV7TS/Ept8Wu1GfBMWu72+etrlSTlbC0kJjs/GiVot/onl3DwUELUAcsQAaAYalVvxO1yD1skjv6o94NHEk+QXZJ+k77TTkRhk2nfazBa4jeX9pcXrJSkNKIbaKdFAdp7aJYXdKvbBq4WAFOAmBy1NDuFkJOErAUCC4r2CiGEtdFhrTZ+hI9BNKW1ovE5NJt9jZQZvF31cUrw7q9AEaaazE0a0rlChLfFltcg6vrWDr2Ep9wogh55OOmvJ1ehpGlBFLxqTc434STGC2+sEv/APE1502SSDEmdq9H+EkTg9t+3/4mvNkoVmOunfypoD0fh8k4HbE7wr7xpU3DsfEVtG0K+8aVUQFVbJ8KYVJXzU+FRnnWp4cutjlUGKU60ypNRIikbIl4Uo1qOvZTgmaCyW1PHfTSBypBU7CgoaDvWq/tvKOHVoAJUlOceb91ZiqBpRm0INqhJO6dqlujXHHUmjLw7cm5whrN85rqGe7b1RWDGnENcRWClwEpAJPZqabAFKtMVvcPUrQKzJHh+4inxUTxRYbEZQI7dTQuoHJvEvNhbC3hc2XTcluLInszGuatrpu0vcUIV13V5EA9pUR6t66bDGVW9p0Sk5YcXA7sxiucsbYXdzi6QMykuBSQN5CifdQq3Ky6rh5C/EaQrAbiZ1CfaKrwZaHG7YJcSQzbJSBPM7/dFXcRnLgb5/VH+4ULxWWeHMOea6riCgpUNxpSStUE5acjl4QS4in4iuv1R7RUMDEcOMzybV7TU+IvzBc/qj2ioYLpww1p/RKPrNTXpNLvN/AOfKWMawh3XrNJR7vfRWf4suztq7HpNCcfbyW+E3I0KCkeoH3UUSP4pu1TuXT6zTfJEQ2lJf3kZuEx/FJnm6r3UcAgQBFc1hClN8KvuoUpC0FagQY1gUXwNxx/C2nnnFLcWCSVHvpSW7ZeCfpjH4N5030rkr8lq5wa5MDMvMZ7CoH310184W7F9Y+i2o+quZ4hbeZw+wW8hAS0oJ6qiTMeHdRAX1D9P6OtBpHWooVKEkcxTgk1B1Lkcn8Iac2D2+3VenXwNeaoVrGUamvSfhBXkwy1JEjp4P1TXm6mwlwgHQHSNapAeh8PgJwO2A7FfeNKlw8ZwK2PcfvGlVEBVWoT4VGSDUlnqp8KaTyitTwpdTETUSdaUGTJmmMdtI2QpilMVGn8KC0T3E0wMUgDvUtDSKGBmiLLgTeWaCYK2Vx6U0OCRO9ablq4F3htyy0pbbSFdJlGsGBSZtjdbma4hnja2UAR0zRmOeh/AVDFTPGOH6/QHtVRBNo5dY8L9SFIaZayN5hBUTMmOzWst9a3LvEtteotnFMspAUoRvr+NJP/AKCcHT/YYbeKsQfazdVttBjsJzT7BQXhr84Ymr/N386q24YLryu/urq3U2HFJ6NO5gSKwWDN/YoxFfkbinH1S0BGu+/pFC7lSbcoy/ZfjD/T8LOOrJVmI17s+lZcWIHDFgdYhH3avvLS5PCjVmm3Wp8pTKANoMmliNhc3PDtqy00S6zkKmyIOgg01sTNSk267GviMTgFyNpA9oqOFjLww2P8hXvqzHEOXODONssuLW4BCQnXcb1Xah1nhwNKZd6VLJRkymZip7Gtf5L+DHxE2Pk2wvm2UGfNHvrRauh/hp18D56HFCR3mp4jbuXnDamUNL6To0whQgyI0pYXZujhtNo4gtOKbUkhQiJmi/STpfEb+Abhhjg+5Mfp0U4f/MtuRpofaaF2rbrHD1xhqmHPKipSUthJ1nnPZ30XwRpxnCGGnUlK0ghQPIyaJ8mGBPVH9F+In+ArSY68I9JA99CuLUE4NmH0HUn20QxNcJZbCHFS8gqyNlUAGdYHdVHEbJuMFdbQhS1qgpASSd6mPNGmXeMv0brNfS2TLg+m2k+qrax4KVfFNuhxKkrbbCVBSSIjxrcal7M2g7iji/hK/M9sAY/L7/6TXnxGdCHZOhg6b16D8JP5ptv23/E152xlUCnc8uymmUz0bh/8x23gfvGlTcPfmK1kz1T7TSqyAqvYeFRiR20ylSQO6njStDwpdbGO0VE+FSP/AE0xihmyI1IU21PNI0Q4FSEczUeWlIUFEqLLu0WtpbyCpbmVCEDdRNB+dPiTpbxbBQo9WfWYFJqzSEtKbCjGJdJfqsXGVNvISVHWRGkEHz+qrcQvkYdYu3biSpLYmBpNVKYjHG3wfn26knzKH41m4obLuDONp0zH1AFXurNJNo6JSkoSfcIWF4i+smrpCSkOJmDyrNiONM4Y4lL7LhChIUmCPbWfhVebh+3n6OYes1j4tTnYWf0GZ/3pFNJaqJlklwda50Gri/DPQFLDjgfICCmNyJ11p7rEGrVxpkgqeeMIbTEmsNm702FYSud1JB8ySKy34J4ysddA2dPrUaVY3kaimu9BS3xNp+7XaZFofQkqWhQ2iOfOZrGeJbYJSroHylThbSYGqvTWhdulGPpfA1XaqSfMpP41z+IW5Yw7CEmZW8VnzkH2EURSZGTJkirOhZxZt9p9xLDo8nVlWggSPXU7HEm8QYU+w05kGgkASe7Ws6WSy5iukBYzDzo19dUcJa4IP2iqKVWVGc9Si/kKWl0m7Z6VLbjYkgZwJMeBqg4tbfG3xZ1umy5pjTaatw7+RJ/WX941zZKkcbocOziykd8CPdSStseTI4KPyzqX302zCnlJUpKBJyiSBWBGP2S7VN1+USwpWUOKRoDWrEdMNuR/lK9lcoBl4Bd2jpP+VEUmLLklB7eLOjxHGWMMQhx5Dim1/NWgAg+ur13gRZG7U05lCcxSACqPTXP4k0XuBrdyZU022seoe+iKbjPwzbq0JfQ2145iE++hx2HHK3Jr4sBcfOC4wS0cLa0ZnZAVuNDXnaUqS/AVFekfCMro8KtYH9NHqNebpUVLJJg86SOjsekYCIwW2A1gH2mlTYAZwS2P+E+00qsk3lMqmpAnanIGlKe6tFyPCk/WxifNTE0iZpj3jSg2QqefRTUudI0Q9OKjUpoKH1puJ7cnDLW6QYUwRJ7JH4xSB11oveWnluEOW3NbUDxjT11LdNGkI6oyRZbLRdMsXaTOZuRHfBPsrPiSS9cM2/0VNuKP1YH3qxcJXJcwtVutUrt1lMcwDr+Nbbm4aZxMKWlxRSxAyNlXzj3fq1FVI3UlLGmYuEFFWClP6Dqhr5j76vxdgPruGyJmyXHjII9lZeEVfkLtGvVemOyf/qibyekxJSOSrYj1iqe0iMavCkCsEczYRhySdU3BT6lGleknjOyAH9GdfMqsfDjhLDbCiZbvSfShX4VsvSflpZDl0Z9iqb6jJSvFH9oPqZSp1Lp+cElI88fhXO8TNhr4qaTqEOgA+EV0s1zvFOr+Gj/O94qIPc6PqF/jYZukAW9yufnNEHzA/jQ3hIRgo7OkV7qK3g/gT/7NXsoVwn+ZR+0V7qPxYP8A2x/TCOH/AMiT+sv7xrl8RXkxPCbzku4X6C5+BrprRWTDSs7DOf8Aca5fGFNfFOFZFytogqHYSAfbVQ5mf1HQv73OqxHTDbk/5SvYa5NtWfgBwxu5/wAhXV4h1sLuCObKvZXKWtuocIB5Sytpp/Mpk6BYnad++iHInPvL+GGUW5e4LSzGptAQPNIrHw68m6wnD7c65H1mO5IJHrIroLR5q8w9p1tOVtxsQnsHZXL8IsOIxK6aUZbtioJ8SQPYmhPZ2ElWSFd1RD4SQfiq1/b+415uWwqJgxyr0j4SSE4PbSP6bl+qa87Qn5p2156VCO49D4e/MVr+qfaaVPgH5kto7D940qskJK3FKaR5HuppM71oeDJ+tjEmmk0/LWonupG6FmHI0861E09Boh6kNtqjmpUFkxvNGWXj5SlidAyF+eYoKD2mtvlCWuIbdpRjpbUhI7TM+41ElZridGHCm/IeK762GiHU5x7feaM23WxG8WTonIgeif8AlQ9DRd4vW6n5rNuAs9hOw9FELASLhw/TfUfRp7qUn3NMSrb5YG4aJbxjFLfkHJ9CiPfRrfFx+w/5UIw4Ja4wv0DdSM3sPvosD/HBH/4//KiXMWHor5OcwuGeI37baLrMB3ZV1uuxPGlp3Ne5VZC1k49H+IZv9lbboAcY2kg6tGPQqqfP+DCKemvEgyp4pum2I+chSifAj8aB8UA+UYb+296aJJuEucQKZSZ6G3ObuJUPcKHcTmLnDe973iojzOjK7xsNXn8hf/Zq9lCeEpOCCf7RVF7tJVZPAaktqHqoTwnHxLvs4qe7ahdLHL/bH9M05inAXiN8rgHpNYuLGT8RIKf6FxJ9UVqWZwVCf7V1KR4Fz8KXE6c2AXI7AD6xQuaFkVwl+i5xfS8PqXPzrWf9tc9bfzDuP1z94UYtHg7wklfZalPoBHuoNZAq4DuQNYWT6xVL/wBMcjtp/wDFh/AT/EVof8sUM4WH8PxX9t71UUwDXArT9nQrhbW/xX9sPaql5NO+P+9jJ8I4Jwi1j+3/AOJrzlZSOWvZXpHwi64Pb/t/+JrzUqhfbUo6z0Xh/wDMlty0P3jSpYAZwW3Pcr7xpVZITVsKiYqld0lBUCNEHrRyqhWKMAwZBjmN60R47wZNTdGsmokmqEXzCkBZOUExJ29O1XBSSJBkHspM1jhn4FNKayO36GHQh1tSQT87lTfGdrv0gg7b/hRRpw5eDaDUtIrGjEbdYJCwAOZUBPpqCMUC5/Iq6piQQR40UPRLwb6MuWFtcZHHWpWlIAXJBHgRtXNi/Tp+TVRNPEaAkDyVeg3zCokn2N8UavUF2bZllCkNogLMqMklR7Sadm2ZtwUsthAJkgdtBnOKrZlAU40pIJjf91Tb4lQ6jM3arXrHVNRpkbekJpsLVFwbgMJDx3WNz56mLRgXPlPRDpojPzihrOPh1akm1WgjtVvWdfFlt5V5MxbuPuD52QiE+Jp6ZB6UGlWlubkXKmUl5IgLjUCmftGLkoU6iVNmUqBIKfAigzfFjK7w2i7N5t0JzdYjaitjft3pcyJI6MwZ8JpNSXMaUWWM2bDCyttsBahClblXiahcYbaXSwt9rpFJMiVHTw1rQtxLaMyzA2pkOBc5eRg6RBqbfMNMaocJCEhCZgdpmsacJs0uLWhtSA5qtCVkJV4it29KKLY3FMzP2NvcBAcbJDZBSAopAjbY09zaMXbBYfSVt805iJ8e2rXXUMoK1mEjfSpxRb5hpRhbwu0atDatoWlk7oDio9vfT2uF2dmwthlqGnPnIKiQfMTWjpEdN0U9fLmiOVT50NsShHwUNWNuxa+TNJUhrkkLOngZkVTa4RZWTqnbdC0KWZV+UUcx79da2UhRbBwj4OT+EMxg1vPN8fdNeaqjMkCa9J+EQfxKxy/Lj7przJwiQZJAqkUekYB+ZLfwV940qbh4zgVse5X3jSqySN40VLWuCkFUFQPIf9FUoLRZyvOBcnnynwrc8UuLU2fmmaFOPA9LbASZ1Us6fNB9FWnZLRJTDMpJeW0orIRkIE67a1WgXiUHIUBwE5gpWUxOhEb6dtWtqKy00pAEiZAnKZ5VY1HTLUlKm4OXraTB3FOxUVIuX3H22rplac3zJ5nT6Q09laXVpQqIMT2k1ncEXlvJ+ko6eHgPfT3bK31lPQqcSr50jQj00u4+xNT7JMEgEa7qPupmHrcNpRmCyAJVJM1UzZsWmZTdstBUQmQE8z4+FO2pQ/KotrghQ2yI/EUP4ErNjZt3VOIbUJbMKhREeqoIZDhCuiUtJGhCjVCVvIkN2DqErMmAkT6FVBpzEGyAhlW+bKojTX91FMLNbttbONKztpTl3PSGRU02xU0Q0rIVIBnXSfR2UP8AJn3VZ3rTrkk5kxofOa1KxW1snQ1cOBghICQrSf8Asih3yQbdxhhvk8OOPqeWVp1Mj31VhLgbbT1BK1ElXaIA99ajiDFy3mZdS4lC05iOXrrBZPtNWQecBlKSEpncx76pW1uLa9jC9dOO8TPFpQzE5AY0HKuv4Qf6fy9RMnpUyOzq1yCkIS2u8XaFhwHQZpKtCSeyut4QCEOYmlG4fE/Vmqy04E47s6G6DK7ctvEpSoxmmIPIzWE3b4At1OoQshQD+wVERvz118KJEjnTSO2uRSSW5u1YK+MbptNznOZTVwE7QEoIGp7pM+arHri6bbWtNwlSAy44ClIMREa896IZh2+unzDtiq1rwLSwO5cO3K+j6aS44yAkDQDRaj7a2N3rqbVxwoLobLmZUgaJJgQNzArXmHdUh40Oae1AosEeXBvEXFl1K8zbSAZhIkqkz2VLy18MquQ6VoQ8pCk5dQJgH2HzmiZIneoLaC1pUXFQn6GkE9vbRrXgNLJoJyid41p5ptKasyzkPhMdDWAMKM/ygfdNeVB4KPzlCTyFeofCgJ4dZ7rgH/aa8jZWekA31piPYOHdMCtfBX3jSpcO/mK18D940q1JIX7xYXmKY60yNf8AuhrOsDPlLZcJ2ISBPKZnsrdiKUrbylIIUcvpNBnHb/BWXFFHlds0CZJCVJH4VpFWtuZnJ1z5GwocC0rhuUn6RI91PbOJUpeVJ+eZ68ie6aG4fjaXnFqdcUFOKVkbUoGOwAjz70QYbW4twoOUKUTqO/zUSi1sxpp7om4gF9laCNCZkd3hWkSVR7zQu8dU1e29v0iQtzmVEQPTWbEF4lbFpKbhAClhM66TSUHKgckg+6lCUJMyQobE9tZ7aF2yCIUI0Mfurm1Ys4hIVcLdOYmC2dgDrodez11qsmHVWTLqrt0BxIKQhtRieWm9U8TS3ZKyansHwhwDUADumokTcwZ0T39prGzZrcGr7pP+JCR7RVqLJxJzB1Ry8pSCPVWdJdy7YRS0kpAmFeBrncfwxTz5WFpACTuNT4T4UWDFymIccie4zVqG3FGVPhY57H3U4S0O0EoqSpgTDWwxY3QKYl1MEDvTWNwuv4egotS6yVhSVhyM0AbxrXRXVuEJ/wDIYURpA11rPwulDmBoSJUjMYzCNK24m2sz0fiBkKunGkJcQ22zlICUg9WU76k11nBK1qexbpRCg+nQ8hGnqoditlmQEIT1VGCO46Vt4HSCcSKVA/lUAx3JipnNSg2OMWpI6txll4DpWkOAbZkgx6azm1sgSE2rEgwYbToaueWWWiQMytkjtPIUMaLljdul1rKHm88Z5lY0PhII9FciVo3vc2JtrJTimxbMFSQCR0Y0nzd1T8htP7pbn/8AUn8KyeV9FiJTmQZKW1qjQQCqPXUjfPLaW43kSlsqzlY2ATO287aeNPSwsvGHWZXraW/2Q/CrvIrT+7M/ZisIvX+hBUW23FhojTbMYPPWKtTcuBwlIRC3ilSgNjIAkTz2nwo0MNSLzh1ore0Y86BUfi+yGgtGfsxWdd/dJt+kytiG3FbE/NMT560XTxbt0q0GdSUZuSZMTScWh3ZWLTDFTDNtoYOidD2VM4ZZH+rN+ZNDlWr6rtu3U02EHqqdQiFEBJjuA1I89GoVTkqEnZxPwltot+GmUtoCU+UDQctDXkYI8oSoDZXM1678KQJ4Za6p/lCdvA15ChSS+FBuSOW9Sh0excOmcBtvBX3jSpcN/mC18FfeNKtiCy9T0jLiQZUDIjtBoVjzyLfBbgEZlvdRKZ3JMVXjN7csvOItSEuKUQSROlBCm+uXw3d3BcSOuEpJmdB7zXTDHybexzzyc4pA+0ZxUpCighFqnyjoymI1/d6q7hjELFeVsPtpcUAS2TqJ5Vks7F5hkNtvpZSokmQFEn/semsmJWAP5dVwXtpUlMHLOo00NPJJZHTFjg8a2MGIOouOKUqUQs6NoQojTsgdv40VxlguS1mVGZKUnsOUwPOYFB7a2CFC9Us5i6jlMQeXfXQYnhNriKy4u7eZSqM4Q5CVEbSNqJSUZR+Aim0zl7Ngm+w5DxUpKzqns0IM+gUXevUtPtWjRE2bR6ULRsDEQeR7++t1rhlpYpc6NxT61ZTKlSUx/wDdc4q0eexC+ccdQFOOFR630eQqk1kfwgScDrMLxdm4syu5WEKaPWUToRWAY0La/D5aKmnFHr5YK0zvXPZbgKLLeZWcRlTzq1phx9bIuFOKSIRlGqkjwo4MVbK1t8gvjuNqLhdsnCUIywtIEAjcdvMVkwzibNjY6YrQ08gIgjRKth6vbWVtCkukpbWbfMD0ZXvyHt3oJeF1F046kHUkiOw1pDFBrSROck7O5v8AFulWltTLzSUElK1JgLjeifCykpwwFSJAVty2FcwzcF0NIbcKkhGaHUz1idx40Wul3mGWjK0XOUOKTKUo2EgeysJw9OlGinbs6C7UlS15UQk7Cn4PtUWz2KJbnKXknXtIk+2hDuIqWR0aUypOYpUYPhRjgxWYYgvmp8E6d1c7i1Bmie6OjWhDhGdCVZTIkTB7ag7btOkdI0lcbZkg09xboejMtxMfoOFPsrOLFkgw/cGNDFwvT11galotbfLl6FuBGmUctqRtGC4pwsNlSxClFIkjsNVjD2/7a5//AKF/jS8gb/trn7dX40bjLlW7Lmq2UKkAapB0G1Om2ZSrOG0BUzITrVQsEf21x9sr8al5Ejm9cfbK/GixFhZbUnKW0lMFMRpB3FOpDZb6MoSURGUjSKqVaIP9K/8AaqqHkSP7a4+1VQMubYba/wDG2lM9gqU1R5CmP5Rcfamm8hTyfuPtTQNHOfCGvJgDZiZfAjzGvElZ0Xa0ggdaJHZXs/wiNhnhpsZ1q/hCdVKk7GvGbkOJvyUqBB11NCG+R7HwzPyetJ/RV940qbhefk5Zz+ir7xpVsYgvFEZsQWSToo+iTWNpUXylGNG9dd9aa9ulPY++2+9kQgrSgTAkExWFrFbVLL0XOV0LIGadRAB9ldyhKqOJyV2dCnEbVULW+EkKKlQgmduY05VVdXzCk5UKXHMlsa6ye/trlkMWjTIJvkKfzlZeSDsRtlMVB+4sG2iXL95/PulCYy+B1oWBWN5mFmbphp5pkpUApU5pToeenZVlxibjDtyzcJd6OICkNBQKT4kR2ULt7ywuZQxYPOKnQrJ3PgRRJ7yvDuGrjMklxbhHWOYIRMQJ56U5QSe6EptrYocu7YqW8ld1nWfm9EANo/S0pm7h9llzI3l6RoIVlEQNJrPgaFvY1bgqkJUSYEykCYPbXU32Di4dU4ycvIIBiYHfpSnKMJaWViTmrOeeuRb+TMqSOsA45Gh1O2ndWphhlNv0ykQgqgpGoVIOkb+g1rcYXh+Vu/Q0Uv8AVzgcgABsR3VladtW1IUQpQSmQnNrodBr4VLla2NFHfcHXdxd3LnRP23QqahKUJQUAJMmSPRWYNsOMguqVmH6Gvtoq/a3F3i108u3I/JElsmdIgVlXhdwwEpLTgzfNlJE1pGSohp9xrNRaQXEKEpASM3j+E11F20bu2tllAJcCTIA02rmrd8tuBS7ZtEkAyNJ7fbRqwuVFaglwuQqcpOh8Byqcib3HFpGhGEqcv1urcglWbNzPdXScHlgsXfQgiHYV6KA3GIIygEDKPnqCjrrsOdGuC3Lc2l15PJ/KAqk84rlnq0Ns1jWrYP3z7jDKVNAFalpSAe8gVgZxAJdfcLY6Nbq9QdSUQk6eIog+y3coyOgkSDoSNR4Vn+LbQtJa6LqpzQAo/SMn11gpRSpm1Mvt3XHQsrbyQqEz9IQNfbWG5fcF0zdDpA225kOnVKToT6Y9Fbm2UttFtJWQeallR9JqC7VpVn5IQS1kCIkzHjvSUkmNplSsRcS8W/J5IeDQ6/aJB29Pvp28RLraChkqWYKkgzAkjfzE1ai2aSoKAMheeSTvlyz6Kg1htsytCmgtJSIgOKg6k666707iTuZxiZWELdZLbeZQJC9ZTmzaRqJFaVXS0OdGtCQogqSAqeqNydNNx6adeHWzjaW1NylOaBJ+lM+2oDDLfMhRLilISUypxRkGJB11GgobiPcqRiayYVbQQG1HrbBZj1a0QrMMPtw0psJVCssnMZ6u2u9aamTT5DV9zk/hHTm4dRIn8un2GvHbtH8LmAAoCa9i+Eafk0CNw+k+o15DdT0qFbiJOtIvseq8Lfzbs9Z6qvvGlS4W/m3Z/qq+8aVbIxBN2phl++UthDy0rUsJUNxm19VDlYdYYq2w/YO26FpACkjq6mdI7dqz45dKaxi4GYplxYBHLWhVnhr794l5hUJzZisHUGa9KONqOq6POlkTlpqwtb8NM2qw5eJzjcJz5R3A9k1bhLtiShJYtjcrchKUlKkkctOUeArY/ZXbRCrvEptSJc6UCR3f9FYEYXY4nia721uUsIUqUoP0j2xynUio1ak9TNNGlrSg+ppFlnf6BCMiSqEJGsV59c4jeYhcFVw4pSCokJGgE9grsMQcu7e2WxdEr6RCkpcSuEzGxnf1GuFQtQcTB586v6WOzbMvqZNNJHQ4XdPWL6bplCQraCNxXRpxS5cSX1W5VarXExMD3cq5VClnKgkQrSBtWtV4pTIaafW0ttJOUahShsfQfVU5Mepm+GVRo2Yi2/arCUOLet1iUTv4HvoY8lxIALa0HcKJg1W9i18glYdK9AM2Y+aq03z17q66VqHMqmqjCSQnNN0aMKunGLzVxSCQRnmr14heOBMqWoBWbz1gMNEkSBGsVtNypu2DjSiCYB9dEkrscbqhWjSr65JgEpOYpUYHif+86utli3xVTqVS1MEg7aDUeihrDjz106ESpbgM9sb1MrKCOtHjRJFRaCl6EXNw4664WW3YSkgzlJEgqHeJrrPg5SgWmIFoqLZuBlKhEiK5C6WxcuNJbfSHHdFJEwnSNT+Feg8IWAscOcbTJlQUSdyYrlzSrHRrBeq0HXUuqjoXEo7ZTmn11X0N2dfKG/sv31DElLbsHChSkLJCUqSYIJIA9tRu3V2TtupsuLDi8im5zEiCZE8xFcajZvqos6K7G9wj7L99Lorn+8I+z/fTDEWVoCghyFFMdXUhWx/72Gk7fNNJLhCi2ElecCRAIE+uloY9RIN3Ok3CPs/305bup0uEAfs/wB9Vpvm1PBrItKivJqnSYzD1VqBpU0K7Kejuudwj7L99Lo7n+3R9n++tFNSGUBu5/t0/ZfvpFu5/t0fZ/vq8UqAOS+EFK08MjOoLPTp1Ajka8muRKEk8u+vWfhIMcLz/np9hryUjO0qZ0BNF7miXpPUeFf5tWes9VX3jSpuEv5sWX6qvvGlW6Ocrxbhm2xJ4OrdU2smZSkUNY4KbtXCprEHkT2JiutcGgqhW9dCyzSqzwJzk5tgJzhtNwpPld2q4QlJGRTYA8fHvrErge0DhWzdusjcJTrB89dQrSoHXSkss1yZopN8wIvh0uYcuzcvnF5465SJ0MxWJXAtnIUi5cSZmYmunMGnSTsKFlnHkzZ+rmc/8jmejSE3jiQnUdSofI5kOZ03zoI7EgRXTd1RidxT4s/JSdcgH8lLW4dUFuqPSwDCQI/7vW5v4MbJrVOIPg/qCiDaktuJUohKUmSTpAoyMcwk7Ynafbp/GpeTL+NnThhGe8kc4fg3slIy+XvRz6gqSPg4s0oKTiD5BM6pFdEcbwn/ANnafbp/Gm+PsJ54nafbp/Go15/k6tEfAGtOArOyU4tq7dzrTlzFI01ms7vwb2Lrmfy55MmYCRFdErHcJbOVeJWqT2F5I99N8f4P/wC0tPtk/jSvOne49EX2BFlwJh9osLU6t4gR10iN5roLKzRZNlDex5RFZ/j/AAfb4ztftU0vj7CN/jK2+1FRKOWXNMpRrka7ljylsIKiiFhciNwZpvJsys63FKXBAJgZZ7Ky/KDCB/8AJW/2gpvlHg0/nK3+uKShk8MKNAsQhScjq0pDYbIAGoExrHfVYwxPRpSp5xWVAb1jVIPZFVniTBRvidt9cU3yjwbcYnbfaCq0ZfDFpReqzSXQ6FqCul6Tlvlyx6K00N+UmCc8UtftRS+UeC/+0tftRSeLK/xY0gkDUqFjiLBT/wDKWn2opxxHgv8A7W0+2T+NTwsntYwnTGhnykwSYOLWc/t0/jS+UeCnbFrP7dP40cLJ7WAE+Er+aitNnke+vHlXMNlKRqK9S+EXHMLuOFnG7fELd50OoIQhwEnzV5Mxle0SogmdANtKlwadNFKXpPXeDyTwrYk75VfeNKlweCOFrIEyQlUn/WaVamIYXsKqXPKrXNhVS60PnpdbIanSo5Vcte6r4CRTEjuB7adG0CsIgSfRTmBsIpTvrUT20jVC89KmmnmYpFMgtAcbUhWygQaF/J3Dteo4PBw0WOlIRVxyTj0ui4ya5MEnhzDwB1XPr0/ydw0p/wDGv65ooYpGAKrj5fcyuJPyCPk3hoOrbh785qXybwwahC9P8ZooAd6UGh58vuYLLPyDBw7hu/Rr+uakOHsOiOjX9c0Qgg1KYqeNk9zK4s/IO+T2Ggf+Jf1zTDh7DYjolx+uaJiKQFHGye5hxJ+QV8nMM/sl/XNczxY01hT7LNmCgOIJPOda7vTsrgfhEWU3tiQDPRr8+ooefLXUzTFkk5U2co/f3OUgOEAdoFVoxJwoJU+RHKBr6qa7VbptAeuCewTQx15CWYIUSRpUfcZvczsDbOJrUgw6VHlIG1RcxFYGTpYM6iNqG4aghBcCcyk6juqL14QpUpQVqMnXlR9xl9zFYWVdFajCySN4itDdyG2suYye0furnmb4AhRbAJ31osyvOkGOsTJTzql9Rle2piZZcJReHI4pyFcx2+itdvbNNNkIBzKGpUd6pSpQI00G0aVpS4csaiDr31MnKbuTsWo9J4PEcLWQmdF/fVSqXCSQnhq0SNhn++qlUAFnNBpVUdcVavaqzua1PnpdTGUqoEEmpx6aYnWg1iQOhpidNKkTpUCdYFJmyHB076flpUeYqUmNKCmMrYCoyeVSKT+iaYpIGopDGPKlIilvFSDffQBEb1LYUimKjOlAEgBFLfSKYExTzpSGNyNMFE8hTxNNz2pDESa4D4SHEourEOAkFC9vEV381wXwjZfKcPUTEJWdp7KHyNMPUcWLgylCiOeUHsqp20S8o9cqTyUakoKSoZgkQJkiBWi2t3Xs6yCnTVXbWZ3mdnNaZ0pCnDEZknSht8y806la9cwmRtXSYVaJW06HspKT1SnQAVVe2TQQUNOBSUjQETFPkLmc/aJDr6RrJ1najClOM3JlJUANwZmsiLNIfB3zGdq03Q6OQFLKlDcUX3CuxtQ9nSCkyDWoJUAAdhuRvQrDiWjBOdO87UURc9UAEanburRO0S1TPU+FhHDtrH+P76qVLhczw7a6R8/76qVIYVc2FVRPpqxw7Cq60Pn5dTG3qJ7KcmDTHtoNIjVApiYNTpjvNI3REA1NHzgKbTkKdBhXjQBMiDFRO1SJ1mmiRtTGRyjLFR1SdKsGlQWKVDHBzeNRKY0pkmFd1WEZhHZSoCvz1IJ03qMaacqfWKBjxPm3qJGkinjelrFIZEmJFeffCWcq7DU/Nc256pr0Egk1wnwkNEuYcQjNo54j5tJ8jTF1nHYU15UtxbsqbRoUHt5GjQOdOUABKRyrHhTKmbVSlJjOedbEqSpRZTGqesRy7qlKztObZfdCn0JUvIVSTNbrJtTzoEnfc9lZrC1Kru4SoHIk5RJ50asrZDLZIOp212q0hMhd2CSrO0BMbVhdbLiz0gIKRMUXSlzXMPPUiw2tQJE8tqUo3yBNoB2ltLxggiNa2IY6BUnTsA7a1+SpRq0gg9mY1QvplOSUjYwRQo6Rt2eo8JnNw1aHXXOdf11UqfhWfk3aZjJ6/wB9VKgAm7tVYVJjSrHDPhVUak1oj5+XUxydYpudMTrApidaDWI+2lR3pAggkmklaVJJCgR2zSNh6dO9RzA6inSeZoGT3ETTc6YHWnNMCcCm0I7aYnSmBMUDGyka1KYE86RVAqvPrNILJwDrFRJg1LmCKZQMTSGIaimNIUxOtAxGuU45R+TtFAAqAXv5q6o0Excsr4gwZq5CFMLdIWlyMpGm80uxpi6jg1LdDaYTmGnzRUAt5txJDKymZPVGlelO2HDV3aoYtfJ0F55LqlJWlKkBQJyg8hpt3iqHsCwUsKt0OJcLbi1ICHUJW51UQnMeQk+ips7aPNbhXkbxWAtQc1IjzVYy6ooJQkg9+ld6cCwBphD7r7bp6JwJDriFpUS2uRHIpIGtYMR4f4aYs7oWlwouttOZCbhCgSgII0jWcx9Bppgc6lS/JwuCpQ3qLT6lLhaQQRoQDXoNmxgjvD1qzceRtlVuyFkFsKCpAVt1pie6mtbDAsNZeZQ9aqCkknpHUq1yrGh9FFsRwaVgpcKVCE1UjMet3aiRRi1XYWmHBxSWluhJUAShXSK1EERmEeg6GgiSokwSJ9dUI9O4X/m7a/6/vmlS4X/m7a6z8/76qVSUEnN6gak5qaidq0PnpdTIZesT3VEpkzUzJqJ7KDaJHIMuU7VBLaWyQhAAPZVtNSNiOWBAFTBkAeiozUkfOFMZOOXOmKYqeg150x7aAGFNBnxpzoKceigCOUHc1EtyerUlKjQUyJnxoAUToNhTHsqStBAqER41JQuVMRS1pxtQMY1y3FmHfGmJ4TYh3ojcOKRniY2rqjXI8a37+GXWGXduR0jTilplMiRFJ8jTF1IE3Pwf4lb4imxYcNw90ZdcMZUoEwBJMEmjmH8DOeS24N4Gy7kzBQAIKkknSe6P/qhtlxVizbGdx5KozaKQOas3ng7VUxxjiy30JaUgpSEjMtsEiAQCO+CalJnaSueGH3Hbq2ffDTtpam6TlhQWPEHSnseD8QuWGrpLWZD0ZUlYmDPWI5DQ61ltuJMQTjLr4WmEW4tzmbBSpA2EEUR+VeJwlCH0pCSMuRtIEa6bbanSrSYmbEcJPeSt3HSIgu5XSkgpQJABB5zNV3PCOJeVONWymXEJBKFdIOtBIjx0rA5xXijaFNMXCQ1JJSG0xy5R3CsyOMMbR1U3iACoq+YmNSSeXaTT3oDUrhBxjDby6urppD1u0hxCEuAyD29mm1BEpIWABoRqa0oxrEHnHyq4zG5aDToKQQUgaDb11SiM4kaHspAek8L/AM3bX/X980qfhifk9azv1vvmlUjNqlDOR2GlI5VFejh8aflWqPnG/Ux5qJiaRqBVG9BrCRLMO2mJqOammaDayRM6CpIMKFQFSBM0irLtO2omohXKlmphZIpzCkBpGtMlVSzEiigsipHZTJJBg08qnaoKlWhO1FBZMwd6gR/0U4EDnUhBHfSodlZIHbTzI2qRST21Ho1UqHYpAGprjfhAWgtWaSDqVa+iuxKdJNcjxyww43ZqfWAApXPfaijTE/WcoyV3rahIIToTtSfeasWciVS4vYDeq15grNaNlJjdQgGosWwbWX3j0rx+kobeAoqjustYQLZgBwypRk1FV6EvBlAmeYqN0FLRGbXcVmtUE3CQGwXTIkdlUIIFxppspS2dVEkVjVcNFY3nsrXcBxhtAU2qVpCswTO+sViKUrOiTnPdrU7DNTDygrq7q7NKvS4EuJOUxzprXC7no+kUIG+uhFMjqOhJIk0Aem8LkHh21KRA68D/AFmlUuGgE4BbBIgDP980qgo2OhJVpM00GNq0ZR2CngVeo8d/T23uZcquymCCT2VrgU0DsFOyo4PkoDaRSU2kir4HYKUDsFKzZYvkydGQdNRSyq7DWuB2CngdlFhwfkxkHsNITtWuB2UoHYKLFwvkyo59tWAc6uyjsFKB2Ciw4XyU0wFXwOwUoHYKLDhfJQZ7qbbnWjKnsHopZU9g9FFj4XyUCaeZ3FXQOyngdlFj4XyZ4nlXNcYtFTVtCdZV7q62q3bdh+OmZbcjbOkGKLLx46ldnlSrR5Z6siO6nGFPlPzzvO1eoeQWX90Y+zFP5DZja0Y+zFJyZ10eWHAXnRqsjvFarHAGbRzpSnMsfSNeleRWv92Z+zFMbK0O9qz9mKVhRwz7SXeplB5bVUzh7TTgV0Y8YrvvIrQbWrP2Yp/IrX+7M/ZikB5xiLtw675LZoOnzlxoKzqwW4VlIMkb6b16cLK0TtasjwbFS8ltx/V2vqCnYGHh1Cm8CtkL+cM06f4jSoklKUJypSEgcgIpUhn/2Q==%20"/>
          <p:cNvSpPr>
            <a:spLocks noChangeAspect="1" noChangeArrowheads="1"/>
          </p:cNvSpPr>
          <p:nvPr/>
        </p:nvSpPr>
        <p:spPr bwMode="auto">
          <a:xfrm>
            <a:off x="244475" y="-4763"/>
            <a:ext cx="304800" cy="304801"/>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6" name="Picture 2" descr="Kenneth R. Samples"/>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334000" y="1219200"/>
            <a:ext cx="3209379" cy="4814070"/>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10" name="Picture 2"/>
          <p:cNvPicPr>
            <a:picLocks noChangeAspect="1" noChangeArrowheads="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74371" y="1219200"/>
            <a:ext cx="4014919" cy="5183402"/>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
        <p:nvSpPr>
          <p:cNvPr id="5" name="TextBox 4"/>
          <p:cNvSpPr txBox="1"/>
          <p:nvPr/>
        </p:nvSpPr>
        <p:spPr>
          <a:xfrm>
            <a:off x="5334000" y="6033270"/>
            <a:ext cx="3209379" cy="369332"/>
          </a:xfrm>
          <a:prstGeom prst="rect">
            <a:avLst/>
          </a:prstGeom>
          <a:solidFill>
            <a:schemeClr val="tx1"/>
          </a:solidFill>
        </p:spPr>
        <p:txBody>
          <a:bodyPr wrap="square" rtlCol="0">
            <a:spAutoFit/>
          </a:bodyPr>
          <a:lstStyle/>
          <a:p>
            <a:pPr algn="ctr"/>
            <a:r>
              <a:rPr lang="en-US" b="1" dirty="0" smtClean="0">
                <a:solidFill>
                  <a:schemeClr val="bg2"/>
                </a:solidFill>
              </a:rPr>
              <a:t>Kenneth R. Samples</a:t>
            </a:r>
            <a:endParaRPr lang="en-US" b="1" dirty="0">
              <a:solidFill>
                <a:schemeClr val="bg2"/>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105654544"/>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3000" fill="hold"/>
                                        <p:tgtEl>
                                          <p:spTgt spid="10"/>
                                        </p:tgtEl>
                                        <p:attrNameLst>
                                          <p:attrName>ppt_w</p:attrName>
                                        </p:attrNameLst>
                                      </p:cBhvr>
                                      <p:tavLst>
                                        <p:tav tm="0">
                                          <p:val>
                                            <p:fltVal val="0"/>
                                          </p:val>
                                        </p:tav>
                                        <p:tav tm="100000">
                                          <p:val>
                                            <p:strVal val="#ppt_w"/>
                                          </p:val>
                                        </p:tav>
                                      </p:tavLst>
                                    </p:anim>
                                    <p:anim calcmode="lin" valueType="num">
                                      <p:cBhvr>
                                        <p:cTn id="8" dur="3000" fill="hold"/>
                                        <p:tgtEl>
                                          <p:spTgt spid="10"/>
                                        </p:tgtEl>
                                        <p:attrNameLst>
                                          <p:attrName>ppt_h</p:attrName>
                                        </p:attrNameLst>
                                      </p:cBhvr>
                                      <p:tavLst>
                                        <p:tav tm="0">
                                          <p:val>
                                            <p:fltVal val="0"/>
                                          </p:val>
                                        </p:tav>
                                        <p:tav tm="100000">
                                          <p:val>
                                            <p:strVal val="#ppt_h"/>
                                          </p:val>
                                        </p:tav>
                                      </p:tavLst>
                                    </p:anim>
                                    <p:animEffect transition="in" filter="fade">
                                      <p:cBhvr>
                                        <p:cTn id="9" dur="3000"/>
                                        <p:tgtEl>
                                          <p:spTgt spid="10"/>
                                        </p:tgtEl>
                                      </p:cBhvr>
                                    </p:animEffect>
                                  </p:childTnLst>
                                </p:cTn>
                              </p:par>
                              <p:par>
                                <p:cTn id="10" presetID="53" presetClass="entr" presetSubtype="16" fill="hold" nodeType="withEffect">
                                  <p:stCondLst>
                                    <p:cond delay="0"/>
                                  </p:stCondLst>
                                  <p:childTnLst>
                                    <p:set>
                                      <p:cBhvr>
                                        <p:cTn id="11" dur="1" fill="hold">
                                          <p:stCondLst>
                                            <p:cond delay="0"/>
                                          </p:stCondLst>
                                        </p:cTn>
                                        <p:tgtEl>
                                          <p:spTgt spid="6146"/>
                                        </p:tgtEl>
                                        <p:attrNameLst>
                                          <p:attrName>style.visibility</p:attrName>
                                        </p:attrNameLst>
                                      </p:cBhvr>
                                      <p:to>
                                        <p:strVal val="visible"/>
                                      </p:to>
                                    </p:set>
                                    <p:anim calcmode="lin" valueType="num">
                                      <p:cBhvr>
                                        <p:cTn id="12" dur="2500" fill="hold"/>
                                        <p:tgtEl>
                                          <p:spTgt spid="6146"/>
                                        </p:tgtEl>
                                        <p:attrNameLst>
                                          <p:attrName>ppt_w</p:attrName>
                                        </p:attrNameLst>
                                      </p:cBhvr>
                                      <p:tavLst>
                                        <p:tav tm="0">
                                          <p:val>
                                            <p:fltVal val="0"/>
                                          </p:val>
                                        </p:tav>
                                        <p:tav tm="100000">
                                          <p:val>
                                            <p:strVal val="#ppt_w"/>
                                          </p:val>
                                        </p:tav>
                                      </p:tavLst>
                                    </p:anim>
                                    <p:anim calcmode="lin" valueType="num">
                                      <p:cBhvr>
                                        <p:cTn id="13" dur="2500" fill="hold"/>
                                        <p:tgtEl>
                                          <p:spTgt spid="6146"/>
                                        </p:tgtEl>
                                        <p:attrNameLst>
                                          <p:attrName>ppt_h</p:attrName>
                                        </p:attrNameLst>
                                      </p:cBhvr>
                                      <p:tavLst>
                                        <p:tav tm="0">
                                          <p:val>
                                            <p:fltVal val="0"/>
                                          </p:val>
                                        </p:tav>
                                        <p:tav tm="100000">
                                          <p:val>
                                            <p:strVal val="#ppt_h"/>
                                          </p:val>
                                        </p:tav>
                                      </p:tavLst>
                                    </p:anim>
                                    <p:animEffect transition="in" filter="fade">
                                      <p:cBhvr>
                                        <p:cTn id="14" dur="2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95400"/>
            <a:ext cx="8229600" cy="5530850"/>
          </a:xfrm>
        </p:spPr>
        <p:txBody>
          <a:bodyPr rtlCol="0">
            <a:normAutofit/>
          </a:bodyPr>
          <a:lstStyle/>
          <a:p>
            <a:pPr marL="0" indent="0" fontAlgn="auto">
              <a:buFont typeface="Wingdings 2" charset="2"/>
              <a:buNone/>
              <a:defRPr/>
            </a:pPr>
            <a:r>
              <a:rPr lang="en-US" sz="2800" dirty="0">
                <a:latin typeface="Arial" panose="020B0604020202020204" pitchFamily="34" charset="0"/>
                <a:cs typeface="Arial" panose="020B0604020202020204" pitchFamily="34" charset="0"/>
              </a:rPr>
              <a:t>“The roots of Evangelical Adventism can certainly be traced to the Adventist scholars who dialogued with Barnhouse and Martin. When </a:t>
            </a:r>
            <a:r>
              <a:rPr lang="en-US" sz="2800" i="1" dirty="0">
                <a:latin typeface="Arial" panose="020B0604020202020204" pitchFamily="34" charset="0"/>
                <a:cs typeface="Arial" panose="020B0604020202020204" pitchFamily="34" charset="0"/>
              </a:rPr>
              <a:t>QOD</a:t>
            </a:r>
            <a:r>
              <a:rPr lang="en-US" sz="2800" dirty="0">
                <a:latin typeface="Arial" panose="020B0604020202020204" pitchFamily="34" charset="0"/>
                <a:cs typeface="Arial" panose="020B0604020202020204" pitchFamily="34" charset="0"/>
              </a:rPr>
              <a:t> repudiated such commonly held traditional doctrines as the sinful nature of Christ, literalistic extremes of the heavenly sanctuary, and the writings of Ellen White as an infallible doctrinal </a:t>
            </a:r>
            <a:r>
              <a:rPr lang="en-US" sz="2800" dirty="0" smtClean="0">
                <a:latin typeface="Arial" panose="020B0604020202020204" pitchFamily="34" charset="0"/>
                <a:cs typeface="Arial" panose="020B0604020202020204" pitchFamily="34" charset="0"/>
              </a:rPr>
              <a:t>authority,</a:t>
            </a:r>
            <a:r>
              <a:rPr lang="en-US" sz="2800" dirty="0" smtClean="0">
                <a:latin typeface="Arial"/>
                <a:cs typeface="Arial"/>
              </a:rPr>
              <a:t> they laid a critical foundation for those who would later carry the torch for this reform movement</a:t>
            </a:r>
            <a:r>
              <a:rPr lang="en-US" sz="2800" dirty="0" smtClean="0">
                <a:latin typeface="Arial" panose="020B0604020202020204" pitchFamily="34" charset="0"/>
                <a:cs typeface="Arial" panose="020B0604020202020204" pitchFamily="34" charset="0"/>
              </a:rPr>
              <a:t>.” </a:t>
            </a:r>
            <a:r>
              <a:rPr lang="en-US" sz="1400" dirty="0" smtClean="0">
                <a:solidFill>
                  <a:schemeClr val="tx2">
                    <a:lumMod val="50000"/>
                  </a:schemeClr>
                </a:solidFill>
                <a:latin typeface="Arial" panose="020B0604020202020204" pitchFamily="34" charset="0"/>
                <a:cs typeface="Arial" panose="020B0604020202020204" pitchFamily="34" charset="0"/>
              </a:rPr>
              <a:t>(Kenneth </a:t>
            </a:r>
            <a:r>
              <a:rPr lang="en-US" sz="1400" dirty="0">
                <a:solidFill>
                  <a:schemeClr val="tx2">
                    <a:lumMod val="50000"/>
                  </a:schemeClr>
                </a:solidFill>
                <a:latin typeface="Arial" panose="020B0604020202020204" pitchFamily="34" charset="0"/>
                <a:cs typeface="Arial" panose="020B0604020202020204" pitchFamily="34" charset="0"/>
              </a:rPr>
              <a:t>R. Sample, “From Controversy to Crisis: An Updated Assessment of Seventh-day Adventism,” Christian Research Journal, Summer 1988, Volume 11, No. 1, </a:t>
            </a:r>
            <a:r>
              <a:rPr lang="en-US" sz="1400" dirty="0" smtClean="0">
                <a:solidFill>
                  <a:schemeClr val="tx2">
                    <a:lumMod val="50000"/>
                  </a:schemeClr>
                </a:solidFill>
                <a:latin typeface="Arial" panose="020B0604020202020204" pitchFamily="34" charset="0"/>
                <a:cs typeface="Arial" panose="020B0604020202020204" pitchFamily="34" charset="0"/>
              </a:rPr>
              <a:t>p. 9)</a:t>
            </a:r>
            <a:endParaRPr lang="en-US" sz="1400" dirty="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The Effect of Evangelical Dialog?</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95400"/>
            <a:ext cx="8229600" cy="5530850"/>
          </a:xfrm>
        </p:spPr>
        <p:txBody>
          <a:bodyPr rtlCol="0">
            <a:normAutofit fontScale="92500" lnSpcReduction="10000"/>
          </a:bodyPr>
          <a:lstStyle/>
          <a:p>
            <a:pPr marL="0" indent="0" fontAlgn="auto">
              <a:buFont typeface="Wingdings 2" charset="2"/>
              <a:buNone/>
              <a:defRPr/>
            </a:pPr>
            <a:r>
              <a:rPr lang="en-US" sz="2800" dirty="0">
                <a:latin typeface="Arial" panose="020B0604020202020204" pitchFamily="34" charset="0"/>
                <a:cs typeface="Arial" panose="020B0604020202020204" pitchFamily="34" charset="0"/>
              </a:rPr>
              <a:t>“There were also a good number of American Adventist scholars who were sympathetic to the Brinsmead/Ford position. </a:t>
            </a:r>
            <a:r>
              <a:rPr lang="en-US" sz="2800" dirty="0" smtClean="0">
                <a:latin typeface="Arial" panose="020B0604020202020204" pitchFamily="34" charset="0"/>
                <a:cs typeface="Arial" panose="020B0604020202020204" pitchFamily="34" charset="0"/>
              </a:rPr>
              <a:t>The </a:t>
            </a:r>
            <a:r>
              <a:rPr lang="en-US" sz="2800" dirty="0">
                <a:latin typeface="Arial" panose="020B0604020202020204" pitchFamily="34" charset="0"/>
                <a:cs typeface="Arial" panose="020B0604020202020204" pitchFamily="34" charset="0"/>
              </a:rPr>
              <a:t>major doctrinal issues which united this group were: </a:t>
            </a:r>
          </a:p>
          <a:p>
            <a:pPr marL="0" indent="0" fontAlgn="auto">
              <a:buFont typeface="Wingdings 2" charset="2"/>
              <a:buNone/>
              <a:defRPr/>
            </a:pPr>
            <a:r>
              <a:rPr lang="en-US" sz="2800" b="1" dirty="0">
                <a:solidFill>
                  <a:schemeClr val="tx2">
                    <a:lumMod val="75000"/>
                  </a:schemeClr>
                </a:solidFill>
                <a:latin typeface="Arial" panose="020B0604020202020204" pitchFamily="34" charset="0"/>
                <a:cs typeface="Arial" panose="020B0604020202020204" pitchFamily="34" charset="0"/>
              </a:rPr>
              <a:t>1) Righteousness by faith</a:t>
            </a:r>
            <a:r>
              <a:rPr lang="en-US" sz="2800" dirty="0">
                <a:latin typeface="Arial" panose="020B0604020202020204" pitchFamily="34" charset="0"/>
                <a:cs typeface="Arial" panose="020B0604020202020204" pitchFamily="34" charset="0"/>
              </a:rPr>
              <a:t>: This group accepted the reformation understanding of righteousness by faith (according to which righteousness by faith includes justification </a:t>
            </a:r>
            <a:r>
              <a:rPr lang="en-US" sz="2800" dirty="0" smtClean="0">
                <a:latin typeface="Arial" panose="020B0604020202020204" pitchFamily="34" charset="0"/>
                <a:cs typeface="Arial" panose="020B0604020202020204" pitchFamily="34" charset="0"/>
              </a:rPr>
              <a:t>only…)</a:t>
            </a:r>
            <a:endParaRPr lang="en-US" sz="2800" dirty="0">
              <a:latin typeface="Arial" panose="020B0604020202020204" pitchFamily="34" charset="0"/>
              <a:cs typeface="Arial" panose="020B0604020202020204" pitchFamily="34" charset="0"/>
            </a:endParaRPr>
          </a:p>
          <a:p>
            <a:pPr marL="0" indent="0" fontAlgn="auto">
              <a:buFont typeface="Wingdings 2" charset="2"/>
              <a:buNone/>
              <a:defRPr/>
            </a:pPr>
            <a:r>
              <a:rPr lang="en-US" sz="2800" b="1" dirty="0">
                <a:solidFill>
                  <a:schemeClr val="tx2">
                    <a:lumMod val="75000"/>
                  </a:schemeClr>
                </a:solidFill>
                <a:latin typeface="Arial" panose="020B0604020202020204" pitchFamily="34" charset="0"/>
                <a:cs typeface="Arial" panose="020B0604020202020204" pitchFamily="34" charset="0"/>
              </a:rPr>
              <a:t>2) The human nature of Christ:</a:t>
            </a:r>
            <a:r>
              <a:rPr lang="en-US" sz="2800" b="1"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Jesus Christ possessed a sinless human </a:t>
            </a:r>
            <a:r>
              <a:rPr lang="en-US" sz="2800" dirty="0" smtClean="0">
                <a:latin typeface="Arial" panose="020B0604020202020204" pitchFamily="34" charset="0"/>
                <a:cs typeface="Arial" panose="020B0604020202020204" pitchFamily="34" charset="0"/>
              </a:rPr>
              <a:t>nature…. </a:t>
            </a:r>
            <a:r>
              <a:rPr lang="en-US" sz="2800" dirty="0">
                <a:latin typeface="Arial" panose="020B0604020202020204" pitchFamily="34" charset="0"/>
                <a:cs typeface="Arial" panose="020B0604020202020204" pitchFamily="34" charset="0"/>
              </a:rPr>
              <a:t>Though Christ certainly suffered the limitations of a real man, by nature He was impeccable (i.e., incapable of sin). Jesus was primarily our substitute. </a:t>
            </a:r>
            <a:r>
              <a:rPr lang="en-US" sz="2800" dirty="0" smtClean="0">
                <a:latin typeface="Arial" panose="020B0604020202020204" pitchFamily="34" charset="0"/>
                <a:cs typeface="Arial" panose="020B0604020202020204" pitchFamily="34" charset="0"/>
              </a:rPr>
              <a:t>(cont.)</a:t>
            </a:r>
            <a:endParaRPr lang="en-US" sz="2800" dirty="0">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The Effect of Evangelical Dialog?</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95400"/>
            <a:ext cx="8229600" cy="5530850"/>
          </a:xfrm>
        </p:spPr>
        <p:txBody>
          <a:bodyPr rtlCol="0">
            <a:normAutofit fontScale="92500" lnSpcReduction="10000"/>
          </a:bodyPr>
          <a:lstStyle/>
          <a:p>
            <a:pPr marL="0" indent="0" fontAlgn="auto">
              <a:buFont typeface="Wingdings 2" charset="2"/>
              <a:buNone/>
              <a:defRPr/>
            </a:pPr>
            <a:r>
              <a:rPr lang="en-US" sz="2800" b="1" dirty="0">
                <a:solidFill>
                  <a:schemeClr val="tx2">
                    <a:lumMod val="75000"/>
                  </a:schemeClr>
                </a:solidFill>
                <a:latin typeface="Arial" panose="020B0604020202020204" pitchFamily="34" charset="0"/>
                <a:cs typeface="Arial" panose="020B0604020202020204" pitchFamily="34" charset="0"/>
              </a:rPr>
              <a:t>“3) The events of 1844: </a:t>
            </a:r>
            <a:r>
              <a:rPr lang="en-US" sz="2800" dirty="0">
                <a:latin typeface="Arial" panose="020B0604020202020204" pitchFamily="34" charset="0"/>
                <a:cs typeface="Arial" panose="020B0604020202020204" pitchFamily="34" charset="0"/>
              </a:rPr>
              <a:t>Jesus Christ entered into the most holy place (heaven itself) at His ascension; the sanctuary doctrine and the investigative judgment (traditional literalism and perfectionism) have no basis in Scripture. </a:t>
            </a:r>
          </a:p>
          <a:p>
            <a:pPr marL="0" indent="0" fontAlgn="auto">
              <a:buFont typeface="Wingdings 2" charset="2"/>
              <a:buNone/>
              <a:defRPr/>
            </a:pPr>
            <a:r>
              <a:rPr lang="en-US" sz="2800" b="1" dirty="0">
                <a:solidFill>
                  <a:schemeClr val="tx2">
                    <a:lumMod val="75000"/>
                  </a:schemeClr>
                </a:solidFill>
                <a:latin typeface="Arial" panose="020B0604020202020204" pitchFamily="34" charset="0"/>
                <a:cs typeface="Arial" panose="020B0604020202020204" pitchFamily="34" charset="0"/>
              </a:rPr>
              <a:t>4) Assurance of salvation: </a:t>
            </a:r>
            <a:r>
              <a:rPr lang="en-US" sz="2800" dirty="0">
                <a:latin typeface="Arial" panose="020B0604020202020204" pitchFamily="34" charset="0"/>
                <a:cs typeface="Arial" panose="020B0604020202020204" pitchFamily="34" charset="0"/>
              </a:rPr>
              <a:t>Our standing and assurance before God rest solely in Christ's imputed righteousness; sinless perfection is not possible this side of </a:t>
            </a:r>
            <a:r>
              <a:rPr lang="en-US" sz="2800" dirty="0" smtClean="0">
                <a:latin typeface="Arial" panose="020B0604020202020204" pitchFamily="34" charset="0"/>
                <a:cs typeface="Arial" panose="020B0604020202020204" pitchFamily="34" charset="0"/>
              </a:rPr>
              <a:t>heaven….</a:t>
            </a:r>
          </a:p>
          <a:p>
            <a:pPr marL="0" indent="0" fontAlgn="auto">
              <a:buFont typeface="Wingdings 2" charset="2"/>
              <a:buNone/>
              <a:defRPr/>
            </a:pPr>
            <a:r>
              <a:rPr lang="en-US" sz="2800" b="1" dirty="0" smtClean="0">
                <a:solidFill>
                  <a:schemeClr val="tx2">
                    <a:lumMod val="75000"/>
                  </a:schemeClr>
                </a:solidFill>
                <a:latin typeface="Arial" panose="020B0604020202020204" pitchFamily="34" charset="0"/>
                <a:cs typeface="Arial" panose="020B0604020202020204" pitchFamily="34" charset="0"/>
              </a:rPr>
              <a:t>5</a:t>
            </a:r>
            <a:r>
              <a:rPr lang="en-US" sz="2800" b="1" dirty="0">
                <a:solidFill>
                  <a:schemeClr val="tx2">
                    <a:lumMod val="75000"/>
                  </a:schemeClr>
                </a:solidFill>
                <a:latin typeface="Arial" panose="020B0604020202020204" pitchFamily="34" charset="0"/>
                <a:cs typeface="Arial" panose="020B0604020202020204" pitchFamily="34" charset="0"/>
              </a:rPr>
              <a:t>) Authority of Ellen G. White: </a:t>
            </a:r>
            <a:r>
              <a:rPr lang="en-US" sz="2800" dirty="0">
                <a:latin typeface="Arial" panose="020B0604020202020204" pitchFamily="34" charset="0"/>
                <a:cs typeface="Arial" panose="020B0604020202020204" pitchFamily="34" charset="0"/>
              </a:rPr>
              <a:t>Ellen White was a genuine Christian who possessed a gift of prophecy. However, neither she nor her writings are infallible, and they should not be used as a doctrinal authority</a:t>
            </a:r>
            <a:r>
              <a:rPr lang="en-US" sz="2800" dirty="0" smtClean="0">
                <a:latin typeface="Arial" panose="020B0604020202020204" pitchFamily="34" charset="0"/>
                <a:cs typeface="Arial" panose="020B0604020202020204" pitchFamily="34" charset="0"/>
              </a:rPr>
              <a:t>.” </a:t>
            </a:r>
            <a:r>
              <a:rPr lang="en-US" sz="1600" dirty="0" smtClean="0">
                <a:solidFill>
                  <a:schemeClr val="tx2">
                    <a:lumMod val="50000"/>
                  </a:schemeClr>
                </a:solidFill>
                <a:latin typeface="Arial" panose="020B0604020202020204" pitchFamily="34" charset="0"/>
                <a:cs typeface="Arial" panose="020B0604020202020204" pitchFamily="34" charset="0"/>
              </a:rPr>
              <a:t>(</a:t>
            </a:r>
            <a:r>
              <a:rPr lang="en-US" sz="1600" dirty="0">
                <a:solidFill>
                  <a:schemeClr val="tx2">
                    <a:lumMod val="50000"/>
                  </a:schemeClr>
                </a:solidFill>
                <a:latin typeface="Arial" panose="020B0604020202020204" pitchFamily="34" charset="0"/>
                <a:cs typeface="Arial" panose="020B0604020202020204" pitchFamily="34" charset="0"/>
              </a:rPr>
              <a:t>Kenneth R. Sample, “From Controversy to Crisis: An Updated Assessment of Seventh-day Adventism,” </a:t>
            </a:r>
            <a:r>
              <a:rPr lang="en-US" sz="1600" i="1" dirty="0">
                <a:solidFill>
                  <a:schemeClr val="tx2">
                    <a:lumMod val="50000"/>
                  </a:schemeClr>
                </a:solidFill>
                <a:latin typeface="Arial" panose="020B0604020202020204" pitchFamily="34" charset="0"/>
                <a:cs typeface="Arial" panose="020B0604020202020204" pitchFamily="34" charset="0"/>
              </a:rPr>
              <a:t>Christian Research Journa</a:t>
            </a:r>
            <a:r>
              <a:rPr lang="en-US" sz="1600" dirty="0">
                <a:solidFill>
                  <a:schemeClr val="tx2">
                    <a:lumMod val="50000"/>
                  </a:schemeClr>
                </a:solidFill>
                <a:latin typeface="Arial" panose="020B0604020202020204" pitchFamily="34" charset="0"/>
                <a:cs typeface="Arial" panose="020B0604020202020204" pitchFamily="34" charset="0"/>
              </a:rPr>
              <a:t>l, Summer 1988, Volume 11, No. 1, </a:t>
            </a:r>
            <a:r>
              <a:rPr lang="en-US" sz="1600" dirty="0" smtClean="0">
                <a:solidFill>
                  <a:schemeClr val="tx2">
                    <a:lumMod val="50000"/>
                  </a:schemeClr>
                </a:solidFill>
                <a:latin typeface="Arial" panose="020B0604020202020204" pitchFamily="34" charset="0"/>
                <a:cs typeface="Arial" panose="020B0604020202020204" pitchFamily="34" charset="0"/>
              </a:rPr>
              <a:t>pp. 9-)</a:t>
            </a:r>
            <a:endParaRPr lang="en-US" sz="1600" dirty="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The Effect of Evangelical Dialog?</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55</a:t>
            </a:fld>
            <a:endParaRPr lang="en-US">
              <a:solidFill>
                <a:srgbClr val="FFFFFF"/>
              </a:solidFill>
            </a:endParaRPr>
          </a:p>
        </p:txBody>
      </p:sp>
      <p:sp>
        <p:nvSpPr>
          <p:cNvPr id="6" name="AutoShape 4" descr="data:image/jpeg;base64,/9j/4AAQSkZJRgABAQAAAQABAAD/2wBDAAoHBwgHBgoICAgLCgoLDhgQDg0NDh0VFhEYIx8lJCIfIiEmKzcvJik0KSEiMEExNDk7Pj4+JS5ESUM8SDc9Pjv/2wBDAQoLCw4NDhwQEBw7KCIoOzs7Ozs7Ozs7Ozs7Ozs7Ozs7Ozs7Ozs7Ozs7Ozs7Ozs7Ozs7Ozs7Ozs7Ozs7Ozs7Ozv/wAARCAEXAMoDASIAAhEBAxEB/8QAGwAAAQUBAQAAAAAAAAAAAAAAAgABAwQFBwb/xABTEAABAgMEBAgGDQkIAgMBAAABAhEAAyEEBRIxQVFh0QYTInGBkaHhFDIzQrLwFRYjNVJicnSCkqKx0iQlNFRzg5OUwQcXJkRTY2TxVYQ2Q0Xi/8QAGQEAAwEBAQAAAAAAAAAAAAAAAAECAwQF/8QAKREBAAEDAgYBBAMBAAAAAAAAAAECETEDEgQTFCFBUTIiQlJhIzNxJP/aAAwDAQACEQMRAD8Axb8vW85d826VLvW3SkC0TAkInqASAo0Fcozxe97qp7N3hnotC98SX77+3jstU30jGcEl3ArnHfTEbWEysG+b6lIURfF4KZjW0L3xie2i/wBcx/Zu8QCrIWpe+L04HASwrojzsse7AfGi4pi8dlU4bg4RX4z+zV5ZfrUzfC9sV+Fvz1eX8zM3xn4KZDLVDoQQBSNttPorr54R34/v5eNM/wAqmb4Xtlvwn37vH+ZXviiU1pTohAKbuh7afRtBPCG/SPfy8f5pe+H9sN+uPz3eDfOl74z8BhFJCc9cG2n0a/7YL+/83eH80vfC9sF/Zm+7wb50v8UUMNWcQ/Fvrg20+g0U8IL8/wDN3hl+tq3w3thvxifZu8TT9bXviilCmNSOvdDYFh6nbQxW2n0GgeEF+Ofz3eP82vXzwCeEd+uB7N3gNpta98VChXwldRhikkDOnxTBtp9BdPCK/v8Azlv/AJpW+EeEd+uPz5b/AObXvimJbh/6Kggk6tHxoNtPoLB4SX84HszbzT9bmb4ccIL+Kq31eI/9qZviolCndvvhYFvXSNu+DbT6C6L+v0lvZu8f5pe+HN+36ST7NXk1crTM1c8UglVOVkPXTCANOUnqG+J20+guezt/Yvfu8m+dL3wQv+/Aa31eXRaV74pYeV4w7IJKGLH7hC20+guJ4QX8Fpw3veKqmptS2++O2XTMXNuexTJqiqYuzy1KUcySkOY4OEMt8OZ2R3a5S9xXef8Aiy/REcfFREWsqmXKL+IN/wB4DEz2qZ6RikFDF42j10Rcv0D2wW8/8qbo+OdsUgR6/wDcbU4hjKO0ECWsvHnJPlAfjR6K0YDJXSPOSfKJ+VFeYXGGikEjT2wWFTGn3wIDeaOsQYArQdYjYjlKmr/WGCFNkeswsLjIdYhYE6u0aoYIJL1B6jDhFMj1GHZDtyfrCHIQAPF+sIAE0eqn6YSk8vxj1GCZD5JptEESnFiow+N3RQAEg0c02d8MUBzys/XXBgjFn9rugicuVp+F3QBHiZIqPXpggxAG3WIIvrf6RhHFSnaYAEJADD7xD4KUIPSIJq1YU2w1KOXrtiQj4vSw8b4QgRLqHI0edErJKcj42o64WJOQOXPFAGBITn9ruh2ThHKH1u6Dagy7d8MADhcdvfEgOGgOPPaYP6SjXbDMHqPtCHIASCB9oQGMBTp8bPbHcLl94rv+ay/REcPYEUYGnnCO33JS4rvH/Fl+iI4eL8Koy5PfxHtivH51Np9IxQJLZdQMXb9SDwivH51N9MxQw1NdkbU4hlOSnqSZYAzPjODHnZPlknLlRuzkAS2MYMnyiflQ/uhcYaKcjn1GDSSBp7YiTTRpiQIFVBmjosgYJ0PlqMIlWr79UMBTIQ2APkILC4wpVefUYcEl3fqMRimgZ6jBgL0JHUYqwuIKLFzp2w58U0+/fEbqweL2w5JCcjQ64LC4gTQt9++HOJqjTt3xFiIYYYdzUsB680FhcYS4d9Ovvh1MWrEaAS+WfwTuiRiB4hLbO6CwICprX5QhwCK0z1iEkOp8By9dEIjUGz+7mhAzFqhPjaxrhiAHoOsQSpYFTr0f9QmYlv6wKACKOdGyHSQdOWWW6HSFbS7a9cOlJxGpz2wAzhtdNfdBJAKcj69EJyE+MrLWYB/jHpMTYDGYGjakx3G5PeK7/msv0RHDQUlYdaWb10x3G5A1w3eAXayy/REcPF4hdDkl/H/EV4n/AJU30zFMCqn1xfvxJPCG8fnU3R8cxTIL+KY2pxDKcq89JwFT68+aMCSfdUn40b1oSoylDCfURgyPKJf4UP7oXGF4kNVs9YgkkPp6xCANAwbmMSpQdCX24Y6YlAU1rWEynOrnEbd2WCyTLDMn2iVMmKE1KEoQsIzB0nmiRUu6E5WG1aP80iOaeKpiZi09mkaczF2DU0BFDpMEy3dgQdUb4lXWX/IrR/No3wxl3PiI8DtAIze2IaFHFR+MjlT7YKQcJdEAQWU4bPRHovzHhrZJwHztECfYPRZZp/8AaEVHEx+Mjl/t58lL6eqCSzHxY3Qq4yA9kmO+m1CBTMuUFvBFbCbWN0HUx+Mjl/tihzTk68oTVFRnG2pV0PWzM+nwv/8AmABufFWzIbR+VH8MPqI9SWyWOMI0B+bvgyKUGjUd8auK5x/lEtr8INfswibmp+ShzqtCt0LqI/GRtlkBZeqD198LFqSOk98a/wCaQWFhSdvhKt0LjbrS35EkD5wrdB1EfjI2/tjusAskO9YJJTjNG6BvjblIuidMATY3KikeXU9S2qMu2ShZ7fPlS0nAhZSl1F2EXp61NdW2wmm0XV0lBTl1iHcAB2+qIJKVKT4vaYXFEuSgdsazZApSkuHwtXze6O4XNS5LB82l+iI4clBIDI1aDHcbmf2EsD5+DS/REefxeIaUZcnvpBVwhvHDU+FzWDP55ivMskyWApWFtoD/AHxavgn20W4BSU/lcypy8YxDMAlLmTEzpZC0nDRVYqa5i0JtGVGclJQQ4yIy2R52z+WT8qPQTSsKJxAhw1DHn5L8ePlRr90HDRAB1V5oNLaGbogUFTCh6HiRGLD53bujdDbukj2LWCRS1Szo1GMUhAqQnsjaulxd0wqf9Il69RjFLnQr7WqOXR/sqaVfGCBRV8HZBykYlHAElq0aBTixEEHOlDGymbNs1x2JdkmLRMmzV8YUAuSGAB2bI3rr22sUREssS14k+5Hl5UzropDiXMqoSy2bitOqN6ylBm3SZxnCcvGRhAIJxl3rEUnjpllsk1NpMsSxMWtIUolaQurB6xz9TPpXLYwSrBiwuklkl8z1Q3ETikgSl0D+L3RqItKJdllWmXKJl+FTCJbmiW58xCCpvH2WZZ7bOmyJ00JSlZIWC9QS9Yrn1XnsnZDMVImS1grQpIILOCIKXLmKcoDltCVH+kTXhOnLt09MyYVJTNWAC5auisTIWuXdVnXIxhSp6grA4LsMIJEbTqTFEVSIiJlU4mepIWJRKSpgQlWeqJZdktRxHwZZDs+FbPGleCEoQtMoDCLfQDWQNW14XFrnBCEWkylG2TMBxGrNSMJ4iq2FbIY2JKSXYEa8UIK5VOzFE14TBPtk6YJQlhSqpLAjo1xXDBR5AHSI66ZvF2S5YCeNPJHjI1/DEBeSsN42r9qrXrg7uLzSHZlJ1fDTAXo3spacvLK07eaOeP75/wAXPwV8SSpnaCo/jJPrzwIWaVP1u6Fi5RAUx+V3R0IEFJAzGWyO3XT7z2L5vL9ERxFDs7iu07o7ddXvRY/m6PREcHF+GlGXJL2V/im8Mv0yZofzzohLBwqfExSTWQkB+uGvgEcKbeWSfyyZmW88xCQ8lR4pJSx/+01OktE1x3pKmcqE9CikpCeUWy0RgyqTk006Y27SopSSzEDN4xJPlU88dU/KBGF9Kg2QiRKwA3Jy2REANY6oNIGLMZbI6OyG5cxSbumuxPHo9FUZBUnJkv0Rq3QALBNLBjaJf3KjPu8pNvs4UkEGYkFKmINdUcenO2quWsxeIQhSXIKRXmiezW60WRCpchbIUcWFaEqCTrDih2xtzJaJdpSm0SZMtSrUkSAkJ5SMTEFhUNATEqlzrMizSJCplomTFHjEAgsojCNUHUUV/TMFsmMMpF7WwTLOvjEFVnSri1YE0c1eGF52tIklExEsySTLMtKQQTn0Rr2eVZlm7TMXLTMKF+58ViExidMVZdsmG7bRN4uzlUtUoIPFJycu9Inmac2tSrbPtTF52vkgTkjCorDS0ipodEAu22hU5C1Tg8uqGAATzBmjWXaZdnsllWVypazIK+LVZ0nGcRYO0EiVJXPkWDiZRlTbLjUrCMWIpJfFnSHGpR5pTMTfLHVaFTpq5kyq1F1ckVPVEtnt06zhXg68IWXIanPlnGgsBNrs4SlAewueSKnAT17YFZMywldiVJCJMpPHSTLAXLIZ1PmXjTnUzTEW7FtmJUpNutFn4wypqkY3KtNdByz2wItc/iUSsZIlLxhhUK1vm8a1tlgi02mQyfczLmBI8VQUliNTgxHe09cubPlC1JUHSDZxJYgM5YtnE82iqbbTtMQzrRbJtpVjnrUtR0nT1RHxnLfltzGNS3rM6xmbZZoVZitOKTgSmZJOTZVEDb1m0WTwizz0rsmJLyggBUnQ2siNKdWO0WTNMobvmY55BxeboOhaYG9FKF62scqk1VGMR3cSZq2UKpGkHz0w98g+zVtDpbjVaBCiP+if8OfghClOzZc++GUQSTV+nfELEHNPZBpYgYiAw2bo6ZhndIhQDDVobvjuV1+9Nj/YI9ERwgqAJbNtEd3uz3qsn7BHoiPO4vw103Ir6SPbLb6hJ8Lml2+OYhYLCsUxDhJokGnZEt+crhBeIGfhk3QfhmKq5c1KVFlClaGHNOO6VG0gYVJJOTu3dGLJ8qnnjenlJSrmMYVn8qkmvKjb7oOML4FfGaDSCAeUTDJXSgEElWZwipjdDZugE2CbpafL/rGbJneD2hE0JScCgcKsi0a9zqAu6cVKSkCdLzAGvbGf4IrC6lyAToxpji06qY1KoqazE7YmBy72my1q9xllPHCclJxHAolyxGiHlXtaEqGGTKUsKK5aiCTLJqW156Yj8DKm92kA68SYSbCAW8IkJ2lYjX+Ar1CReM1EyzL4qWTZApKXflP/ANxAi0qRZ51l4pCkTVAvXkt0xYF3l62mQXqCJqYbwApV5aTX4whxOjGJL6ji8QtEjjLvs6zJSEpUUqyfU7aYAXnPEjAlMsEIKUzEy+UlJzAL5Q6bCsF+Ok/W7oc2RQA5aMqVf+kOJ0DndIUXjOVITJwoKkI4tM4o5WDVm2yDNvmqTMSmRIlqWnCtaEVI1ZtA+CrSqqkl9h3Q4sysT8YgdB3Qfwp+oSrZOK7SU4Am0EY5eHkliCNOyCmXlOtBmKVZrOla2BWmXUDY5zgTZSATxiNjPuhk2SaSGIYaAFboP4c3H1JFXhaJlUiRKxEKVxcpsRBcAw0+2zp6ChRkykzDiWJUsJxnbBC7pruHA/Zr3Q/gE0Gpb92sf0g3aN8i1XpFZCZa1MsF0h6fGTBXw/stalYx5VXm90WJNgmyisuVOAAAlesHSIjvdL3va6U4w5Pviaa4nWmYnwcxMUd1FSdIUPqGGVkHr9AxNRhTs74Y4QRQHIeKNfPHVdmr4ASW07DHdrsDXVZB/sI9ERw9khRLJ6hvjuN2F7rsh/2EeiI8/i5w103Hb6JHCa8mzFsmsCRXlmAKUstScGIjlcsGHvtahwlvJiphbJuQNOWYEsNJqHLymbpgrjvSmnyzZ5aSpT6DojHkeUT8qNa0FZs6nOt3jJs/lE086N/ug4w0UANXsBgwxGnPXEQPJ8Uu2qDxNkGrrEboXLLb7VYAsWaYpCZjYgzgtzxZN+XiAWtJbR7mndGY4qXHZBA7QeqM6tKiZvMK3Svqvy8VsPClV/2xuh033eIytav4Y3RSFKuOyEcIHPtEPlafobqmj7O3oAWtihk3uY3QSr5vNVfCl8+ARlONQz1iDxAEDCnsg5NHob6mib7vRILWuZ9WBVfV5Zm3TBTQIoEpY5DqhyoBWactkPkafob5XF3teSlv4bNPSID2YvNiPDpoz0iKql8rNFQdIgSpTHJsqNDjRo9QW6V4XteSlYUWucaigIrCN73kD+nTwecRTClJCSFEFswRDGlcQy1xXJo9DdK+i97yU/5xtAp8IQhet4kP7I2h/ljfFIF2qmDSWNCl+mJ5NHoblk3jeCgQbxtH1xviuStc0qXMK1KqVFiTCzJqNemHyV3GKiiIwVxMQM6DYIZDFLuc9UDipp6jDpUpgBiyfLvhyRy5AL9pjt92+9dk/YI9ERw9JVyc67O+O4Xb712R/wDQR6Ijz+L8NdNxq/m9s15ELAPhk3R8YxRC1YsJnOFFyKsYv36F+2e8SEhvDZlVP8IxEVKZRCZYAGYlkF9kaTXEWiyLX7s+0H3Bfi+KaxkWfyia+dGpaJizIWMRqK1jKkllpO2L+6FRhogivKT1wZUl/GHX3RGFlsj274dUwgh1Hr743iEJAoEtjd9vdBgh/GP1u6IROPwu3vghNLAPXn74dgnCn877XdCcMS+Xxu6IuOLGv2oITaGo+sN8FgPE7M3Wd0JQOb/fuiPG+rrEPnUs20iKsQ0uQag/W3QlAk1fLWqAIKSGUns3wnIX4z9IhgbKKqZDaYPOjED6UROrMK0bN0GVEBXKFPXVABKJo5V1KhyCU6ftb4ALc+axGzdDhdfGDD11QAQDMWNOffCY4s1dffCxcx6t0LFV9mvugBEAZDrIgSdqYILo7do3QJUo0w/aEAI7FJ6hCQMnwk/RhFR0FidohBRJcKNOffCsBYRQgJemrdHcrt967J+wR6IjhuJWbntjuN11umxn/YR6IjzuMjDTTy4/fQHtlvIgt+VzfTMRKPjJIUAzj3Ql4mvstwjvKv8Am5rk1HjmIlLkzJRCFoKwkuBKZ4dXgo8su0p9yWzVDxjyKrTp5UbFr8kspZ2OqlOaMeR5VI+NGs/KDjC8EDCS3bCwuGw9sOkvoHVBDLIdXdHREoMhOhvtCJEpUAKqy1iEgHm9eaDDtnp9dEVcEkKCSMSusQ7MPKEdUEx1HrO6CBJ0nt3QXCP6T9Ih8IAdz9YQWJXKr9owiSwcjMUcwyAo5co9cIOSGKh0wRw0dIJ5zBB3pl0w7gIxVqqFhJBDnOsGJYILGr64NKGI3QXCulKg1HeDCSEmkTJSBhciEMIpiGeob4LlZCxByLtqh+UzPTmMSLCeVQEts3wiE0DJHVvguVgoQcyDXYYWFQUeUfqmDPi8lmbWN8OoDEfE+zvhXNFygxJPSkwCikFRdgdSTqiYOKBSezfCUgFJcp7ILmjocTGmiO6XXW6bH+wR6IjiCEpDBk7aR2+7PeqyN/oI9ER5/GeGmnlxy/MR4U3kEgYja5oALseUYjQZyUqUuVIHIUOQa5RPfKVK4T3iABS1zDUP55isEFAwZ4HBBQwGtomrMXKPLPtCWs6mGYOuMiQPdU086Ne0YRJUGFAdWqMiT46flR0T8oOMNFISB4oyhxhIyERpIrQdMECBpMbxCEgUAAKdYhwpJJFHfZAJmB8/ugwtIIOPtMUBCYHAYdkOFAecB0CGEyrgv1wQUVOXGn4WqAFicHcIRZTOH6BDh37lQ9RoGe2GAlKXySK6hDkITpSHOoQRch69RhBTkO9NhgIziocEcw3QaSn4SaUyG6Fi5VOfJUJMypIBH1oAcFAA06qjdC5tesboQVQuD1qh3ZQI+474AElWIkE10H/qDKywD5EDTuiNWEl3r67YNLkBlA/S74YE7kcoZbd0LEcWfYrdCDBTEh+fvhtrjr74QIlTPXLUd0MpS8jp+VCUQVeb69MILCqEgAbRCBS3KsRavPHcLr96bH+wR6IjiAUnQddHEdvuut02P9gj0RHn8Z4aaeXHr7/+T3iXIBtc0E5eeYgnTCuWUKRNUBrnAgdETX2Ee2i8CoAtbJj8knzzFRUuWJeHiwrECVKwVJ2aoKp70lTiVGd5NZckMdGyMqU+NI2xpz0gSlgAUBy5ozJPlE88bz8oOMLqMQIz6jEhd9PUYiTQBzD0xVJjpQmDtTteEyiHL9RiNKgTR6UqRErbICMmWoB3VEiSQACD1QBUADobaIIKTh5RA+l3RQGlTNSp2DfDqmBiCwPMN8Ako5LKPX3QS2UKEwWBBSCKq0bN8EjBRlA9UMEmrGDGJIFH64QOkpxdGsQuRSgJJ1wwcHPsMOQXofvhg4CWYgdezmgzg2dfdAgqOaVnmeHUpTHyg69UAAcOdG2nugHYApLBhkO6CWovUr6++IS5ocfr0xRJuNWFEAqy1mHKzh87tgGdiVmvxhDEBiONFNo3xISOp/GUKbYclRFJiuoxGoJBJxjrEIZBlp6SIQGknQo9sdyuv3psf7BHoiOGpWzOU56xHcrr96bH+wR6Ijz+M8NdPLjd/IK+FF4DCT+WzclAecdMQzOMTLUlMtSEnMCYDi59cW74STwovAAs9sm+kYqmUQgqJAUArCkjRriarXpKIyzZzcWshJok/dGTJ8qnnjYtAPFrABFNcZEkEzgGeuuOiZ+qDjC0M+8QQBd3gkhQ81WWqEHGYOe2OiEEjFpmEV1d0SlRB8YwISo5A9sGxJ8XrBigcl3dvXogQstoHTD4S9UjqMIAhIetNR3wyOGLYmz1wyikA5tzw4So1Yiu3fBLQ6NPr0wXBkzEh8+owgU5EHpgMLeaTBAqCmYAc8AGSmjZZZiH5OIU7RAhxm+Z0vEgrhOJWWyC4FhDhgBAqTyTyx1QVHYqOcIpdKuUeowXJErEB5SsEPF8ZyYRSGwlyNeEwhLFOQw0nCYq4IEAgO/T3QlGtK/SEFhQkmpz+Ad0PiQ+fWnuibgIqRmR8oQWFsjmTp2QSMNGL7G280NgBTXCS3rohXAikjzz9aO4XZ71WT9gj0RHEU46MkNqeO3XV70WN/8AQR6Ijz+M8NNPLj19n/El5Amnhk3SzcsxXmK5CkLXiUUlzjyGqH4Qk+2S9KD9Lm9PLMUXJGIs/MYvl3tKb+AzWUlWIgJIOjZGRJ8uKedGrNlLVJWcLhtsZUh/CB8qKn5QuMLoS9WEOlqmnVCTUeKe2Cw5AYh0GN4QdJpmOzdBBixp2boQSdvV3wQBD+N1d8MFrZA6u6CAy5Jf12Q4FCXLvq74QUl6ivRvigQBq49eqHL0DFuY7ocKcHLs3wipLtyctm+AHB5QHKzGg7oJ1aX6juhks4p6METXxfugIFHIY89YIFTUBH0YZQSXoA3NCYbOsQwPlYSWf6JhAqc0FfinfAsoJOWnSNXNBhJzbOmjdADVAqB1d8CkuCcA6tnPB1BqnLm3QAwpKg5Zv6c0AGASHwnPV3wyneo623wgBWr7K7odikUr9bdAQXADsKHZvhYgHy6QN8PyqkIJBOpW6Eyi+JOn426EYk4MVQnLZvjtt0e81i+by/REcUQpSat6W6O1XQXuawnXZ5foiPP4vw008uN8IZb8JLzNK2ua1PjmKBQS5CQa5NsjR4QBZ4R3kB+tzWr8cxR5TVJpnWOmn4wy8qc5whfJGUZsgtNSWrijTnsUrxY8qRlyvHDa4ir5w1jC8DszgyS41euyIgc84NB2HqMdEQhIC3/XdBpIIoB27ojd35Jy2wQUEnxVdcFgNKqENp9dEECdXr1RFyToV1xIkA5pXszigMK0DPnO6CKyACBXp3QCSysldRhaTySabYCGFGvIOW2EVLxeTW3TAhnyUKQgATp6UwwPEoUwq6zCKjqmdsAShKjyhT4qd8EcJBqlvo74AMB0miu3VDkcpmLOdJgEKDeMOoRKFJJAca84QAA5BNMtevnhik1qe3fBqUljymrrhlKSHFdhEMjkkEVNAde+FyquR0nvgcZfzsjphYziIJVnt3QC5yAwZs/XTDuCSMOnZvgMSnZzQ5v3QSVEkkKPOf8AqELnSHzSTnpEdsub3jsHzaX6IjiaVMHKqu3ZHbLl947BV/yaX6Ijz+LxDXTnu5BfwB4S3k4L+FTWr8cxRLJocwdYjRv1H+I7xOCnhczX8M7YoKSWNDp07OeOinEMvLOtRdCs6g6dkZ0isxPyo1LSAELcDLX3xl2fyiaedriavnDWMLgGfKgktiqo02QhRmB+sIIEkmh6xG8IEMIU7Z74TgnzuiHAIT52cLCHFD1RVwTtkS+qCTk7wwBx1J9eiCCUtp7d0O4IYdsEMOvtENhCTkT17oMJfQsN66odyMwd3HO43w5dnP3iGKS1CvpMGBMw1BNIAA4nYaokSvEHJoYIpLggKNPXRDGWQA0o9sFwSVnE2I9sGlZxeOe2I+LNSZam54Qlln4sg7UwdiFxhZsajXbDKJIIDuRqMISqjEkjUyYSpdQ4UD8mDsDDEVaeiE5cvjziUIGEFlnoMNhSOnbBcBSolQJxlhpBh0lixemdBvhFIBzboBgsCiCRX6IhSVjpNQMINc2jtVy+8dg+bS/REcYlILh9eWUdnub3ksHzaX6Ijz+L8NdKO7kl/pT7YbwOEE+FTdI+GYzl4nOpj5w1RqX2lRv+8iEk/lc1uSfhmKExCmqgmnwTvjame0M5yzrUoiUoYel3jKkeVT8qNW1giUeQ3RGXIpNFPOip+UNKcLwBYFyOgwaMXq8CkE5pHWIcAOXCeyNUnL13GG86o7DDhifFHZCIDGg6xAYgAVUB+r3xIkakjpHfESQwfD90SBtQ6xDCQJFHSnq74bCeVROWrvhklId5eXxhCxDQjOAiIyonq74kQB8UBtkMAMI5Pad0SAA6O07oCM6SMvugqBFG6xCZI80jr3QQNAz9R3QAKWbzelt8GOdPZvhgqhoftboME6Hb6W6AI1JVoWjmIEPhJaqCW1CJCFPR2PyoEJLhwRXNjFEQTTxE56hDKRXJOeyCAO3thiS+nqMSCKA4oOsQkuAQ2j4Q3Q6mcVPUd8MEpSlji6jvgCaUXmJBDh/hd0dkukNc9iDN+Ty/REcWkqTxqOQosdIOcdouh/Yawvn4PL9ERwcX4a6bwV78H+ES72tk+x3OZsuZPWpCjaJQcFRILFVIqo4O8K1Ecbccthrnyt8KFGHPqtZeyEftM4Q2glM66UIRpHHSyTzcqkZk3+zbhJLtyjIsIXJxYgozpY6PGhQoI164m57YSD+z3hMP/wA9P8dH4oIf2f8ACb9QQP3yPxQoUX1VfqC2QL+77hL+pp/jI/FC/u+4S4W8DT/GR+KFCg6qsbIL+77hM36GjP8A1kfigh/Z9wl/VUj98n8UKFD6vU/Q2Qcf2fcI8RJsiP4qfxQ/93/CMD9ER/FR+KFCg6vU/RbIP7QeEmH9FS+rjUfihxwB4RA/oaD+9R+KFCg6vU/Q5cEOAfCHTYE/xkfihxwD4RNWwp/io/FChQdXqeoHLg/tE4RB2sKP4qN8OOAvCIP+Qo/io/FChQdXX6gcuDe0bhGP8gg/vpe+C9o3CLC3gKBq92RvhQofV6nqBy4MOAvCJ/0FH8ZEOeA3CM/5JA/eo3woULq9T1A5cCPAbhDQ+BoP75ECeA/CM/5JP8aXvhQoOr1P0OXApfAbhAFB7DLFXfjkR0+wSl2e77NJmNjlykpU2sAAwoUY6mrVqZVTTEP/2Q==%20"/>
          <p:cNvSpPr>
            <a:spLocks noChangeAspect="1" noChangeArrowheads="1"/>
          </p:cNvSpPr>
          <p:nvPr/>
        </p:nvSpPr>
        <p:spPr bwMode="auto">
          <a:xfrm>
            <a:off x="155575" y="-144463"/>
            <a:ext cx="304800" cy="304801"/>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7" name="Rectangle 2"/>
          <p:cNvSpPr txBox="1">
            <a:spLocks noChangeArrowheads="1"/>
          </p:cNvSpPr>
          <p:nvPr/>
        </p:nvSpPr>
        <p:spPr>
          <a:xfrm>
            <a:off x="1009442" y="304801"/>
            <a:ext cx="7125113" cy="1143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a:solidFill>
                  <a:srgbClr val="FFFF00"/>
                </a:solidFill>
              </a:rPr>
              <a:t>The Effect of Evangelical Dialog?</a:t>
            </a:r>
          </a:p>
        </p:txBody>
      </p:sp>
      <p:sp>
        <p:nvSpPr>
          <p:cNvPr id="3" name="AutoShape 2" descr="data:image/jpeg;base64,/9j/4AAQSkZJRgABAQAAAQABAAD/2wBDAAoHBwgHBgoICAgLCgoLDhgQDg0NDh0VFhEYIx8lJCIfIiEmKzcvJik0KSEiMEExNDk7Pj4+JS5ESUM8SDc9Pjv/2wBDAQoLCw4NDhwQEBw7KCIoOzs7Ozs7Ozs7Ozs7Ozs7Ozs7Ozs7Ozs7Ozs7Ozs7Ozs7Ozs7Ozs7Ozs7Ozs7Ozs7Ozv/wAARCAFaAOMDASIAAhEBAxEB/8QAGwAAAQUBAQAAAAAAAAAAAAAABQABAgMEBgf/xABOEAABAwIEAgUGCQYOAgIDAAABAgMRAAQFEiExBkETIlFhcRSBkaGxwQcVFjJCkpOy0SM1UnJz4SQlNDZDRFNUYmOCosLwM1VF8WSDlP/EABoBAAMBAQEBAAAAAAAAAAAAAAABAgMEBQb/xAAtEQACAgECBQMEAgIDAAAAAAAAAQIRAxIhEzEyQVEiUmEEFEJxgfAjM2Kxwf/aAAwDAQACEQMRAD8A74jVMVYlwJ+ig+KRUDsmmM71VHlSnK+Zb5RH9E39QU/lYH9C19QVRJIqOu9MeqXk1i8QP6uyf9AqxN6zztGfqCh9SFBanNdwiL6152bfmSKkLy0P9Ub+qKGzpUkmlSL4svJvN3bcrRr6oqPlbJP8la+oKyTApA09g4kvJr8qZmPJmvqCpB5o72zUfqisgidaUjNpQGqXk3B+2A1tW5/UFMbq0H9Ub+oKyKknSahsY1mikVrl5N/lNpH8lb+oKRurT+6tz+oKwkcyaSm+rPKlSDiS8mtV3bDa1a+oKrVeMTHkrf1RWXKe00xSKCXOXkvN0ydmUD/QKFYxiotlNBCUoKgdkjXatpAHOgmPsZ124BCdFanzUF4r1FK8eWUwlQHfFZ1Y49rlemhrzLhJEiBrtWRQU2CMw9FS2dgaOO3CdOmKj3U54jeAH5Qd/Vrn05ydT5+yk6lxOpVCT20rGHTjz5SVC4hQPzaj8eXayVdKrzGBQFKVdIIUa1pS4pUBSojSKQ2EU45ehfVdJk+NWMY1iDz4QVgJJgntoQwVi4AMmNBpFabUEXQJ1GbkaYjs7NRXapUpRUddT4mlVWFHNhzZmZKvvGlSEEP0fCktMCaXZ4Us2YQRWp4z6mV6+FNOtSJ8KrVtNIsedaU00HnSg91A7JhWmo0p9BqDNRk7RUZI5RQUWE0gvWqypW1MOH13n8IF643n+iE6D11Sru6NMcNbouziakCnQzWb5JuwR8au6/4P30w4TfA0xZ3zo/fVVj9xv9u/JqLh5Uk5la1mPC7+UJGKOD/Sfxp/kzcjVOKr+ofxpVj9wfbvyagISDJpic2nZVJwC8OgxRf1D+NMnhu6SZ+NVk96D+NFY/cH278mgJkc6aAOe3OqRw9eg64os/6P31JXD14sz8YER/gP40VD3BwH5JSDrQLiFWRbUHWDI9FGfk5egz8Yz29U/jVDnCl04AF3yV5dsyD+NDUPcXDC4u7ORCllZUsBQ3AOlZn0LJEqOY7wZrs/kg9mzC7b86Dp66pPBL5WpYu29e41OmHuN6ONQ0pSu7s51K4QlUASY5ztXWDgS5SQRctEzzza0z3BF8r5j7A/1K/Cnw4e5Do5K2ZAdBJOnfzrQhAS/lCVRPIzXQJ4FxBDgX07BjlnV+FW/IzEM+fpGPrH8KOHH3ITRzdsAm7UCCANYNOw4BcBWYGFdlb8awW9wVoXTymylasicijPb2d1c+i5IWCoaTpUSST2dio77B1FeFtKOhJV940qhgRBwZgiADm2/WNKoEElTCfCm1jSpK2T4UgAa1PEfWyGWD30stTKdZmmiaDQjlmnAp9qlpQUkQy0xFWQI3pijvpFUVKTWy4u12uG2zbWjtw4GkHsk71QBVePBTeHWL6TBbdkHv8A+ik1ZpGTjFtGxSru2xy2Y6VS7Z5Cj1tTIHs1BrPi91csYxZMNPrQ3cKhYEdtFXAl25snhr84g9xTQnGhPEeGCBuD66lczfJajs+6NNn5UjFrq1efU42G0qbJAkTWKwuLy8xHELXyxY6CQ2YGmvPSjotyL9b/ANEtBHoJPvoFgA/j7FCf0j7TSXJhO04q+7LFXl6jhk3hfKbhuZOUa9aNdK1W71w7gbdybhXTOICgQlO52ERVWMMFnhu6bXAlRPpXNXYenNheGtD5pCVHwAn2xRtQ02smm+xZirj9nhLjzTx6RpM5ikdbXnUcKuLm7wZFy69+VWCZCRpBP4U+Pj+JLkc8o9oqrAhl4dZ/UV7TS/Ept8Wu1GfBMWu72+etrlSTlbC0kJjs/GiVot/onl3DwUELUAcsQAaAYalVvxO1yD1skjv6o94NHEk+QXZJ+k77TTkRhk2nfazBa4jeX9pcXrJSkNKIbaKdFAdp7aJYXdKvbBq4WAFOAmBy1NDuFkJOErAUCC4r2CiGEtdFhrTZ+hI9BNKW1ovE5NJt9jZQZvF31cUrw7q9AEaaazE0a0rlChLfFltcg6vrWDr2Ep9wogh55OOmvJ1ehpGlBFLxqTc434STGC2+sEv/APE1502SSDEmdq9H+EkTg9t+3/4mvNkoVmOunfypoD0fh8k4HbE7wr7xpU3DsfEVtG0K+8aVUQFVbJ8KYVJXzU+FRnnWp4cutjlUGKU60ypNRIikbIl4Uo1qOvZTgmaCyW1PHfTSBypBU7CgoaDvWq/tvKOHVoAJUlOceb91ZiqBpRm0INqhJO6dqlujXHHUmjLw7cm5whrN85rqGe7b1RWDGnENcRWClwEpAJPZqabAFKtMVvcPUrQKzJHh+4inxUTxRYbEZQI7dTQuoHJvEvNhbC3hc2XTcluLInszGuatrpu0vcUIV13V5EA9pUR6t66bDGVW9p0Sk5YcXA7sxiucsbYXdzi6QMykuBSQN5CifdQq3Ky6rh5C/EaQrAbiZ1CfaKrwZaHG7YJcSQzbJSBPM7/dFXcRnLgb5/VH+4ULxWWeHMOea6riCgpUNxpSStUE5acjl4QS4in4iuv1R7RUMDEcOMzybV7TU+IvzBc/qj2ioYLpww1p/RKPrNTXpNLvN/AOfKWMawh3XrNJR7vfRWf4suztq7HpNCcfbyW+E3I0KCkeoH3UUSP4pu1TuXT6zTfJEQ2lJf3kZuEx/FJnm6r3UcAgQBFc1hClN8KvuoUpC0FagQY1gUXwNxx/C2nnnFLcWCSVHvpSW7ZeCfpjH4N5030rkr8lq5wa5MDMvMZ7CoH310184W7F9Y+i2o+quZ4hbeZw+wW8hAS0oJ6qiTMeHdRAX1D9P6OtBpHWooVKEkcxTgk1B1Lkcn8Iac2D2+3VenXwNeaoVrGUamvSfhBXkwy1JEjp4P1TXm6mwlwgHQHSNapAeh8PgJwO2A7FfeNKlw8ZwK2PcfvGlVEBVWoT4VGSDUlnqp8KaTyitTwpdTETUSdaUGTJmmMdtI2QpilMVGn8KC0T3E0wMUgDvUtDSKGBmiLLgTeWaCYK2Vx6U0OCRO9ablq4F3htyy0pbbSFdJlGsGBSZtjdbma4hnja2UAR0zRmOeh/AVDFTPGOH6/QHtVRBNo5dY8L9SFIaZayN5hBUTMmOzWst9a3LvEtteotnFMspAUoRvr+NJP/AKCcHT/YYbeKsQfazdVttBjsJzT7BQXhr84Ymr/N386q24YLryu/urq3U2HFJ6NO5gSKwWDN/YoxFfkbinH1S0BGu+/pFC7lSbcoy/ZfjD/T8LOOrJVmI17s+lZcWIHDFgdYhH3avvLS5PCjVmm3Wp8pTKANoMmliNhc3PDtqy00S6zkKmyIOgg01sTNSk267GviMTgFyNpA9oqOFjLww2P8hXvqzHEOXODONssuLW4BCQnXcb1Xah1nhwNKZd6VLJRkymZip7Gtf5L+DHxE2Pk2wvm2UGfNHvrRauh/hp18D56HFCR3mp4jbuXnDamUNL6To0whQgyI0pYXZujhtNo4gtOKbUkhQiJmi/STpfEb+Abhhjg+5Mfp0U4f/MtuRpofaaF2rbrHD1xhqmHPKipSUthJ1nnPZ30XwRpxnCGGnUlK0ghQPIyaJ8mGBPVH9F+In+ArSY68I9JA99CuLUE4NmH0HUn20QxNcJZbCHFS8gqyNlUAGdYHdVHEbJuMFdbQhS1qgpASSd6mPNGmXeMv0brNfS2TLg+m2k+qrax4KVfFNuhxKkrbbCVBSSIjxrcal7M2g7iji/hK/M9sAY/L7/6TXnxGdCHZOhg6b16D8JP5ptv23/E152xlUCnc8uymmUz0bh/8x23gfvGlTcPfmK1kz1T7TSqyAqvYeFRiR20ylSQO6njStDwpdbGO0VE+FSP/AE0xihmyI1IU21PNI0Q4FSEczUeWlIUFEqLLu0WtpbyCpbmVCEDdRNB+dPiTpbxbBQo9WfWYFJqzSEtKbCjGJdJfqsXGVNvISVHWRGkEHz+qrcQvkYdYu3biSpLYmBpNVKYjHG3wfn26knzKH41m4obLuDONp0zH1AFXurNJNo6JSkoSfcIWF4i+smrpCSkOJmDyrNiONM4Y4lL7LhChIUmCPbWfhVebh+3n6OYes1j4tTnYWf0GZ/3pFNJaqJlklwda50Gri/DPQFLDjgfICCmNyJ11p7rEGrVxpkgqeeMIbTEmsNm702FYSud1JB8ySKy34J4ysddA2dPrUaVY3kaimu9BS3xNp+7XaZFofQkqWhQ2iOfOZrGeJbYJSroHylThbSYGqvTWhdulGPpfA1XaqSfMpP41z+IW5Yw7CEmZW8VnzkH2EURSZGTJkirOhZxZt9p9xLDo8nVlWggSPXU7HEm8QYU+w05kGgkASe7Ws6WSy5iukBYzDzo19dUcJa4IP2iqKVWVGc9Si/kKWl0m7Z6VLbjYkgZwJMeBqg4tbfG3xZ1umy5pjTaatw7+RJ/WX941zZKkcbocOziykd8CPdSStseTI4KPyzqX302zCnlJUpKBJyiSBWBGP2S7VN1+USwpWUOKRoDWrEdMNuR/lK9lcoBl4Bd2jpP+VEUmLLklB7eLOjxHGWMMQhx5Dim1/NWgAg+ur13gRZG7U05lCcxSACqPTXP4k0XuBrdyZU022seoe+iKbjPwzbq0JfQ2145iE++hx2HHK3Jr4sBcfOC4wS0cLa0ZnZAVuNDXnaUqS/AVFekfCMro8KtYH9NHqNebpUVLJJg86SOjsekYCIwW2A1gH2mlTYAZwS2P+E+00qsk3lMqmpAnanIGlKe6tFyPCk/WxifNTE0iZpj3jSg2QqefRTUudI0Q9OKjUpoKH1puJ7cnDLW6QYUwRJ7JH4xSB11oveWnluEOW3NbUDxjT11LdNGkI6oyRZbLRdMsXaTOZuRHfBPsrPiSS9cM2/0VNuKP1YH3qxcJXJcwtVutUrt1lMcwDr+Nbbm4aZxMKWlxRSxAyNlXzj3fq1FVI3UlLGmYuEFFWClP6Dqhr5j76vxdgPruGyJmyXHjII9lZeEVfkLtGvVemOyf/qibyekxJSOSrYj1iqe0iMavCkCsEczYRhySdU3BT6lGleknjOyAH9GdfMqsfDjhLDbCiZbvSfShX4VsvSflpZDl0Z9iqb6jJSvFH9oPqZSp1Lp+cElI88fhXO8TNhr4qaTqEOgA+EV0s1zvFOr+Gj/O94qIPc6PqF/jYZukAW9yufnNEHzA/jQ3hIRgo7OkV7qK3g/gT/7NXsoVwn+ZR+0V7qPxYP8A2x/TCOH/AMiT+sv7xrl8RXkxPCbzku4X6C5+BrprRWTDSs7DOf8Aca5fGFNfFOFZFytogqHYSAfbVQ5mf1HQv73OqxHTDbk/5SvYa5NtWfgBwxu5/wAhXV4h1sLuCObKvZXKWtuocIB5Sytpp/Mpk6BYnad++iHInPvL+GGUW5e4LSzGptAQPNIrHw68m6wnD7c65H1mO5IJHrIroLR5q8w9p1tOVtxsQnsHZXL8IsOIxK6aUZbtioJ8SQPYmhPZ2ElWSFd1RD4SQfiq1/b+415uWwqJgxyr0j4SSE4PbSP6bl+qa87Qn5p2156VCO49D4e/MVr+qfaaVPgH5kto7D940qskJK3FKaR5HuppM71oeDJ+tjEmmk0/LWonupG6FmHI0861E09Boh6kNtqjmpUFkxvNGWXj5SlidAyF+eYoKD2mtvlCWuIbdpRjpbUhI7TM+41ElZridGHCm/IeK762GiHU5x7feaM23WxG8WTonIgeif8AlQ9DRd4vW6n5rNuAs9hOw9FELASLhw/TfUfRp7qUn3NMSrb5YG4aJbxjFLfkHJ9CiPfRrfFx+w/5UIw4Ja4wv0DdSM3sPvosD/HBH/4//KiXMWHor5OcwuGeI37baLrMB3ZV1uuxPGlp3Ne5VZC1k49H+IZv9lbboAcY2kg6tGPQqqfP+DCKemvEgyp4pum2I+chSifAj8aB8UA+UYb+296aJJuEucQKZSZ6G3ObuJUPcKHcTmLnDe973iojzOjK7xsNXn8hf/Zq9lCeEpOCCf7RVF7tJVZPAaktqHqoTwnHxLvs4qe7ahdLHL/bH9M05inAXiN8rgHpNYuLGT8RIKf6FxJ9UVqWZwVCf7V1KR4Fz8KXE6c2AXI7AD6xQuaFkVwl+i5xfS8PqXPzrWf9tc9bfzDuP1z94UYtHg7wklfZalPoBHuoNZAq4DuQNYWT6xVL/wBMcjtp/wDFh/AT/EVof8sUM4WH8PxX9t71UUwDXArT9nQrhbW/xX9sPaql5NO+P+9jJ8I4Jwi1j+3/AOJrzlZSOWvZXpHwi64Pb/t/+JrzUqhfbUo6z0Xh/wDMlty0P3jSpYAZwW3Pcr7xpVZITVsKiYqld0lBUCNEHrRyqhWKMAwZBjmN60R47wZNTdGsmokmqEXzCkBZOUExJ29O1XBSSJBkHspM1jhn4FNKayO36GHQh1tSQT87lTfGdrv0gg7b/hRRpw5eDaDUtIrGjEbdYJCwAOZUBPpqCMUC5/Iq6piQQR40UPRLwb6MuWFtcZHHWpWlIAXJBHgRtXNi/Tp+TVRNPEaAkDyVeg3zCokn2N8UavUF2bZllCkNogLMqMklR7Sadm2ZtwUsthAJkgdtBnOKrZlAU40pIJjf91Tb4lQ6jM3arXrHVNRpkbekJpsLVFwbgMJDx3WNz56mLRgXPlPRDpojPzihrOPh1akm1WgjtVvWdfFlt5V5MxbuPuD52QiE+Jp6ZB6UGlWlubkXKmUl5IgLjUCmftGLkoU6iVNmUqBIKfAigzfFjK7w2i7N5t0JzdYjaitjft3pcyJI6MwZ8JpNSXMaUWWM2bDCyttsBahClblXiahcYbaXSwt9rpFJMiVHTw1rQtxLaMyzA2pkOBc5eRg6RBqbfMNMaocJCEhCZgdpmsacJs0uLWhtSA5qtCVkJV4it29KKLY3FMzP2NvcBAcbJDZBSAopAjbY09zaMXbBYfSVt805iJ8e2rXXUMoK1mEjfSpxRb5hpRhbwu0atDatoWlk7oDio9vfT2uF2dmwthlqGnPnIKiQfMTWjpEdN0U9fLmiOVT50NsShHwUNWNuxa+TNJUhrkkLOngZkVTa4RZWTqnbdC0KWZV+UUcx79da2UhRbBwj4OT+EMxg1vPN8fdNeaqjMkCa9J+EQfxKxy/Lj7przJwiQZJAqkUekYB+ZLfwV940qbh4zgVse5X3jSqySN40VLWuCkFUFQPIf9FUoLRZyvOBcnnynwrc8UuLU2fmmaFOPA9LbASZ1Us6fNB9FWnZLRJTDMpJeW0orIRkIE67a1WgXiUHIUBwE5gpWUxOhEb6dtWtqKy00pAEiZAnKZ5VY1HTLUlKm4OXraTB3FOxUVIuX3H22rplac3zJ5nT6Q09laXVpQqIMT2k1ncEXlvJ+ko6eHgPfT3bK31lPQqcSr50jQj00u4+xNT7JMEgEa7qPupmHrcNpRmCyAJVJM1UzZsWmZTdstBUQmQE8z4+FO2pQ/KotrghQ2yI/EUP4ErNjZt3VOIbUJbMKhREeqoIZDhCuiUtJGhCjVCVvIkN2DqErMmAkT6FVBpzEGyAhlW+bKojTX91FMLNbttbONKztpTl3PSGRU02xU0Q0rIVIBnXSfR2UP8AJn3VZ3rTrkk5kxofOa1KxW1snQ1cOBghICQrSf8Asih3yQbdxhhvk8OOPqeWVp1Mj31VhLgbbT1BK1ElXaIA99ajiDFy3mZdS4lC05iOXrrBZPtNWQecBlKSEpncx76pW1uLa9jC9dOO8TPFpQzE5AY0HKuv4Qf6fy9RMnpUyOzq1yCkIS2u8XaFhwHQZpKtCSeyut4QCEOYmlG4fE/Vmqy04E47s6G6DK7ctvEpSoxmmIPIzWE3b4At1OoQshQD+wVERvz118KJEjnTSO2uRSSW5u1YK+MbptNznOZTVwE7QEoIGp7pM+arHri6bbWtNwlSAy44ClIMREa896IZh2+unzDtiq1rwLSwO5cO3K+j6aS44yAkDQDRaj7a2N3rqbVxwoLobLmZUgaJJgQNzArXmHdUh40Oae1AosEeXBvEXFl1K8zbSAZhIkqkz2VLy18MquQ6VoQ8pCk5dQJgH2HzmiZIneoLaC1pUXFQn6GkE9vbRrXgNLJoJyid41p5ptKasyzkPhMdDWAMKM/ygfdNeVB4KPzlCTyFeofCgJ4dZ7rgH/aa8jZWekA31piPYOHdMCtfBX3jSpcO/mK18D940q1JIX7xYXmKY60yNf8AuhrOsDPlLZcJ2ISBPKZnsrdiKUrbylIIUcvpNBnHb/BWXFFHlds0CZJCVJH4VpFWtuZnJ1z5GwocC0rhuUn6RI91PbOJUpeVJ+eZ68ie6aG4fjaXnFqdcUFOKVkbUoGOwAjz70QYbW4twoOUKUTqO/zUSi1sxpp7om4gF9laCNCZkd3hWkSVR7zQu8dU1e29v0iQtzmVEQPTWbEF4lbFpKbhAClhM66TSUHKgckg+6lCUJMyQobE9tZ7aF2yCIUI0Mfurm1Ys4hIVcLdOYmC2dgDrodez11qsmHVWTLqrt0BxIKQhtRieWm9U8TS3ZKyansHwhwDUADumokTcwZ0T39prGzZrcGr7pP+JCR7RVqLJxJzB1Ry8pSCPVWdJdy7YRS0kpAmFeBrncfwxTz5WFpACTuNT4T4UWDFymIccie4zVqG3FGVPhY57H3U4S0O0EoqSpgTDWwxY3QKYl1MEDvTWNwuv4egotS6yVhSVhyM0AbxrXRXVuEJ/wDIYURpA11rPwulDmBoSJUjMYzCNK24m2sz0fiBkKunGkJcQ22zlICUg9WU76k11nBK1qexbpRCg+nQ8hGnqoditlmQEIT1VGCO46Vt4HSCcSKVA/lUAx3JipnNSg2OMWpI6txll4DpWkOAbZkgx6azm1sgSE2rEgwYbToaueWWWiQMytkjtPIUMaLljdul1rKHm88Z5lY0PhII9FciVo3vc2JtrJTimxbMFSQCR0Y0nzd1T8htP7pbn/8AUn8KyeV9FiJTmQZKW1qjQQCqPXUjfPLaW43kSlsqzlY2ATO287aeNPSwsvGHWZXraW/2Q/CrvIrT+7M/ZisIvX+hBUW23FhojTbMYPPWKtTcuBwlIRC3ilSgNjIAkTz2nwo0MNSLzh1ore0Y86BUfi+yGgtGfsxWdd/dJt+kytiG3FbE/NMT560XTxbt0q0GdSUZuSZMTScWh3ZWLTDFTDNtoYOidD2VM4ZZH+rN+ZNDlWr6rtu3U02EHqqdQiFEBJjuA1I89GoVTkqEnZxPwltot+GmUtoCU+UDQctDXkYI8oSoDZXM1678KQJ4Za6p/lCdvA15ChSS+FBuSOW9Sh0excOmcBtvBX3jSpcN/mC18FfeNKtiCy9T0jLiQZUDIjtBoVjzyLfBbgEZlvdRKZ3JMVXjN7csvOItSEuKUQSROlBCm+uXw3d3BcSOuEpJmdB7zXTDHybexzzyc4pA+0ZxUpCighFqnyjoymI1/d6q7hjELFeVsPtpcUAS2TqJ5Vks7F5hkNtvpZSokmQFEn/semsmJWAP5dVwXtpUlMHLOo00NPJJZHTFjg8a2MGIOouOKUqUQs6NoQojTsgdv40VxlguS1mVGZKUnsOUwPOYFB7a2CFC9Us5i6jlMQeXfXQYnhNriKy4u7eZSqM4Q5CVEbSNqJSUZR+Aim0zl7Ngm+w5DxUpKzqns0IM+gUXevUtPtWjRE2bR6ULRsDEQeR7++t1rhlpYpc6NxT61ZTKlSUx/wDdc4q0eexC+ccdQFOOFR630eQqk1kfwgScDrMLxdm4syu5WEKaPWUToRWAY0La/D5aKmnFHr5YK0zvXPZbgKLLeZWcRlTzq1phx9bIuFOKSIRlGqkjwo4MVbK1t8gvjuNqLhdsnCUIywtIEAjcdvMVkwzibNjY6YrQ08gIgjRKth6vbWVtCkukpbWbfMD0ZXvyHt3oJeF1F046kHUkiOw1pDFBrSROck7O5v8AFulWltTLzSUElK1JgLjeifCykpwwFSJAVty2FcwzcF0NIbcKkhGaHUz1idx40Wul3mGWjK0XOUOKTKUo2EgeysJw9OlGinbs6C7UlS15UQk7Cn4PtUWz2KJbnKXknXtIk+2hDuIqWR0aUypOYpUYPhRjgxWYYgvmp8E6d1c7i1Bmie6OjWhDhGdCVZTIkTB7ag7btOkdI0lcbZkg09xboejMtxMfoOFPsrOLFkgw/cGNDFwvT11galotbfLl6FuBGmUctqRtGC4pwsNlSxClFIkjsNVjD2/7a5//AKF/jS8gb/trn7dX40bjLlW7Lmq2UKkAapB0G1Om2ZSrOG0BUzITrVQsEf21x9sr8al5Ejm9cfbK/GixFhZbUnKW0lMFMRpB3FOpDZb6MoSURGUjSKqVaIP9K/8AaqqHkSP7a4+1VQMubYba/wDG2lM9gqU1R5CmP5Rcfamm8hTyfuPtTQNHOfCGvJgDZiZfAjzGvElZ0Xa0ggdaJHZXs/wiNhnhpsZ1q/hCdVKk7GvGbkOJvyUqBB11NCG+R7HwzPyetJ/RV940qbhefk5Zz+ir7xpVsYgvFEZsQWSToo+iTWNpUXylGNG9dd9aa9ulPY++2+9kQgrSgTAkExWFrFbVLL0XOV0LIGadRAB9ldyhKqOJyV2dCnEbVULW+EkKKlQgmduY05VVdXzCk5UKXHMlsa6ye/trlkMWjTIJvkKfzlZeSDsRtlMVB+4sG2iXL95/PulCYy+B1oWBWN5mFmbphp5pkpUApU5pToeenZVlxibjDtyzcJd6OICkNBQKT4kR2ULt7ywuZQxYPOKnQrJ3PgRRJ7yvDuGrjMklxbhHWOYIRMQJ56U5QSe6EptrYocu7YqW8ld1nWfm9EANo/S0pm7h9llzI3l6RoIVlEQNJrPgaFvY1bgqkJUSYEykCYPbXU32Di4dU4ycvIIBiYHfpSnKMJaWViTmrOeeuRb+TMqSOsA45Gh1O2ndWphhlNv0ykQgqgpGoVIOkb+g1rcYXh+Vu/Q0Uv8AVzgcgABsR3VladtW1IUQpQSmQnNrodBr4VLla2NFHfcHXdxd3LnRP23QqahKUJQUAJMmSPRWYNsOMguqVmH6Gvtoq/a3F3i108u3I/JElsmdIgVlXhdwwEpLTgzfNlJE1pGSohp9xrNRaQXEKEpASM3j+E11F20bu2tllAJcCTIA02rmrd8tuBS7ZtEkAyNJ7fbRqwuVFaglwuQqcpOh8Byqcib3HFpGhGEqcv1urcglWbNzPdXScHlgsXfQgiHYV6KA3GIIygEDKPnqCjrrsOdGuC3Lc2l15PJ/KAqk84rlnq0Ns1jWrYP3z7jDKVNAFalpSAe8gVgZxAJdfcLY6Nbq9QdSUQk6eIog+y3coyOgkSDoSNR4Vn+LbQtJa6LqpzQAo/SMn11gpRSpm1Mvt3XHQsrbyQqEz9IQNfbWG5fcF0zdDpA225kOnVKToT6Y9Fbm2UttFtJWQeallR9JqC7VpVn5IQS1kCIkzHjvSUkmNplSsRcS8W/J5IeDQ6/aJB29Pvp28RLraChkqWYKkgzAkjfzE1ai2aSoKAMheeSTvlyz6Kg1htsytCmgtJSIgOKg6k666707iTuZxiZWELdZLbeZQJC9ZTmzaRqJFaVXS0OdGtCQogqSAqeqNydNNx6adeHWzjaW1NylOaBJ+lM+2oDDLfMhRLilISUypxRkGJB11GgobiPcqRiayYVbQQG1HrbBZj1a0QrMMPtw0psJVCssnMZ6u2u9aamTT5DV9zk/hHTm4dRIn8un2GvHbtH8LmAAoCa9i+Eafk0CNw+k+o15DdT0qFbiJOtIvseq8Lfzbs9Z6qvvGlS4W/m3Z/qq+8aVbIxBN2phl++UthDy0rUsJUNxm19VDlYdYYq2w/YO26FpACkjq6mdI7dqz45dKaxi4GYplxYBHLWhVnhr794l5hUJzZisHUGa9KONqOq6POlkTlpqwtb8NM2qw5eJzjcJz5R3A9k1bhLtiShJYtjcrchKUlKkkctOUeArY/ZXbRCrvEptSJc6UCR3f9FYEYXY4nia721uUsIUqUoP0j2xynUio1ak9TNNGlrSg+ppFlnf6BCMiSqEJGsV59c4jeYhcFVw4pSCokJGgE9grsMQcu7e2WxdEr6RCkpcSuEzGxnf1GuFQtQcTB586v6WOzbMvqZNNJHQ4XdPWL6bplCQraCNxXRpxS5cSX1W5VarXExMD3cq5VClnKgkQrSBtWtV4pTIaafW0ttJOUahShsfQfVU5Mepm+GVRo2Yi2/arCUOLet1iUTv4HvoY8lxIALa0HcKJg1W9i18glYdK9AM2Y+aq03z17q66VqHMqmqjCSQnNN0aMKunGLzVxSCQRnmr14heOBMqWoBWbz1gMNEkSBGsVtNypu2DjSiCYB9dEkrscbqhWjSr65JgEpOYpUYHif+86utli3xVTqVS1MEg7aDUeihrDjz106ESpbgM9sb1MrKCOtHjRJFRaCl6EXNw4664WW3YSkgzlJEgqHeJrrPg5SgWmIFoqLZuBlKhEiK5C6WxcuNJbfSHHdFJEwnSNT+Feg8IWAscOcbTJlQUSdyYrlzSrHRrBeq0HXUuqjoXEo7ZTmn11X0N2dfKG/sv31DElLbsHChSkLJCUqSYIJIA9tRu3V2TtupsuLDi8im5zEiCZE8xFcajZvqos6K7G9wj7L99Lorn+8I+z/fTDEWVoCghyFFMdXUhWx/72Gk7fNNJLhCi2ElecCRAIE+uloY9RIN3Ok3CPs/305bup0uEAfs/wB9Vpvm1PBrItKivJqnSYzD1VqBpU0K7Kejuudwj7L99Lo7n+3R9n++tFNSGUBu5/t0/ZfvpFu5/t0fZ/vq8UqAOS+EFK08MjOoLPTp1Ajka8muRKEk8u+vWfhIMcLz/np9hryUjO0qZ0BNF7miXpPUeFf5tWes9VX3jSpuEv5sWX6qvvGlW6Ocrxbhm2xJ4OrdU2smZSkUNY4KbtXCprEHkT2JiutcGgqhW9dCyzSqzwJzk5tgJzhtNwpPld2q4QlJGRTYA8fHvrErge0DhWzdusjcJTrB89dQrSoHXSkss1yZopN8wIvh0uYcuzcvnF5465SJ0MxWJXAtnIUi5cSZmYmunMGnSTsKFlnHkzZ+rmc/8jmejSE3jiQnUdSofI5kOZ03zoI7EgRXTd1RidxT4s/JSdcgH8lLW4dUFuqPSwDCQI/7vW5v4MbJrVOIPg/qCiDaktuJUohKUmSTpAoyMcwk7Ynafbp/GpeTL+NnThhGe8kc4fg3slIy+XvRz6gqSPg4s0oKTiD5BM6pFdEcbwn/ANnafbp/Gm+PsJ54nafbp/Go15/k6tEfAGtOArOyU4tq7dzrTlzFI01ms7vwb2Lrmfy55MmYCRFdErHcJbOVeJWqT2F5I99N8f4P/wC0tPtk/jSvOne49EX2BFlwJh9osLU6t4gR10iN5roLKzRZNlDex5RFZ/j/AAfb4ztftU0vj7CN/jK2+1FRKOWXNMpRrka7ljylsIKiiFhciNwZpvJsys63FKXBAJgZZ7Ky/KDCB/8AJW/2gpvlHg0/nK3+uKShk8MKNAsQhScjq0pDYbIAGoExrHfVYwxPRpSp5xWVAb1jVIPZFVniTBRvidt9cU3yjwbcYnbfaCq0ZfDFpReqzSXQ6FqCul6Tlvlyx6K00N+UmCc8UtftRS+UeC/+0tftRSeLK/xY0gkDUqFjiLBT/wDKWn2opxxHgv8A7W0+2T+NTwsntYwnTGhnykwSYOLWc/t0/jS+UeCnbFrP7dP40cLJ7WAE+Er+aitNnke+vHlXMNlKRqK9S+EXHMLuOFnG7fELd50OoIQhwEnzV5Mxle0SogmdANtKlwadNFKXpPXeDyTwrYk75VfeNKlweCOFrIEyQlUn/WaVamIYXsKqXPKrXNhVS60PnpdbIanSo5Vcte6r4CRTEjuB7adG0CsIgSfRTmBsIpTvrUT20jVC89KmmnmYpFMgtAcbUhWygQaF/J3Dteo4PBw0WOlIRVxyTj0ui4ya5MEnhzDwB1XPr0/ydw0p/wDGv65ooYpGAKrj5fcyuJPyCPk3hoOrbh785qXybwwahC9P8ZooAd6UGh58vuYLLPyDBw7hu/Rr+uakOHsOiOjX9c0Qgg1KYqeNk9zK4s/IO+T2Ggf+Jf1zTDh7DYjolx+uaJiKQFHGye5hxJ+QV8nMM/sl/XNczxY01hT7LNmCgOIJPOda7vTsrgfhEWU3tiQDPRr8+ooefLXUzTFkk5U2co/f3OUgOEAdoFVoxJwoJU+RHKBr6qa7VbptAeuCewTQx15CWYIUSRpUfcZvczsDbOJrUgw6VHlIG1RcxFYGTpYM6iNqG4aghBcCcyk6juqL14QpUpQVqMnXlR9xl9zFYWVdFajCySN4itDdyG2suYye0furnmb4AhRbAJ31osyvOkGOsTJTzql9Rle2piZZcJReHI4pyFcx2+itdvbNNNkIBzKGpUd6pSpQI00G0aVpS4csaiDr31MnKbuTsWo9J4PEcLWQmdF/fVSqXCSQnhq0SNhn++qlUAFnNBpVUdcVavaqzua1PnpdTGUqoEEmpx6aYnWg1iQOhpidNKkTpUCdYFJmyHB076flpUeYqUmNKCmMrYCoyeVSKT+iaYpIGopDGPKlIilvFSDffQBEb1LYUimKjOlAEgBFLfSKYExTzpSGNyNMFE8hTxNNz2pDESa4D4SHEourEOAkFC9vEV381wXwjZfKcPUTEJWdp7KHyNMPUcWLgylCiOeUHsqp20S8o9cqTyUakoKSoZgkQJkiBWi2t3Xs6yCnTVXbWZ3mdnNaZ0pCnDEZknSht8y806la9cwmRtXSYVaJW06HspKT1SnQAVVe2TQQUNOBSUjQETFPkLmc/aJDr6RrJ1najClOM3JlJUANwZmsiLNIfB3zGdq03Q6OQFLKlDcUX3CuxtQ9nSCkyDWoJUAAdhuRvQrDiWjBOdO87UURc9UAEanburRO0S1TPU+FhHDtrH+P76qVLhczw7a6R8/76qVIYVc2FVRPpqxw7Cq60Pn5dTG3qJ7KcmDTHtoNIjVApiYNTpjvNI3REA1NHzgKbTkKdBhXjQBMiDFRO1SJ1mmiRtTGRyjLFR1SdKsGlQWKVDHBzeNRKY0pkmFd1WEZhHZSoCvz1IJ03qMaacqfWKBjxPm3qJGkinjelrFIZEmJFeffCWcq7DU/Nc256pr0Egk1wnwkNEuYcQjNo54j5tJ8jTF1nHYU15UtxbsqbRoUHt5GjQOdOUABKRyrHhTKmbVSlJjOedbEqSpRZTGqesRy7qlKztObZfdCn0JUvIVSTNbrJtTzoEnfc9lZrC1Kru4SoHIk5RJ50asrZDLZIOp212q0hMhd2CSrO0BMbVhdbLiz0gIKRMUXSlzXMPPUiw2tQJE8tqUo3yBNoB2ltLxggiNa2IY6BUnTsA7a1+SpRq0gg9mY1QvplOSUjYwRQo6Rt2eo8JnNw1aHXXOdf11UqfhWfk3aZjJ6/wB9VKgAm7tVYVJjSrHDPhVUak1oj5+XUxydYpudMTrApidaDWI+2lR3pAggkmklaVJJCgR2zSNh6dO9RzA6inSeZoGT3ETTc6YHWnNMCcCm0I7aYnSmBMUDGyka1KYE86RVAqvPrNILJwDrFRJg1LmCKZQMTSGIaimNIUxOtAxGuU45R+TtFAAqAXv5q6o0Excsr4gwZq5CFMLdIWlyMpGm80uxpi6jg1LdDaYTmGnzRUAt5txJDKymZPVGlelO2HDV3aoYtfJ0F55LqlJWlKkBQJyg8hpt3iqHsCwUsKt0OJcLbi1ICHUJW51UQnMeQk+ips7aPNbhXkbxWAtQc1IjzVYy6ooJQkg9+ld6cCwBphD7r7bp6JwJDriFpUS2uRHIpIGtYMR4f4aYs7oWlwouttOZCbhCgSgII0jWcx9Bppgc6lS/JwuCpQ3qLT6lLhaQQRoQDXoNmxgjvD1qzceRtlVuyFkFsKCpAVt1pie6mtbDAsNZeZQ9aqCkknpHUq1yrGh9FFsRwaVgpcKVCE1UjMet3aiRRi1XYWmHBxSWluhJUAShXSK1EERmEeg6GgiSokwSJ9dUI9O4X/m7a/6/vmlS4X/m7a6z8/76qVSUEnN6gak5qaidq0PnpdTIZesT3VEpkzUzJqJ7KDaJHIMuU7VBLaWyQhAAPZVtNSNiOWBAFTBkAeiozUkfOFMZOOXOmKYqeg150x7aAGFNBnxpzoKceigCOUHc1EtyerUlKjQUyJnxoAUToNhTHsqStBAqER41JQuVMRS1pxtQMY1y3FmHfGmJ4TYh3ojcOKRniY2rqjXI8a37+GXWGXduR0jTilplMiRFJ8jTF1IE3Pwf4lb4imxYcNw90ZdcMZUoEwBJMEmjmH8DOeS24N4Gy7kzBQAIKkknSe6P/qhtlxVizbGdx5KozaKQOas3ng7VUxxjiy30JaUgpSEjMtsEiAQCO+CalJnaSueGH3Hbq2ffDTtpam6TlhQWPEHSnseD8QuWGrpLWZD0ZUlYmDPWI5DQ61ltuJMQTjLr4WmEW4tzmbBSpA2EEUR+VeJwlCH0pCSMuRtIEa6bbanSrSYmbEcJPeSt3HSIgu5XSkgpQJABB5zNV3PCOJeVONWymXEJBKFdIOtBIjx0rA5xXijaFNMXCQ1JJSG0xy5R3CsyOMMbR1U3iACoq+YmNSSeXaTT3oDUrhBxjDby6urppD1u0hxCEuAyD29mm1BEpIWABoRqa0oxrEHnHyq4zG5aDToKQQUgaDb11SiM4kaHspAek8L/AM3bX/X980qfhifk9azv1vvmlUjNqlDOR2GlI5VFejh8aflWqPnG/Ux5qJiaRqBVG9BrCRLMO2mJqOammaDayRM6CpIMKFQFSBM0irLtO2omohXKlmphZIpzCkBpGtMlVSzEiigsipHZTJJBg08qnaoKlWhO1FBZMwd6gR/0U4EDnUhBHfSodlZIHbTzI2qRST21Ho1UqHYpAGprjfhAWgtWaSDqVa+iuxKdJNcjxyww43ZqfWAApXPfaijTE/WcoyV3rahIIToTtSfeasWciVS4vYDeq15grNaNlJjdQgGosWwbWX3j0rx+kobeAoqjustYQLZgBwypRk1FV6EvBlAmeYqN0FLRGbXcVmtUE3CQGwXTIkdlUIIFxppspS2dVEkVjVcNFY3nsrXcBxhtAU2qVpCswTO+sViKUrOiTnPdrU7DNTDygrq7q7NKvS4EuJOUxzprXC7no+kUIG+uhFMjqOhJIk0Aem8LkHh21KRA68D/AFmlUuGgE4BbBIgDP980qgo2OhJVpM00GNq0ZR2CngVeo8d/T23uZcquymCCT2VrgU0DsFOyo4PkoDaRSU2kir4HYKUDsFKzZYvkydGQdNRSyq7DWuB2CngdlFhwfkxkHsNITtWuB2UoHYKLFwvkyo59tWAc6uyjsFKB2Ciw4XyU0wFXwOwUoHYKLDhfJQZ7qbbnWjKnsHopZU9g9FFj4XyUCaeZ3FXQOyngdlFj4XyZ4nlXNcYtFTVtCdZV7q62q3bdh+OmZbcjbOkGKLLx46ldnlSrR5Z6siO6nGFPlPzzvO1eoeQWX90Y+zFP5DZja0Y+zFJyZ10eWHAXnRqsjvFarHAGbRzpSnMsfSNeleRWv92Z+zFMbK0O9qz9mKVhRwz7SXeplB5bVUzh7TTgV0Y8YrvvIrQbWrP2Yp/IrX+7M/ZikB5xiLtw675LZoOnzlxoKzqwW4VlIMkb6b16cLK0TtasjwbFS8ltx/V2vqCnYGHh1Cm8CtkL+cM06f4jSoklKUJypSEgcgIpUhn/2Q==%20"/>
          <p:cNvSpPr>
            <a:spLocks noChangeAspect="1" noChangeArrowheads="1"/>
          </p:cNvSpPr>
          <p:nvPr/>
        </p:nvSpPr>
        <p:spPr bwMode="auto">
          <a:xfrm>
            <a:off x="92075" y="-157163"/>
            <a:ext cx="304800" cy="304801"/>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data:image/jpeg;base64,/9j/4AAQSkZJRgABAQAAAQABAAD/2wBDAAoHBwgHBgoICAgLCgoLDhgQDg0NDh0VFhEYIx8lJCIfIiEmKzcvJik0KSEiMEExNDk7Pj4+JS5ESUM8SDc9Pjv/2wBDAQoLCw4NDhwQEBw7KCIoOzs7Ozs7Ozs7Ozs7Ozs7Ozs7Ozs7Ozs7Ozs7Ozs7Ozs7Ozs7Ozs7Ozs7Ozs7Ozs7Ozv/wAARCAFaAOMDASIAAhEBAxEB/8QAGwAAAQUBAQAAAAAAAAAAAAAABQABAgMEBgf/xABOEAABAwIEAgUGCQYOAgIDAAABAgMRAAQFEiExBkETIlFhcRSBkaGxwQcVFjJCkpOy0SM1UnJz4SQlNDZDRFNUYmOCosLwM1VF8WSDlP/EABoBAAMBAQEBAAAAAAAAAAAAAAABAgMEBQb/xAAtEQACAgECBQMEAgIDAAAAAAAAAQIRAxIhEzEyQVEiUmEEFEJxgfAjM2Kxwf/aAAwDAQACEQMRAD8A74jVMVYlwJ+ig+KRUDsmmM71VHlSnK+Zb5RH9E39QU/lYH9C19QVRJIqOu9MeqXk1i8QP6uyf9AqxN6zztGfqCh9SFBanNdwiL6152bfmSKkLy0P9Ub+qKGzpUkmlSL4svJvN3bcrRr6oqPlbJP8la+oKyTApA09g4kvJr8qZmPJmvqCpB5o72zUfqisgidaUjNpQGqXk3B+2A1tW5/UFMbq0H9Ub+oKyKknSahsY1mikVrl5N/lNpH8lb+oKRurT+6tz+oKwkcyaSm+rPKlSDiS8mtV3bDa1a+oKrVeMTHkrf1RWXKe00xSKCXOXkvN0ydmUD/QKFYxiotlNBCUoKgdkjXatpAHOgmPsZ124BCdFanzUF4r1FK8eWUwlQHfFZ1Y49rlemhrzLhJEiBrtWRQU2CMw9FS2dgaOO3CdOmKj3U54jeAH5Qd/Vrn05ydT5+yk6lxOpVCT20rGHTjz5SVC4hQPzaj8eXayVdKrzGBQFKVdIIUa1pS4pUBSojSKQ2EU45ehfVdJk+NWMY1iDz4QVgJJgntoQwVi4AMmNBpFabUEXQJ1GbkaYjs7NRXapUpRUddT4mlVWFHNhzZmZKvvGlSEEP0fCktMCaXZ4Us2YQRWp4z6mV6+FNOtSJ8KrVtNIsedaU00HnSg91A7JhWmo0p9BqDNRk7RUZI5RQUWE0gvWqypW1MOH13n8IF643n+iE6D11Sru6NMcNbouziakCnQzWb5JuwR8au6/4P30w4TfA0xZ3zo/fVVj9xv9u/JqLh5Uk5la1mPC7+UJGKOD/Sfxp/kzcjVOKr+ofxpVj9wfbvyagISDJpic2nZVJwC8OgxRf1D+NMnhu6SZ+NVk96D+NFY/cH278mgJkc6aAOe3OqRw9eg64os/6P31JXD14sz8YER/gP40VD3BwH5JSDrQLiFWRbUHWDI9FGfk5egz8Yz29U/jVDnCl04AF3yV5dsyD+NDUPcXDC4u7ORCllZUsBQ3AOlZn0LJEqOY7wZrs/kg9mzC7b86Dp66pPBL5WpYu29e41OmHuN6ONQ0pSu7s51K4QlUASY5ztXWDgS5SQRctEzzza0z3BF8r5j7A/1K/Cnw4e5Do5K2ZAdBJOnfzrQhAS/lCVRPIzXQJ4FxBDgX07BjlnV+FW/IzEM+fpGPrH8KOHH3ITRzdsAm7UCCANYNOw4BcBWYGFdlb8awW9wVoXTymylasicijPb2d1c+i5IWCoaTpUSST2dio77B1FeFtKOhJV940qhgRBwZgiADm2/WNKoEElTCfCm1jSpK2T4UgAa1PEfWyGWD30stTKdZmmiaDQjlmnAp9qlpQUkQy0xFWQI3pijvpFUVKTWy4u12uG2zbWjtw4GkHsk71QBVePBTeHWL6TBbdkHv8A+ik1ZpGTjFtGxSru2xy2Y6VS7Z5Cj1tTIHs1BrPi91csYxZMNPrQ3cKhYEdtFXAl25snhr84g9xTQnGhPEeGCBuD66lczfJajs+6NNn5UjFrq1efU42G0qbJAkTWKwuLy8xHELXyxY6CQ2YGmvPSjotyL9b/ANEtBHoJPvoFgA/j7FCf0j7TSXJhO04q+7LFXl6jhk3hfKbhuZOUa9aNdK1W71w7gbdybhXTOICgQlO52ERVWMMFnhu6bXAlRPpXNXYenNheGtD5pCVHwAn2xRtQ02smm+xZirj9nhLjzTx6RpM5ikdbXnUcKuLm7wZFy69+VWCZCRpBP4U+Pj+JLkc8o9oqrAhl4dZ/UV7TS/Ept8Wu1GfBMWu72+etrlSTlbC0kJjs/GiVot/onl3DwUELUAcsQAaAYalVvxO1yD1skjv6o94NHEk+QXZJ+k77TTkRhk2nfazBa4jeX9pcXrJSkNKIbaKdFAdp7aJYXdKvbBq4WAFOAmBy1NDuFkJOErAUCC4r2CiGEtdFhrTZ+hI9BNKW1ovE5NJt9jZQZvF31cUrw7q9AEaaazE0a0rlChLfFltcg6vrWDr2Ep9wogh55OOmvJ1ehpGlBFLxqTc434STGC2+sEv/APE1502SSDEmdq9H+EkTg9t+3/4mvNkoVmOunfypoD0fh8k4HbE7wr7xpU3DsfEVtG0K+8aVUQFVbJ8KYVJXzU+FRnnWp4cutjlUGKU60ypNRIikbIl4Uo1qOvZTgmaCyW1PHfTSBypBU7CgoaDvWq/tvKOHVoAJUlOceb91ZiqBpRm0INqhJO6dqlujXHHUmjLw7cm5whrN85rqGe7b1RWDGnENcRWClwEpAJPZqabAFKtMVvcPUrQKzJHh+4inxUTxRYbEZQI7dTQuoHJvEvNhbC3hc2XTcluLInszGuatrpu0vcUIV13V5EA9pUR6t66bDGVW9p0Sk5YcXA7sxiucsbYXdzi6QMykuBSQN5CifdQq3Ky6rh5C/EaQrAbiZ1CfaKrwZaHG7YJcSQzbJSBPM7/dFXcRnLgb5/VH+4ULxWWeHMOea6riCgpUNxpSStUE5acjl4QS4in4iuv1R7RUMDEcOMzybV7TU+IvzBc/qj2ioYLpww1p/RKPrNTXpNLvN/AOfKWMawh3XrNJR7vfRWf4suztq7HpNCcfbyW+E3I0KCkeoH3UUSP4pu1TuXT6zTfJEQ2lJf3kZuEx/FJnm6r3UcAgQBFc1hClN8KvuoUpC0FagQY1gUXwNxx/C2nnnFLcWCSVHvpSW7ZeCfpjH4N5030rkr8lq5wa5MDMvMZ7CoH310184W7F9Y+i2o+quZ4hbeZw+wW8hAS0oJ6qiTMeHdRAX1D9P6OtBpHWooVKEkcxTgk1B1Lkcn8Iac2D2+3VenXwNeaoVrGUamvSfhBXkwy1JEjp4P1TXm6mwlwgHQHSNapAeh8PgJwO2A7FfeNKlw8ZwK2PcfvGlVEBVWoT4VGSDUlnqp8KaTyitTwpdTETUSdaUGTJmmMdtI2QpilMVGn8KC0T3E0wMUgDvUtDSKGBmiLLgTeWaCYK2Vx6U0OCRO9ablq4F3htyy0pbbSFdJlGsGBSZtjdbma4hnja2UAR0zRmOeh/AVDFTPGOH6/QHtVRBNo5dY8L9SFIaZayN5hBUTMmOzWst9a3LvEtteotnFMspAUoRvr+NJP/AKCcHT/YYbeKsQfazdVttBjsJzT7BQXhr84Ymr/N386q24YLryu/urq3U2HFJ6NO5gSKwWDN/YoxFfkbinH1S0BGu+/pFC7lSbcoy/ZfjD/T8LOOrJVmI17s+lZcWIHDFgdYhH3avvLS5PCjVmm3Wp8pTKANoMmliNhc3PDtqy00S6zkKmyIOgg01sTNSk267GviMTgFyNpA9oqOFjLww2P8hXvqzHEOXODONssuLW4BCQnXcb1Xah1nhwNKZd6VLJRkymZip7Gtf5L+DHxE2Pk2wvm2UGfNHvrRauh/hp18D56HFCR3mp4jbuXnDamUNL6To0whQgyI0pYXZujhtNo4gtOKbUkhQiJmi/STpfEb+Abhhjg+5Mfp0U4f/MtuRpofaaF2rbrHD1xhqmHPKipSUthJ1nnPZ30XwRpxnCGGnUlK0ghQPIyaJ8mGBPVH9F+In+ArSY68I9JA99CuLUE4NmH0HUn20QxNcJZbCHFS8gqyNlUAGdYHdVHEbJuMFdbQhS1qgpASSd6mPNGmXeMv0brNfS2TLg+m2k+qrax4KVfFNuhxKkrbbCVBSSIjxrcal7M2g7iji/hK/M9sAY/L7/6TXnxGdCHZOhg6b16D8JP5ptv23/E152xlUCnc8uymmUz0bh/8x23gfvGlTcPfmK1kz1T7TSqyAqvYeFRiR20ylSQO6njStDwpdbGO0VE+FSP/AE0xihmyI1IU21PNI0Q4FSEczUeWlIUFEqLLu0WtpbyCpbmVCEDdRNB+dPiTpbxbBQo9WfWYFJqzSEtKbCjGJdJfqsXGVNvISVHWRGkEHz+qrcQvkYdYu3biSpLYmBpNVKYjHG3wfn26knzKH41m4obLuDONp0zH1AFXurNJNo6JSkoSfcIWF4i+smrpCSkOJmDyrNiONM4Y4lL7LhChIUmCPbWfhVebh+3n6OYes1j4tTnYWf0GZ/3pFNJaqJlklwda50Gri/DPQFLDjgfICCmNyJ11p7rEGrVxpkgqeeMIbTEmsNm702FYSud1JB8ySKy34J4ysddA2dPrUaVY3kaimu9BS3xNp+7XaZFofQkqWhQ2iOfOZrGeJbYJSroHylThbSYGqvTWhdulGPpfA1XaqSfMpP41z+IW5Yw7CEmZW8VnzkH2EURSZGTJkirOhZxZt9p9xLDo8nVlWggSPXU7HEm8QYU+w05kGgkASe7Ws6WSy5iukBYzDzo19dUcJa4IP2iqKVWVGc9Si/kKWl0m7Z6VLbjYkgZwJMeBqg4tbfG3xZ1umy5pjTaatw7+RJ/WX941zZKkcbocOziykd8CPdSStseTI4KPyzqX302zCnlJUpKBJyiSBWBGP2S7VN1+USwpWUOKRoDWrEdMNuR/lK9lcoBl4Bd2jpP+VEUmLLklB7eLOjxHGWMMQhx5Dim1/NWgAg+ur13gRZG7U05lCcxSACqPTXP4k0XuBrdyZU022seoe+iKbjPwzbq0JfQ2145iE++hx2HHK3Jr4sBcfOC4wS0cLa0ZnZAVuNDXnaUqS/AVFekfCMro8KtYH9NHqNebpUVLJJg86SOjsekYCIwW2A1gH2mlTYAZwS2P+E+00qsk3lMqmpAnanIGlKe6tFyPCk/WxifNTE0iZpj3jSg2QqefRTUudI0Q9OKjUpoKH1puJ7cnDLW6QYUwRJ7JH4xSB11oveWnluEOW3NbUDxjT11LdNGkI6oyRZbLRdMsXaTOZuRHfBPsrPiSS9cM2/0VNuKP1YH3qxcJXJcwtVutUrt1lMcwDr+Nbbm4aZxMKWlxRSxAyNlXzj3fq1FVI3UlLGmYuEFFWClP6Dqhr5j76vxdgPruGyJmyXHjII9lZeEVfkLtGvVemOyf/qibyekxJSOSrYj1iqe0iMavCkCsEczYRhySdU3BT6lGleknjOyAH9GdfMqsfDjhLDbCiZbvSfShX4VsvSflpZDl0Z9iqb6jJSvFH9oPqZSp1Lp+cElI88fhXO8TNhr4qaTqEOgA+EV0s1zvFOr+Gj/O94qIPc6PqF/jYZukAW9yufnNEHzA/jQ3hIRgo7OkV7qK3g/gT/7NXsoVwn+ZR+0V7qPxYP8A2x/TCOH/AMiT+sv7xrl8RXkxPCbzku4X6C5+BrprRWTDSs7DOf8Aca5fGFNfFOFZFytogqHYSAfbVQ5mf1HQv73OqxHTDbk/5SvYa5NtWfgBwxu5/wAhXV4h1sLuCObKvZXKWtuocIB5Sytpp/Mpk6BYnad++iHInPvL+GGUW5e4LSzGptAQPNIrHw68m6wnD7c65H1mO5IJHrIroLR5q8w9p1tOVtxsQnsHZXL8IsOIxK6aUZbtioJ8SQPYmhPZ2ElWSFd1RD4SQfiq1/b+415uWwqJgxyr0j4SSE4PbSP6bl+qa87Qn5p2156VCO49D4e/MVr+qfaaVPgH5kto7D940qskJK3FKaR5HuppM71oeDJ+tjEmmk0/LWonupG6FmHI0861E09Boh6kNtqjmpUFkxvNGWXj5SlidAyF+eYoKD2mtvlCWuIbdpRjpbUhI7TM+41ElZridGHCm/IeK762GiHU5x7feaM23WxG8WTonIgeif8AlQ9DRd4vW6n5rNuAs9hOw9FELASLhw/TfUfRp7qUn3NMSrb5YG4aJbxjFLfkHJ9CiPfRrfFx+w/5UIw4Ja4wv0DdSM3sPvosD/HBH/4//KiXMWHor5OcwuGeI37baLrMB3ZV1uuxPGlp3Ne5VZC1k49H+IZv9lbboAcY2kg6tGPQqqfP+DCKemvEgyp4pum2I+chSifAj8aB8UA+UYb+296aJJuEucQKZSZ6G3ObuJUPcKHcTmLnDe973iojzOjK7xsNXn8hf/Zq9lCeEpOCCf7RVF7tJVZPAaktqHqoTwnHxLvs4qe7ahdLHL/bH9M05inAXiN8rgHpNYuLGT8RIKf6FxJ9UVqWZwVCf7V1KR4Fz8KXE6c2AXI7AD6xQuaFkVwl+i5xfS8PqXPzrWf9tc9bfzDuP1z94UYtHg7wklfZalPoBHuoNZAq4DuQNYWT6xVL/wBMcjtp/wDFh/AT/EVof8sUM4WH8PxX9t71UUwDXArT9nQrhbW/xX9sPaql5NO+P+9jJ8I4Jwi1j+3/AOJrzlZSOWvZXpHwi64Pb/t/+JrzUqhfbUo6z0Xh/wDMlty0P3jSpYAZwW3Pcr7xpVZITVsKiYqld0lBUCNEHrRyqhWKMAwZBjmN60R47wZNTdGsmokmqEXzCkBZOUExJ29O1XBSSJBkHspM1jhn4FNKayO36GHQh1tSQT87lTfGdrv0gg7b/hRRpw5eDaDUtIrGjEbdYJCwAOZUBPpqCMUC5/Iq6piQQR40UPRLwb6MuWFtcZHHWpWlIAXJBHgRtXNi/Tp+TVRNPEaAkDyVeg3zCokn2N8UavUF2bZllCkNogLMqMklR7Sadm2ZtwUsthAJkgdtBnOKrZlAU40pIJjf91Tb4lQ6jM3arXrHVNRpkbekJpsLVFwbgMJDx3WNz56mLRgXPlPRDpojPzihrOPh1akm1WgjtVvWdfFlt5V5MxbuPuD52QiE+Jp6ZB6UGlWlubkXKmUl5IgLjUCmftGLkoU6iVNmUqBIKfAigzfFjK7w2i7N5t0JzdYjaitjft3pcyJI6MwZ8JpNSXMaUWWM2bDCyttsBahClblXiahcYbaXSwt9rpFJMiVHTw1rQtxLaMyzA2pkOBc5eRg6RBqbfMNMaocJCEhCZgdpmsacJs0uLWhtSA5qtCVkJV4it29KKLY3FMzP2NvcBAcbJDZBSAopAjbY09zaMXbBYfSVt805iJ8e2rXXUMoK1mEjfSpxRb5hpRhbwu0atDatoWlk7oDio9vfT2uF2dmwthlqGnPnIKiQfMTWjpEdN0U9fLmiOVT50NsShHwUNWNuxa+TNJUhrkkLOngZkVTa4RZWTqnbdC0KWZV+UUcx79da2UhRbBwj4OT+EMxg1vPN8fdNeaqjMkCa9J+EQfxKxy/Lj7przJwiQZJAqkUekYB+ZLfwV940qbh4zgVse5X3jSqySN40VLWuCkFUFQPIf9FUoLRZyvOBcnnynwrc8UuLU2fmmaFOPA9LbASZ1Us6fNB9FWnZLRJTDMpJeW0orIRkIE67a1WgXiUHIUBwE5gpWUxOhEb6dtWtqKy00pAEiZAnKZ5VY1HTLUlKm4OXraTB3FOxUVIuX3H22rplac3zJ5nT6Q09laXVpQqIMT2k1ncEXlvJ+ko6eHgPfT3bK31lPQqcSr50jQj00u4+xNT7JMEgEa7qPupmHrcNpRmCyAJVJM1UzZsWmZTdstBUQmQE8z4+FO2pQ/KotrghQ2yI/EUP4ErNjZt3VOIbUJbMKhREeqoIZDhCuiUtJGhCjVCVvIkN2DqErMmAkT6FVBpzEGyAhlW+bKojTX91FMLNbttbONKztpTl3PSGRU02xU0Q0rIVIBnXSfR2UP8AJn3VZ3rTrkk5kxofOa1KxW1snQ1cOBghICQrSf8Asih3yQbdxhhvk8OOPqeWVp1Mj31VhLgbbT1BK1ElXaIA99ajiDFy3mZdS4lC05iOXrrBZPtNWQecBlKSEpncx76pW1uLa9jC9dOO8TPFpQzE5AY0HKuv4Qf6fy9RMnpUyOzq1yCkIS2u8XaFhwHQZpKtCSeyut4QCEOYmlG4fE/Vmqy04E47s6G6DK7ctvEpSoxmmIPIzWE3b4At1OoQshQD+wVERvz118KJEjnTSO2uRSSW5u1YK+MbptNznOZTVwE7QEoIGp7pM+arHri6bbWtNwlSAy44ClIMREa896IZh2+unzDtiq1rwLSwO5cO3K+j6aS44yAkDQDRaj7a2N3rqbVxwoLobLmZUgaJJgQNzArXmHdUh40Oae1AosEeXBvEXFl1K8zbSAZhIkqkz2VLy18MquQ6VoQ8pCk5dQJgH2HzmiZIneoLaC1pUXFQn6GkE9vbRrXgNLJoJyid41p5ptKasyzkPhMdDWAMKM/ygfdNeVB4KPzlCTyFeofCgJ4dZ7rgH/aa8jZWekA31piPYOHdMCtfBX3jSpcO/mK18D940q1JIX7xYXmKY60yNf8AuhrOsDPlLZcJ2ISBPKZnsrdiKUrbylIIUcvpNBnHb/BWXFFHlds0CZJCVJH4VpFWtuZnJ1z5GwocC0rhuUn6RI91PbOJUpeVJ+eZ68ie6aG4fjaXnFqdcUFOKVkbUoGOwAjz70QYbW4twoOUKUTqO/zUSi1sxpp7om4gF9laCNCZkd3hWkSVR7zQu8dU1e29v0iQtzmVEQPTWbEF4lbFpKbhAClhM66TSUHKgckg+6lCUJMyQobE9tZ7aF2yCIUI0Mfurm1Ys4hIVcLdOYmC2dgDrodez11qsmHVWTLqrt0BxIKQhtRieWm9U8TS3ZKyansHwhwDUADumokTcwZ0T39prGzZrcGr7pP+JCR7RVqLJxJzB1Ry8pSCPVWdJdy7YRS0kpAmFeBrncfwxTz5WFpACTuNT4T4UWDFymIccie4zVqG3FGVPhY57H3U4S0O0EoqSpgTDWwxY3QKYl1MEDvTWNwuv4egotS6yVhSVhyM0AbxrXRXVuEJ/wDIYURpA11rPwulDmBoSJUjMYzCNK24m2sz0fiBkKunGkJcQ22zlICUg9WU76k11nBK1qexbpRCg+nQ8hGnqoditlmQEIT1VGCO46Vt4HSCcSKVA/lUAx3JipnNSg2OMWpI6txll4DpWkOAbZkgx6azm1sgSE2rEgwYbToaueWWWiQMytkjtPIUMaLljdul1rKHm88Z5lY0PhII9FciVo3vc2JtrJTimxbMFSQCR0Y0nzd1T8htP7pbn/8AUn8KyeV9FiJTmQZKW1qjQQCqPXUjfPLaW43kSlsqzlY2ATO287aeNPSwsvGHWZXraW/2Q/CrvIrT+7M/ZisIvX+hBUW23FhojTbMYPPWKtTcuBwlIRC3ilSgNjIAkTz2nwo0MNSLzh1ore0Y86BUfi+yGgtGfsxWdd/dJt+kytiG3FbE/NMT560XTxbt0q0GdSUZuSZMTScWh3ZWLTDFTDNtoYOidD2VM4ZZH+rN+ZNDlWr6rtu3U02EHqqdQiFEBJjuA1I89GoVTkqEnZxPwltot+GmUtoCU+UDQctDXkYI8oSoDZXM1678KQJ4Za6p/lCdvA15ChSS+FBuSOW9Sh0excOmcBtvBX3jSpcN/mC18FfeNKtiCy9T0jLiQZUDIjtBoVjzyLfBbgEZlvdRKZ3JMVXjN7csvOItSEuKUQSROlBCm+uXw3d3BcSOuEpJmdB7zXTDHybexzzyc4pA+0ZxUpCighFqnyjoymI1/d6q7hjELFeVsPtpcUAS2TqJ5Vks7F5hkNtvpZSokmQFEn/semsmJWAP5dVwXtpUlMHLOo00NPJJZHTFjg8a2MGIOouOKUqUQs6NoQojTsgdv40VxlguS1mVGZKUnsOUwPOYFB7a2CFC9Us5i6jlMQeXfXQYnhNriKy4u7eZSqM4Q5CVEbSNqJSUZR+Aim0zl7Ngm+w5DxUpKzqns0IM+gUXevUtPtWjRE2bR6ULRsDEQeR7++t1rhlpYpc6NxT61ZTKlSUx/wDdc4q0eexC+ccdQFOOFR630eQqk1kfwgScDrMLxdm4syu5WEKaPWUToRWAY0La/D5aKmnFHr5YK0zvXPZbgKLLeZWcRlTzq1phx9bIuFOKSIRlGqkjwo4MVbK1t8gvjuNqLhdsnCUIywtIEAjcdvMVkwzibNjY6YrQ08gIgjRKth6vbWVtCkukpbWbfMD0ZXvyHt3oJeF1F046kHUkiOw1pDFBrSROck7O5v8AFulWltTLzSUElK1JgLjeifCykpwwFSJAVty2FcwzcF0NIbcKkhGaHUz1idx40Wul3mGWjK0XOUOKTKUo2EgeysJw9OlGinbs6C7UlS15UQk7Cn4PtUWz2KJbnKXknXtIk+2hDuIqWR0aUypOYpUYPhRjgxWYYgvmp8E6d1c7i1Bmie6OjWhDhGdCVZTIkTB7ag7btOkdI0lcbZkg09xboejMtxMfoOFPsrOLFkgw/cGNDFwvT11galotbfLl6FuBGmUctqRtGC4pwsNlSxClFIkjsNVjD2/7a5//AKF/jS8gb/trn7dX40bjLlW7Lmq2UKkAapB0G1Om2ZSrOG0BUzITrVQsEf21x9sr8al5Ejm9cfbK/GixFhZbUnKW0lMFMRpB3FOpDZb6MoSURGUjSKqVaIP9K/8AaqqHkSP7a4+1VQMubYba/wDG2lM9gqU1R5CmP5Rcfamm8hTyfuPtTQNHOfCGvJgDZiZfAjzGvElZ0Xa0ggdaJHZXs/wiNhnhpsZ1q/hCdVKk7GvGbkOJvyUqBB11NCG+R7HwzPyetJ/RV940qbhefk5Zz+ir7xpVsYgvFEZsQWSToo+iTWNpUXylGNG9dd9aa9ulPY++2+9kQgrSgTAkExWFrFbVLL0XOV0LIGadRAB9ldyhKqOJyV2dCnEbVULW+EkKKlQgmduY05VVdXzCk5UKXHMlsa6ye/trlkMWjTIJvkKfzlZeSDsRtlMVB+4sG2iXL95/PulCYy+B1oWBWN5mFmbphp5pkpUApU5pToeenZVlxibjDtyzcJd6OICkNBQKT4kR2ULt7ywuZQxYPOKnQrJ3PgRRJ7yvDuGrjMklxbhHWOYIRMQJ56U5QSe6EptrYocu7YqW8ld1nWfm9EANo/S0pm7h9llzI3l6RoIVlEQNJrPgaFvY1bgqkJUSYEykCYPbXU32Di4dU4ycvIIBiYHfpSnKMJaWViTmrOeeuRb+TMqSOsA45Gh1O2ndWphhlNv0ykQgqgpGoVIOkb+g1rcYXh+Vu/Q0Uv8AVzgcgABsR3VladtW1IUQpQSmQnNrodBr4VLla2NFHfcHXdxd3LnRP23QqahKUJQUAJMmSPRWYNsOMguqVmH6Gvtoq/a3F3i108u3I/JElsmdIgVlXhdwwEpLTgzfNlJE1pGSohp9xrNRaQXEKEpASM3j+E11F20bu2tllAJcCTIA02rmrd8tuBS7ZtEkAyNJ7fbRqwuVFaglwuQqcpOh8Byqcib3HFpGhGEqcv1urcglWbNzPdXScHlgsXfQgiHYV6KA3GIIygEDKPnqCjrrsOdGuC3Lc2l15PJ/KAqk84rlnq0Ns1jWrYP3z7jDKVNAFalpSAe8gVgZxAJdfcLY6Nbq9QdSUQk6eIog+y3coyOgkSDoSNR4Vn+LbQtJa6LqpzQAo/SMn11gpRSpm1Mvt3XHQsrbyQqEz9IQNfbWG5fcF0zdDpA225kOnVKToT6Y9Fbm2UttFtJWQeallR9JqC7VpVn5IQS1kCIkzHjvSUkmNplSsRcS8W/J5IeDQ6/aJB29Pvp28RLraChkqWYKkgzAkjfzE1ai2aSoKAMheeSTvlyz6Kg1htsytCmgtJSIgOKg6k666707iTuZxiZWELdZLbeZQJC9ZTmzaRqJFaVXS0OdGtCQogqSAqeqNydNNx6adeHWzjaW1NylOaBJ+lM+2oDDLfMhRLilISUypxRkGJB11GgobiPcqRiayYVbQQG1HrbBZj1a0QrMMPtw0psJVCssnMZ6u2u9aamTT5DV9zk/hHTm4dRIn8un2GvHbtH8LmAAoCa9i+Eafk0CNw+k+o15DdT0qFbiJOtIvseq8Lfzbs9Z6qvvGlS4W/m3Z/qq+8aVbIxBN2phl++UthDy0rUsJUNxm19VDlYdYYq2w/YO26FpACkjq6mdI7dqz45dKaxi4GYplxYBHLWhVnhr794l5hUJzZisHUGa9KONqOq6POlkTlpqwtb8NM2qw5eJzjcJz5R3A9k1bhLtiShJYtjcrchKUlKkkctOUeArY/ZXbRCrvEptSJc6UCR3f9FYEYXY4nia721uUsIUqUoP0j2xynUio1ak9TNNGlrSg+ppFlnf6BCMiSqEJGsV59c4jeYhcFVw4pSCokJGgE9grsMQcu7e2WxdEr6RCkpcSuEzGxnf1GuFQtQcTB586v6WOzbMvqZNNJHQ4XdPWL6bplCQraCNxXRpxS5cSX1W5VarXExMD3cq5VClnKgkQrSBtWtV4pTIaafW0ttJOUahShsfQfVU5Mepm+GVRo2Yi2/arCUOLet1iUTv4HvoY8lxIALa0HcKJg1W9i18glYdK9AM2Y+aq03z17q66VqHMqmqjCSQnNN0aMKunGLzVxSCQRnmr14heOBMqWoBWbz1gMNEkSBGsVtNypu2DjSiCYB9dEkrscbqhWjSr65JgEpOYpUYHif+86utli3xVTqVS1MEg7aDUeihrDjz106ESpbgM9sb1MrKCOtHjRJFRaCl6EXNw4664WW3YSkgzlJEgqHeJrrPg5SgWmIFoqLZuBlKhEiK5C6WxcuNJbfSHHdFJEwnSNT+Feg8IWAscOcbTJlQUSdyYrlzSrHRrBeq0HXUuqjoXEo7ZTmn11X0N2dfKG/sv31DElLbsHChSkLJCUqSYIJIA9tRu3V2TtupsuLDi8im5zEiCZE8xFcajZvqos6K7G9wj7L99Lorn+8I+z/fTDEWVoCghyFFMdXUhWx/72Gk7fNNJLhCi2ElecCRAIE+uloY9RIN3Ok3CPs/305bup0uEAfs/wB9Vpvm1PBrItKivJqnSYzD1VqBpU0K7Kejuudwj7L99Lo7n+3R9n++tFNSGUBu5/t0/ZfvpFu5/t0fZ/vq8UqAOS+EFK08MjOoLPTp1Ajka8muRKEk8u+vWfhIMcLz/np9hryUjO0qZ0BNF7miXpPUeFf5tWes9VX3jSpuEv5sWX6qvvGlW6Ocrxbhm2xJ4OrdU2smZSkUNY4KbtXCprEHkT2JiutcGgqhW9dCyzSqzwJzk5tgJzhtNwpPld2q4QlJGRTYA8fHvrErge0DhWzdusjcJTrB89dQrSoHXSkss1yZopN8wIvh0uYcuzcvnF5465SJ0MxWJXAtnIUi5cSZmYmunMGnSTsKFlnHkzZ+rmc/8jmejSE3jiQnUdSofI5kOZ03zoI7EgRXTd1RidxT4s/JSdcgH8lLW4dUFuqPSwDCQI/7vW5v4MbJrVOIPg/qCiDaktuJUohKUmSTpAoyMcwk7Ynafbp/GpeTL+NnThhGe8kc4fg3slIy+XvRz6gqSPg4s0oKTiD5BM6pFdEcbwn/ANnafbp/Gm+PsJ54nafbp/Go15/k6tEfAGtOArOyU4tq7dzrTlzFI01ms7vwb2Lrmfy55MmYCRFdErHcJbOVeJWqT2F5I99N8f4P/wC0tPtk/jSvOne49EX2BFlwJh9osLU6t4gR10iN5roLKzRZNlDex5RFZ/j/AAfb4ztftU0vj7CN/jK2+1FRKOWXNMpRrka7ljylsIKiiFhciNwZpvJsys63FKXBAJgZZ7Ky/KDCB/8AJW/2gpvlHg0/nK3+uKShk8MKNAsQhScjq0pDYbIAGoExrHfVYwxPRpSp5xWVAb1jVIPZFVniTBRvidt9cU3yjwbcYnbfaCq0ZfDFpReqzSXQ6FqCul6Tlvlyx6K00N+UmCc8UtftRS+UeC/+0tftRSeLK/xY0gkDUqFjiLBT/wDKWn2opxxHgv8A7W0+2T+NTwsntYwnTGhnykwSYOLWc/t0/jS+UeCnbFrP7dP40cLJ7WAE+Er+aitNnke+vHlXMNlKRqK9S+EXHMLuOFnG7fELd50OoIQhwEnzV5Mxle0SogmdANtKlwadNFKXpPXeDyTwrYk75VfeNKlweCOFrIEyQlUn/WaVamIYXsKqXPKrXNhVS60PnpdbIanSo5Vcte6r4CRTEjuB7adG0CsIgSfRTmBsIpTvrUT20jVC89KmmnmYpFMgtAcbUhWygQaF/J3Dteo4PBw0WOlIRVxyTj0ui4ya5MEnhzDwB1XPr0/ydw0p/wDGv65ooYpGAKrj5fcyuJPyCPk3hoOrbh785qXybwwahC9P8ZooAd6UGh58vuYLLPyDBw7hu/Rr+uakOHsOiOjX9c0Qgg1KYqeNk9zK4s/IO+T2Ggf+Jf1zTDh7DYjolx+uaJiKQFHGye5hxJ+QV8nMM/sl/XNczxY01hT7LNmCgOIJPOda7vTsrgfhEWU3tiQDPRr8+ooefLXUzTFkk5U2co/f3OUgOEAdoFVoxJwoJU+RHKBr6qa7VbptAeuCewTQx15CWYIUSRpUfcZvczsDbOJrUgw6VHlIG1RcxFYGTpYM6iNqG4aghBcCcyk6juqL14QpUpQVqMnXlR9xl9zFYWVdFajCySN4itDdyG2suYye0furnmb4AhRbAJ31osyvOkGOsTJTzql9Rle2piZZcJReHI4pyFcx2+itdvbNNNkIBzKGpUd6pSpQI00G0aVpS4csaiDr31MnKbuTsWo9J4PEcLWQmdF/fVSqXCSQnhq0SNhn++qlUAFnNBpVUdcVavaqzua1PnpdTGUqoEEmpx6aYnWg1iQOhpidNKkTpUCdYFJmyHB076flpUeYqUmNKCmMrYCoyeVSKT+iaYpIGopDGPKlIilvFSDffQBEb1LYUimKjOlAEgBFLfSKYExTzpSGNyNMFE8hTxNNz2pDESa4D4SHEourEOAkFC9vEV381wXwjZfKcPUTEJWdp7KHyNMPUcWLgylCiOeUHsqp20S8o9cqTyUakoKSoZgkQJkiBWi2t3Xs6yCnTVXbWZ3mdnNaZ0pCnDEZknSht8y806la9cwmRtXSYVaJW06HspKT1SnQAVVe2TQQUNOBSUjQETFPkLmc/aJDr6RrJ1najClOM3JlJUANwZmsiLNIfB3zGdq03Q6OQFLKlDcUX3CuxtQ9nSCkyDWoJUAAdhuRvQrDiWjBOdO87UURc9UAEanburRO0S1TPU+FhHDtrH+P76qVLhczw7a6R8/76qVIYVc2FVRPpqxw7Cq60Pn5dTG3qJ7KcmDTHtoNIjVApiYNTpjvNI3REA1NHzgKbTkKdBhXjQBMiDFRO1SJ1mmiRtTGRyjLFR1SdKsGlQWKVDHBzeNRKY0pkmFd1WEZhHZSoCvz1IJ03qMaacqfWKBjxPm3qJGkinjelrFIZEmJFeffCWcq7DU/Nc256pr0Egk1wnwkNEuYcQjNo54j5tJ8jTF1nHYU15UtxbsqbRoUHt5GjQOdOUABKRyrHhTKmbVSlJjOedbEqSpRZTGqesRy7qlKztObZfdCn0JUvIVSTNbrJtTzoEnfc9lZrC1Kru4SoHIk5RJ50asrZDLZIOp212q0hMhd2CSrO0BMbVhdbLiz0gIKRMUXSlzXMPPUiw2tQJE8tqUo3yBNoB2ltLxggiNa2IY6BUnTsA7a1+SpRq0gg9mY1QvplOSUjYwRQo6Rt2eo8JnNw1aHXXOdf11UqfhWfk3aZjJ6/wB9VKgAm7tVYVJjSrHDPhVUak1oj5+XUxydYpudMTrApidaDWI+2lR3pAggkmklaVJJCgR2zSNh6dO9RzA6inSeZoGT3ETTc6YHWnNMCcCm0I7aYnSmBMUDGyka1KYE86RVAqvPrNILJwDrFRJg1LmCKZQMTSGIaimNIUxOtAxGuU45R+TtFAAqAXv5q6o0Excsr4gwZq5CFMLdIWlyMpGm80uxpi6jg1LdDaYTmGnzRUAt5txJDKymZPVGlelO2HDV3aoYtfJ0F55LqlJWlKkBQJyg8hpt3iqHsCwUsKt0OJcLbi1ICHUJW51UQnMeQk+ips7aPNbhXkbxWAtQc1IjzVYy6ooJQkg9+ld6cCwBphD7r7bp6JwJDriFpUS2uRHIpIGtYMR4f4aYs7oWlwouttOZCbhCgSgII0jWcx9Bppgc6lS/JwuCpQ3qLT6lLhaQQRoQDXoNmxgjvD1qzceRtlVuyFkFsKCpAVt1pie6mtbDAsNZeZQ9aqCkknpHUq1yrGh9FFsRwaVgpcKVCE1UjMet3aiRRi1XYWmHBxSWluhJUAShXSK1EERmEeg6GgiSokwSJ9dUI9O4X/m7a/6/vmlS4X/m7a6z8/76qVSUEnN6gak5qaidq0PnpdTIZesT3VEpkzUzJqJ7KDaJHIMuU7VBLaWyQhAAPZVtNSNiOWBAFTBkAeiozUkfOFMZOOXOmKYqeg150x7aAGFNBnxpzoKceigCOUHc1EtyerUlKjQUyJnxoAUToNhTHsqStBAqER41JQuVMRS1pxtQMY1y3FmHfGmJ4TYh3ojcOKRniY2rqjXI8a37+GXWGXduR0jTilplMiRFJ8jTF1IE3Pwf4lb4imxYcNw90ZdcMZUoEwBJMEmjmH8DOeS24N4Gy7kzBQAIKkknSe6P/qhtlxVizbGdx5KozaKQOas3ng7VUxxjiy30JaUgpSEjMtsEiAQCO+CalJnaSueGH3Hbq2ffDTtpam6TlhQWPEHSnseD8QuWGrpLWZD0ZUlYmDPWI5DQ61ltuJMQTjLr4WmEW4tzmbBSpA2EEUR+VeJwlCH0pCSMuRtIEa6bbanSrSYmbEcJPeSt3HSIgu5XSkgpQJABB5zNV3PCOJeVONWymXEJBKFdIOtBIjx0rA5xXijaFNMXCQ1JJSG0xy5R3CsyOMMbR1U3iACoq+YmNSSeXaTT3oDUrhBxjDby6urppD1u0hxCEuAyD29mm1BEpIWABoRqa0oxrEHnHyq4zG5aDToKQQUgaDb11SiM4kaHspAek8L/AM3bX/X980qfhifk9azv1vvmlUjNqlDOR2GlI5VFejh8aflWqPnG/Ux5qJiaRqBVG9BrCRLMO2mJqOammaDayRM6CpIMKFQFSBM0irLtO2omohXKlmphZIpzCkBpGtMlVSzEiigsipHZTJJBg08qnaoKlWhO1FBZMwd6gR/0U4EDnUhBHfSodlZIHbTzI2qRST21Ho1UqHYpAGprjfhAWgtWaSDqVa+iuxKdJNcjxyww43ZqfWAApXPfaijTE/WcoyV3rahIIToTtSfeasWciVS4vYDeq15grNaNlJjdQgGosWwbWX3j0rx+kobeAoqjustYQLZgBwypRk1FV6EvBlAmeYqN0FLRGbXcVmtUE3CQGwXTIkdlUIIFxppspS2dVEkVjVcNFY3nsrXcBxhtAU2qVpCswTO+sViKUrOiTnPdrU7DNTDygrq7q7NKvS4EuJOUxzprXC7no+kUIG+uhFMjqOhJIk0Aem8LkHh21KRA68D/AFmlUuGgE4BbBIgDP980qgo2OhJVpM00GNq0ZR2CngVeo8d/T23uZcquymCCT2VrgU0DsFOyo4PkoDaRSU2kir4HYKUDsFKzZYvkydGQdNRSyq7DWuB2CngdlFhwfkxkHsNITtWuB2UoHYKLFwvkyo59tWAc6uyjsFKB2Ciw4XyU0wFXwOwUoHYKLDhfJQZ7qbbnWjKnsHopZU9g9FFj4XyUCaeZ3FXQOyngdlFj4XyZ4nlXNcYtFTVtCdZV7q62q3bdh+OmZbcjbOkGKLLx46ldnlSrR5Z6siO6nGFPlPzzvO1eoeQWX90Y+zFP5DZja0Y+zFJyZ10eWHAXnRqsjvFarHAGbRzpSnMsfSNeleRWv92Z+zFMbK0O9qz9mKVhRwz7SXeplB5bVUzh7TTgV0Y8YrvvIrQbWrP2Yp/IrX+7M/ZikB5xiLtw675LZoOnzlxoKzqwW4VlIMkb6b16cLK0TtasjwbFS8ltx/V2vqCnYGHh1Cm8CtkL+cM06f4jSoklKUJypSEgcgIpUhn/2Q==%20"/>
          <p:cNvSpPr>
            <a:spLocks noChangeAspect="1" noChangeArrowheads="1"/>
          </p:cNvSpPr>
          <p:nvPr/>
        </p:nvSpPr>
        <p:spPr bwMode="auto">
          <a:xfrm>
            <a:off x="244475" y="-4763"/>
            <a:ext cx="304800" cy="304801"/>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2" name="Picture 4" descr="https://encrypted-tbn0.gstatic.com/images?q=tbn:ANd9GcTzG1N3gTPdKLcflHUckM6CE2YHZhH9mnVohFIy6-WkyZRU72pe7w"/>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425818" y="1611792"/>
            <a:ext cx="4114799" cy="4114799"/>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5" name="TextBox 4"/>
          <p:cNvSpPr txBox="1"/>
          <p:nvPr/>
        </p:nvSpPr>
        <p:spPr>
          <a:xfrm>
            <a:off x="4425816" y="5740587"/>
            <a:ext cx="4114799" cy="584775"/>
          </a:xfrm>
          <a:prstGeom prst="rect">
            <a:avLst/>
          </a:prstGeom>
          <a:solidFill>
            <a:schemeClr val="tx1"/>
          </a:solidFill>
        </p:spPr>
        <p:txBody>
          <a:bodyPr wrap="square" rtlCol="0">
            <a:spAutoFit/>
          </a:bodyPr>
          <a:lstStyle/>
          <a:p>
            <a:pPr algn="ctr"/>
            <a:r>
              <a:rPr lang="en-US" sz="3200" b="1" dirty="0" smtClean="0">
                <a:solidFill>
                  <a:schemeClr val="bg1"/>
                </a:solidFill>
              </a:rPr>
              <a:t>Malcolm Bull</a:t>
            </a:r>
            <a:endParaRPr lang="en-US" sz="3200" b="1" dirty="0"/>
          </a:p>
        </p:txBody>
      </p:sp>
      <p:sp>
        <p:nvSpPr>
          <p:cNvPr id="12" name="TextBox 11"/>
          <p:cNvSpPr txBox="1"/>
          <p:nvPr/>
        </p:nvSpPr>
        <p:spPr>
          <a:xfrm>
            <a:off x="789990" y="5802142"/>
            <a:ext cx="3110340" cy="523220"/>
          </a:xfrm>
          <a:prstGeom prst="rect">
            <a:avLst/>
          </a:prstGeom>
          <a:solidFill>
            <a:schemeClr val="tx1"/>
          </a:solidFill>
        </p:spPr>
        <p:txBody>
          <a:bodyPr wrap="square" rtlCol="0">
            <a:spAutoFit/>
          </a:bodyPr>
          <a:lstStyle/>
          <a:p>
            <a:pPr algn="ctr"/>
            <a:r>
              <a:rPr lang="en-US" sz="2800" b="1" dirty="0" smtClean="0">
                <a:solidFill>
                  <a:schemeClr val="bg1"/>
                </a:solidFill>
              </a:rPr>
              <a:t>Keith Lockhart</a:t>
            </a:r>
            <a:endParaRPr lang="en-US" sz="2800" b="1" dirty="0"/>
          </a:p>
        </p:txBody>
      </p:sp>
      <p:pic>
        <p:nvPicPr>
          <p:cNvPr id="7170" name="Picture 2" descr="http://ecx.images-amazon.com/images/I/51jUpsryhAL._SL500_AA300_.jpg"/>
          <p:cNvPicPr>
            <a:picLocks noChangeAspect="1" noChangeArrowheads="1"/>
          </p:cNvPicPr>
          <p:nvPr/>
        </p:nvPicPr>
        <p:blipFill rotWithShape="1">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16751" r="17413"/>
          <a:stretch/>
        </p:blipFill>
        <p:spPr bwMode="auto">
          <a:xfrm>
            <a:off x="2796851" y="1066800"/>
            <a:ext cx="3550298" cy="5392622"/>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54812347"/>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fade">
                                      <p:cBhvr>
                                        <p:cTn id="7" dur="1500"/>
                                        <p:tgtEl>
                                          <p:spTgt spid="717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7170"/>
                                        </p:tgtEl>
                                        <p:attrNameLst>
                                          <p:attrName>style.visibility</p:attrName>
                                        </p:attrNameLst>
                                      </p:cBhvr>
                                      <p:to>
                                        <p:strVal val="visible"/>
                                      </p:to>
                                    </p:set>
                                    <p:animEffect transition="in" filter="fade">
                                      <p:cBhvr>
                                        <p:cTn id="18" dur="1000"/>
                                        <p:tgtEl>
                                          <p:spTgt spid="7170"/>
                                        </p:tgtEl>
                                      </p:cBhvr>
                                    </p:animEffect>
                                    <p:anim calcmode="lin" valueType="num">
                                      <p:cBhvr>
                                        <p:cTn id="19" dur="1000" fill="hold"/>
                                        <p:tgtEl>
                                          <p:spTgt spid="7170"/>
                                        </p:tgtEl>
                                        <p:attrNameLst>
                                          <p:attrName>ppt_x</p:attrName>
                                        </p:attrNameLst>
                                      </p:cBhvr>
                                      <p:tavLst>
                                        <p:tav tm="0">
                                          <p:val>
                                            <p:strVal val="#ppt_x"/>
                                          </p:val>
                                        </p:tav>
                                        <p:tav tm="100000">
                                          <p:val>
                                            <p:strVal val="#ppt_x"/>
                                          </p:val>
                                        </p:tav>
                                      </p:tavLst>
                                    </p:anim>
                                    <p:anim calcmode="lin" valueType="num">
                                      <p:cBhvr>
                                        <p:cTn id="20"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95400"/>
            <a:ext cx="8229600" cy="5530850"/>
          </a:xfrm>
        </p:spPr>
        <p:txBody>
          <a:bodyPr rtlCol="0">
            <a:normAutofit fontScale="85000" lnSpcReduction="20000"/>
          </a:bodyPr>
          <a:lstStyle/>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“A </a:t>
            </a:r>
            <a:r>
              <a:rPr lang="en-US" sz="2800" dirty="0">
                <a:solidFill>
                  <a:schemeClr val="tx2">
                    <a:lumMod val="90000"/>
                  </a:schemeClr>
                </a:solidFill>
                <a:latin typeface="Arial" panose="020B0604020202020204" pitchFamily="34" charset="0"/>
                <a:cs typeface="Arial" panose="020B0604020202020204" pitchFamily="34" charset="0"/>
              </a:rPr>
              <a:t>multitude of factors contributed to Ford’s rejection of the Sanctuary doctrine. A biblical scholar with a particular interest in the book of Daniel, Ford found the traditional Adventist interpretation of certain crucial texts unsatisfactory. The influence of Ellen White had been undermined by the historical research of the 1970s, with the result that Ford, himself an Ellen White enthusiast, felt able to qualify the scope of her authority in the light of her </a:t>
            </a:r>
            <a:r>
              <a:rPr lang="en-US" sz="2800" dirty="0" smtClean="0">
                <a:solidFill>
                  <a:schemeClr val="tx2">
                    <a:lumMod val="90000"/>
                  </a:schemeClr>
                </a:solidFill>
                <a:latin typeface="Arial" panose="020B0604020202020204" pitchFamily="34" charset="0"/>
                <a:cs typeface="Arial" panose="020B0604020202020204" pitchFamily="34" charset="0"/>
              </a:rPr>
              <a:t>‘error’ </a:t>
            </a:r>
            <a:r>
              <a:rPr lang="en-US" sz="2800" dirty="0">
                <a:solidFill>
                  <a:schemeClr val="tx2">
                    <a:lumMod val="90000"/>
                  </a:schemeClr>
                </a:solidFill>
                <a:latin typeface="Arial" panose="020B0604020202020204" pitchFamily="34" charset="0"/>
                <a:cs typeface="Arial" panose="020B0604020202020204" pitchFamily="34" charset="0"/>
              </a:rPr>
              <a:t>on the Sanctuary question. </a:t>
            </a:r>
            <a:endParaRPr lang="en-US" sz="2800" dirty="0" smtClean="0">
              <a:solidFill>
                <a:schemeClr val="tx2">
                  <a:lumMod val="90000"/>
                </a:schemeClr>
              </a:solidFill>
              <a:latin typeface="Arial" panose="020B0604020202020204" pitchFamily="34" charset="0"/>
              <a:cs typeface="Arial" panose="020B0604020202020204" pitchFamily="34" charset="0"/>
            </a:endParaRPr>
          </a:p>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“But </a:t>
            </a:r>
            <a:r>
              <a:rPr lang="en-US" sz="2800" dirty="0">
                <a:solidFill>
                  <a:schemeClr val="tx2">
                    <a:lumMod val="90000"/>
                  </a:schemeClr>
                </a:solidFill>
                <a:latin typeface="Arial" panose="020B0604020202020204" pitchFamily="34" charset="0"/>
                <a:cs typeface="Arial" panose="020B0604020202020204" pitchFamily="34" charset="0"/>
              </a:rPr>
              <a:t>the root of his attack on the doctrine was his conviction that the blotting out of individual sins is no part of salvation history. Ford took the implications of </a:t>
            </a:r>
            <a:r>
              <a:rPr lang="en-US" sz="2800" i="1" dirty="0">
                <a:solidFill>
                  <a:schemeClr val="tx2">
                    <a:lumMod val="90000"/>
                  </a:schemeClr>
                </a:solidFill>
                <a:latin typeface="Arial" panose="020B0604020202020204" pitchFamily="34" charset="0"/>
                <a:cs typeface="Arial" panose="020B0604020202020204" pitchFamily="34" charset="0"/>
              </a:rPr>
              <a:t>Question on Doctrine </a:t>
            </a:r>
            <a:r>
              <a:rPr lang="en-US" sz="2800" dirty="0">
                <a:solidFill>
                  <a:schemeClr val="tx2">
                    <a:lumMod val="90000"/>
                  </a:schemeClr>
                </a:solidFill>
                <a:latin typeface="Arial" panose="020B0604020202020204" pitchFamily="34" charset="0"/>
                <a:cs typeface="Arial" panose="020B0604020202020204" pitchFamily="34" charset="0"/>
              </a:rPr>
              <a:t>to their </a:t>
            </a:r>
            <a:r>
              <a:rPr lang="en-US" sz="2800" dirty="0" smtClean="0">
                <a:solidFill>
                  <a:schemeClr val="tx2">
                    <a:lumMod val="90000"/>
                  </a:schemeClr>
                </a:solidFill>
                <a:latin typeface="Arial" panose="020B0604020202020204" pitchFamily="34" charset="0"/>
                <a:cs typeface="Arial" panose="020B0604020202020204" pitchFamily="34" charset="0"/>
              </a:rPr>
              <a:t>logical </a:t>
            </a:r>
            <a:r>
              <a:rPr lang="en-US" sz="2800" dirty="0">
                <a:solidFill>
                  <a:schemeClr val="tx2">
                    <a:lumMod val="90000"/>
                  </a:schemeClr>
                </a:solidFill>
                <a:latin typeface="Arial" panose="020B0604020202020204" pitchFamily="34" charset="0"/>
                <a:cs typeface="Arial" panose="020B0604020202020204" pitchFamily="34" charset="0"/>
              </a:rPr>
              <a:t>conclusion. If the atonement was completed on the cross, then the sanctuary can only mediate its benefits to humans. If Christ did not have a fallen human nature, then there is no precedent for the perfection of humans</a:t>
            </a:r>
            <a:r>
              <a:rPr lang="en-US" sz="2800" dirty="0" smtClean="0">
                <a:solidFill>
                  <a:schemeClr val="tx2">
                    <a:lumMod val="90000"/>
                  </a:schemeClr>
                </a:solidFill>
                <a:latin typeface="Arial" panose="020B0604020202020204" pitchFamily="34" charset="0"/>
                <a:cs typeface="Arial" panose="020B0604020202020204" pitchFamily="34" charset="0"/>
              </a:rPr>
              <a:t>.” (cont.)</a:t>
            </a:r>
            <a:endParaRPr lang="en-US" sz="1600" dirty="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The Effect of Evangelical Dialog?</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95400"/>
            <a:ext cx="8229600" cy="5530850"/>
          </a:xfrm>
        </p:spPr>
        <p:txBody>
          <a:bodyPr rtlCol="0">
            <a:normAutofit fontScale="92500" lnSpcReduction="20000"/>
          </a:bodyPr>
          <a:lstStyle/>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a:t>
            </a:r>
            <a:r>
              <a:rPr lang="en-US" sz="2800" dirty="0">
                <a:solidFill>
                  <a:schemeClr val="tx2">
                    <a:lumMod val="90000"/>
                  </a:schemeClr>
                </a:solidFill>
                <a:latin typeface="Arial" panose="020B0604020202020204" pitchFamily="34" charset="0"/>
                <a:cs typeface="Arial" panose="020B0604020202020204" pitchFamily="34" charset="0"/>
              </a:rPr>
              <a:t>Thus the benefits of the atonement mediated to men and women in the sanctuary service cannot be such as to bring them to perfection. If they are not brought to perfection, they are saved as sinners. If they are saved as sinners, their sins do not need to be individually eradicated. There are thus no supplementary benefits of the atonement that need to be mediated to humans, and the heavenly ministry of Christ becomes superfluous</a:t>
            </a:r>
            <a:r>
              <a:rPr lang="en-US" sz="2800" dirty="0" smtClean="0">
                <a:solidFill>
                  <a:schemeClr val="tx2">
                    <a:lumMod val="90000"/>
                  </a:schemeClr>
                </a:solidFill>
                <a:latin typeface="Arial" panose="020B0604020202020204" pitchFamily="34" charset="0"/>
                <a:cs typeface="Arial" panose="020B0604020202020204" pitchFamily="34" charset="0"/>
              </a:rPr>
              <a:t>.”</a:t>
            </a:r>
            <a:endParaRPr lang="en-US" sz="2800" dirty="0">
              <a:solidFill>
                <a:schemeClr val="tx2">
                  <a:lumMod val="90000"/>
                </a:schemeClr>
              </a:solidFill>
              <a:latin typeface="Arial" panose="020B0604020202020204" pitchFamily="34" charset="0"/>
              <a:cs typeface="Arial" panose="020B0604020202020204" pitchFamily="34" charset="0"/>
            </a:endParaRPr>
          </a:p>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“The </a:t>
            </a:r>
            <a:r>
              <a:rPr lang="en-US" sz="2800" dirty="0">
                <a:solidFill>
                  <a:schemeClr val="tx2">
                    <a:lumMod val="90000"/>
                  </a:schemeClr>
                </a:solidFill>
                <a:latin typeface="Arial" panose="020B0604020202020204" pitchFamily="34" charset="0"/>
                <a:cs typeface="Arial" panose="020B0604020202020204" pitchFamily="34" charset="0"/>
              </a:rPr>
              <a:t>sequence of events that leads from </a:t>
            </a:r>
            <a:r>
              <a:rPr lang="en-US" sz="2800" i="1" dirty="0">
                <a:solidFill>
                  <a:schemeClr val="tx2">
                    <a:lumMod val="90000"/>
                  </a:schemeClr>
                </a:solidFill>
                <a:latin typeface="Arial" panose="020B0604020202020204" pitchFamily="34" charset="0"/>
                <a:cs typeface="Arial" panose="020B0604020202020204" pitchFamily="34" charset="0"/>
              </a:rPr>
              <a:t>Question on Doctrine </a:t>
            </a:r>
            <a:r>
              <a:rPr lang="en-US" sz="2800" dirty="0">
                <a:solidFill>
                  <a:schemeClr val="tx2">
                    <a:lumMod val="90000"/>
                  </a:schemeClr>
                </a:solidFill>
                <a:latin typeface="Arial" panose="020B0604020202020204" pitchFamily="34" charset="0"/>
                <a:cs typeface="Arial" panose="020B0604020202020204" pitchFamily="34" charset="0"/>
              </a:rPr>
              <a:t>to the dismissal of Desmond Ford is a remarkable example of the way in which a web of theological ideas can unravel once a single thread has been cut.” </a:t>
            </a:r>
            <a:r>
              <a:rPr lang="en-US" sz="1600" dirty="0">
                <a:solidFill>
                  <a:schemeClr val="tx2">
                    <a:lumMod val="50000"/>
                  </a:schemeClr>
                </a:solidFill>
                <a:latin typeface="Arial" panose="020B0604020202020204" pitchFamily="34" charset="0"/>
                <a:cs typeface="Arial" panose="020B0604020202020204" pitchFamily="34" charset="0"/>
              </a:rPr>
              <a:t>(Malcolm Bull and Keith Lockhart, </a:t>
            </a:r>
            <a:r>
              <a:rPr lang="en-US" sz="1600" i="1" dirty="0">
                <a:solidFill>
                  <a:schemeClr val="tx2">
                    <a:lumMod val="50000"/>
                  </a:schemeClr>
                </a:solidFill>
                <a:latin typeface="Arial" panose="020B0604020202020204" pitchFamily="34" charset="0"/>
                <a:cs typeface="Arial" panose="020B0604020202020204" pitchFamily="34" charset="0"/>
              </a:rPr>
              <a:t>Seeking a Sanctuary: Seventh-day Adventism and the American Dream</a:t>
            </a:r>
            <a:r>
              <a:rPr lang="en-US" sz="1600" dirty="0">
                <a:solidFill>
                  <a:schemeClr val="tx2">
                    <a:lumMod val="50000"/>
                  </a:schemeClr>
                </a:solidFill>
                <a:latin typeface="Arial" panose="020B0604020202020204" pitchFamily="34" charset="0"/>
                <a:cs typeface="Arial" panose="020B0604020202020204" pitchFamily="34" charset="0"/>
              </a:rPr>
              <a:t> [Bloomington, IN: Indiana University Press, 2nd edition, 2007], pp. </a:t>
            </a:r>
            <a:r>
              <a:rPr lang="en-US" sz="1600" dirty="0" smtClean="0">
                <a:solidFill>
                  <a:schemeClr val="tx2">
                    <a:lumMod val="50000"/>
                  </a:schemeClr>
                </a:solidFill>
                <a:latin typeface="Arial" panose="020B0604020202020204" pitchFamily="34" charset="0"/>
                <a:cs typeface="Arial" panose="020B0604020202020204" pitchFamily="34" charset="0"/>
              </a:rPr>
              <a:t>88-89).</a:t>
            </a:r>
            <a:endParaRPr lang="en-US" sz="1600" dirty="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The Effect of Evangelical Dialog?</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58</a:t>
            </a:fld>
            <a:endParaRPr lang="en-US">
              <a:solidFill>
                <a:srgbClr val="FFFFFF"/>
              </a:solidFill>
            </a:endParaRPr>
          </a:p>
        </p:txBody>
      </p:sp>
      <p:sp>
        <p:nvSpPr>
          <p:cNvPr id="6" name="AutoShape 4" descr="data:image/jpeg;base64,/9j/4AAQSkZJRgABAQAAAQABAAD/2wBDAAoHBwgHBgoICAgLCgoLDhgQDg0NDh0VFhEYIx8lJCIfIiEmKzcvJik0KSEiMEExNDk7Pj4+JS5ESUM8SDc9Pjv/2wBDAQoLCw4NDhwQEBw7KCIoOzs7Ozs7Ozs7Ozs7Ozs7Ozs7Ozs7Ozs7Ozs7Ozs7Ozs7Ozs7Ozs7Ozs7Ozs7Ozs7Ozv/wAARCAEXAMoDASIAAhEBAxEB/8QAGwAAAQUBAQAAAAAAAAAAAAAAAgABAwQFBwb/xABTEAABAgMEBAgGDQkIAgMBAAABAhEAAyEEBRIxQVFh0QYTInGBkaHhFDIzQrLwFRYjNVJicnSCkqKx0iQlNFRzg5OUwQcXJkRTY2TxVYQ2Q0Xi/8QAGQEAAwEBAQAAAAAAAAAAAAAAAAECAwQF/8QAKREBAAEDAgYBBAMBAAAAAAAAAAECETEDEgQTFCFBUTIiQlJhIzNxJP/aAAwDAQACEQMRAD8Axb8vW85d826VLvW3SkC0TAkInqASAo0Fcozxe97qp7N3hnotC98SX77+3jstU30jGcEl3ArnHfTEbWEysG+b6lIURfF4KZjW0L3xie2i/wBcx/Zu8QCrIWpe+L04HASwrojzsse7AfGi4pi8dlU4bg4RX4z+zV5ZfrUzfC9sV+Fvz1eX8zM3xn4KZDLVDoQQBSNttPorr54R34/v5eNM/wAqmb4Xtlvwn37vH+ZXviiU1pTohAKbuh7afRtBPCG/SPfy8f5pe+H9sN+uPz3eDfOl74z8BhFJCc9cG2n0a/7YL+/83eH80vfC9sF/Zm+7wb50v8UUMNWcQ/Fvrg20+g0U8IL8/wDN3hl+tq3w3thvxifZu8TT9bXviilCmNSOvdDYFh6nbQxW2n0GgeEF+Ofz3eP82vXzwCeEd+uB7N3gNpta98VChXwldRhikkDOnxTBtp9BdPCK/v8Azlv/AJpW+EeEd+uPz5b/AObXvimJbh/6Kggk6tHxoNtPoLB4SX84HszbzT9bmb4ccIL+Kq31eI/9qZviolCndvvhYFvXSNu+DbT6C6L+v0lvZu8f5pe+HN+36ST7NXk1crTM1c8UglVOVkPXTCANOUnqG+J20+guezt/Yvfu8m+dL3wQv+/Aa31eXRaV74pYeV4w7IJKGLH7hC20+guJ4QX8Fpw3veKqmptS2++O2XTMXNuexTJqiqYuzy1KUcySkOY4OEMt8OZ2R3a5S9xXef8Aiy/REcfFREWsqmXKL+IN/wB4DEz2qZ6RikFDF42j10Rcv0D2wW8/8qbo+OdsUgR6/wDcbU4hjKO0ECWsvHnJPlAfjR6K0YDJXSPOSfKJ+VFeYXGGikEjT2wWFTGn3wIDeaOsQYArQdYjYjlKmr/WGCFNkeswsLjIdYhYE6u0aoYIJL1B6jDhFMj1GHZDtyfrCHIQAPF+sIAE0eqn6YSk8vxj1GCZD5JptEESnFiow+N3RQAEg0c02d8MUBzys/XXBgjFn9rugicuVp+F3QBHiZIqPXpggxAG3WIIvrf6RhHFSnaYAEJADD7xD4KUIPSIJq1YU2w1KOXrtiQj4vSw8b4QgRLqHI0edErJKcj42o64WJOQOXPFAGBITn9ruh2ThHKH1u6Dagy7d8MADhcdvfEgOGgOPPaYP6SjXbDMHqPtCHIASCB9oQGMBTp8bPbHcLl94rv+ay/REcPYEUYGnnCO33JS4rvH/Fl+iI4eL8Koy5PfxHtivH51Np9IxQJLZdQMXb9SDwivH51N9MxQw1NdkbU4hlOSnqSZYAzPjODHnZPlknLlRuzkAS2MYMnyiflQ/uhcYaKcjn1GDSSBp7YiTTRpiQIFVBmjosgYJ0PlqMIlWr79UMBTIQ2APkILC4wpVefUYcEl3fqMRimgZ6jBgL0JHUYqwuIKLFzp2w58U0+/fEbqweL2w5JCcjQ64LC4gTQt9++HOJqjTt3xFiIYYYdzUsB680FhcYS4d9Ovvh1MWrEaAS+WfwTuiRiB4hLbO6CwICprX5QhwCK0z1iEkOp8By9dEIjUGz+7mhAzFqhPjaxrhiAHoOsQSpYFTr0f9QmYlv6wKACKOdGyHSQdOWWW6HSFbS7a9cOlJxGpz2wAzhtdNfdBJAKcj69EJyE+MrLWYB/jHpMTYDGYGjakx3G5PeK7/msv0RHDQUlYdaWb10x3G5A1w3eAXayy/REcPF4hdDkl/H/EV4n/AJU30zFMCqn1xfvxJPCG8fnU3R8cxTIL+KY2pxDKcq89JwFT68+aMCSfdUn40b1oSoylDCfURgyPKJf4UP7oXGF4kNVs9YgkkPp6xCANAwbmMSpQdCX24Y6YlAU1rWEynOrnEbd2WCyTLDMn2iVMmKE1KEoQsIzB0nmiRUu6E5WG1aP80iOaeKpiZi09mkaczF2DU0BFDpMEy3dgQdUb4lXWX/IrR/No3wxl3PiI8DtAIze2IaFHFR+MjlT7YKQcJdEAQWU4bPRHovzHhrZJwHztECfYPRZZp/8AaEVHEx+Mjl/t58lL6eqCSzHxY3Qq4yA9kmO+m1CBTMuUFvBFbCbWN0HUx+Mjl/tihzTk68oTVFRnG2pV0PWzM+nwv/8AmABufFWzIbR+VH8MPqI9SWyWOMI0B+bvgyKUGjUd8auK5x/lEtr8INfswibmp+ShzqtCt0LqI/GRtlkBZeqD198LFqSOk98a/wCaQWFhSdvhKt0LjbrS35EkD5wrdB1EfjI2/tjusAskO9YJJTjNG6BvjblIuidMATY3KikeXU9S2qMu2ShZ7fPlS0nAhZSl1F2EXp61NdW2wmm0XV0lBTl1iHcAB2+qIJKVKT4vaYXFEuSgdsazZApSkuHwtXze6O4XNS5LB82l+iI4clBIDI1aDHcbmf2EsD5+DS/REefxeIaUZcnvpBVwhvHDU+FzWDP55ivMskyWApWFtoD/AHxavgn20W4BSU/lcypy8YxDMAlLmTEzpZC0nDRVYqa5i0JtGVGclJQQ4yIy2R52z+WT8qPQTSsKJxAhw1DHn5L8ePlRr90HDRAB1V5oNLaGbogUFTCh6HiRGLD53bujdDbukj2LWCRS1Szo1GMUhAqQnsjaulxd0wqf9Il69RjFLnQr7WqOXR/sqaVfGCBRV8HZBykYlHAElq0aBTixEEHOlDGymbNs1x2JdkmLRMmzV8YUAuSGAB2bI3rr22sUREssS14k+5Hl5UzropDiXMqoSy2bitOqN6ylBm3SZxnCcvGRhAIJxl3rEUnjpllsk1NpMsSxMWtIUolaQurB6xz9TPpXLYwSrBiwuklkl8z1Q3ETikgSl0D+L3RqItKJdllWmXKJl+FTCJbmiW58xCCpvH2WZZ7bOmyJ00JSlZIWC9QS9Yrn1XnsnZDMVImS1grQpIILOCIKXLmKcoDltCVH+kTXhOnLt09MyYVJTNWAC5auisTIWuXdVnXIxhSp6grA4LsMIJEbTqTFEVSIiJlU4mepIWJRKSpgQlWeqJZdktRxHwZZDs+FbPGleCEoQtMoDCLfQDWQNW14XFrnBCEWkylG2TMBxGrNSMJ4iq2FbIY2JKSXYEa8UIK5VOzFE14TBPtk6YJQlhSqpLAjo1xXDBR5AHSI66ZvF2S5YCeNPJHjI1/DEBeSsN42r9qrXrg7uLzSHZlJ1fDTAXo3spacvLK07eaOeP75/wAXPwV8SSpnaCo/jJPrzwIWaVP1u6Fi5RAUx+V3R0IEFJAzGWyO3XT7z2L5vL9ERxFDs7iu07o7ddXvRY/m6PREcHF+GlGXJL2V/im8Mv0yZofzzohLBwqfExSTWQkB+uGvgEcKbeWSfyyZmW88xCQ8lR4pJSx/+01OktE1x3pKmcqE9CikpCeUWy0RgyqTk006Y27SopSSzEDN4xJPlU88dU/KBGF9Kg2QiRKwA3Jy2REANY6oNIGLMZbI6OyG5cxSbumuxPHo9FUZBUnJkv0Rq3QALBNLBjaJf3KjPu8pNvs4UkEGYkFKmINdUcenO2quWsxeIQhSXIKRXmiezW60WRCpchbIUcWFaEqCTrDih2xtzJaJdpSm0SZMtSrUkSAkJ5SMTEFhUNATEqlzrMizSJCplomTFHjEAgsojCNUHUUV/TMFsmMMpF7WwTLOvjEFVnSri1YE0c1eGF52tIklExEsySTLMtKQQTn0Rr2eVZlm7TMXLTMKF+58ViExidMVZdsmG7bRN4uzlUtUoIPFJycu9Inmac2tSrbPtTF52vkgTkjCorDS0ipodEAu22hU5C1Tg8uqGAATzBmjWXaZdnsllWVypazIK+LVZ0nGcRYO0EiVJXPkWDiZRlTbLjUrCMWIpJfFnSHGpR5pTMTfLHVaFTpq5kyq1F1ckVPVEtnt06zhXg68IWXIanPlnGgsBNrs4SlAewueSKnAT17YFZMywldiVJCJMpPHSTLAXLIZ1PmXjTnUzTEW7FtmJUpNutFn4wypqkY3KtNdByz2wItc/iUSsZIlLxhhUK1vm8a1tlgi02mQyfczLmBI8VQUliNTgxHe09cubPlC1JUHSDZxJYgM5YtnE82iqbbTtMQzrRbJtpVjnrUtR0nT1RHxnLfltzGNS3rM6xmbZZoVZitOKTgSmZJOTZVEDb1m0WTwizz0rsmJLyggBUnQ2siNKdWO0WTNMobvmY55BxeboOhaYG9FKF62scqk1VGMR3cSZq2UKpGkHz0w98g+zVtDpbjVaBCiP+if8OfghClOzZc++GUQSTV+nfELEHNPZBpYgYiAw2bo6ZhndIhQDDVobvjuV1+9Nj/YI9ERwgqAJbNtEd3uz3qsn7BHoiPO4vw103Ir6SPbLb6hJ8Lml2+OYhYLCsUxDhJokGnZEt+crhBeIGfhk3QfhmKq5c1KVFlClaGHNOO6VG0gYVJJOTu3dGLJ8qnnjenlJSrmMYVn8qkmvKjb7oOML4FfGaDSCAeUTDJXSgEElWZwipjdDZugE2CbpafL/rGbJneD2hE0JScCgcKsi0a9zqAu6cVKSkCdLzAGvbGf4IrC6lyAToxpji06qY1KoqazE7YmBy72my1q9xllPHCclJxHAolyxGiHlXtaEqGGTKUsKK5aiCTLJqW156Yj8DKm92kA68SYSbCAW8IkJ2lYjX+Ar1CReM1EyzL4qWTZApKXflP/ANxAi0qRZ51l4pCkTVAvXkt0xYF3l62mQXqCJqYbwApV5aTX4whxOjGJL6ji8QtEjjLvs6zJSEpUUqyfU7aYAXnPEjAlMsEIKUzEy+UlJzAL5Q6bCsF+Ok/W7oc2RQA5aMqVf+kOJ0DndIUXjOVITJwoKkI4tM4o5WDVm2yDNvmqTMSmRIlqWnCtaEVI1ZtA+CrSqqkl9h3Q4sysT8YgdB3Qfwp+oSrZOK7SU4Am0EY5eHkliCNOyCmXlOtBmKVZrOla2BWmXUDY5zgTZSATxiNjPuhk2SaSGIYaAFboP4c3H1JFXhaJlUiRKxEKVxcpsRBcAw0+2zp6ChRkykzDiWJUsJxnbBC7pruHA/Zr3Q/gE0Gpb92sf0g3aN8i1XpFZCZa1MsF0h6fGTBXw/stalYx5VXm90WJNgmyisuVOAAAlesHSIjvdL3va6U4w5Pviaa4nWmYnwcxMUd1FSdIUPqGGVkHr9AxNRhTs74Y4QRQHIeKNfPHVdmr4ASW07DHdrsDXVZB/sI9ERw9khRLJ6hvjuN2F7rsh/2EeiI8/i5w103Hb6JHCa8mzFsmsCRXlmAKUstScGIjlcsGHvtahwlvJiphbJuQNOWYEsNJqHLymbpgrjvSmnyzZ5aSpT6DojHkeUT8qNa0FZs6nOt3jJs/lE086N/ug4w0UANXsBgwxGnPXEQPJ8Uu2qDxNkGrrEboXLLb7VYAsWaYpCZjYgzgtzxZN+XiAWtJbR7mndGY4qXHZBA7QeqM6tKiZvMK3Svqvy8VsPClV/2xuh033eIytav4Y3RSFKuOyEcIHPtEPlafobqmj7O3oAWtihk3uY3QSr5vNVfCl8+ARlONQz1iDxAEDCnsg5NHob6mib7vRILWuZ9WBVfV5Zm3TBTQIoEpY5DqhyoBWactkPkafob5XF3teSlv4bNPSID2YvNiPDpoz0iKql8rNFQdIgSpTHJsqNDjRo9QW6V4XteSlYUWucaigIrCN73kD+nTwecRTClJCSFEFswRDGlcQy1xXJo9DdK+i97yU/5xtAp8IQhet4kP7I2h/ljfFIF2qmDSWNCl+mJ5NHoblk3jeCgQbxtH1xviuStc0qXMK1KqVFiTCzJqNemHyV3GKiiIwVxMQM6DYIZDFLuc9UDipp6jDpUpgBiyfLvhyRy5AL9pjt92+9dk/YI9ERw9JVyc67O+O4Xb712R/wDQR6Ijz+L8NdNxq/m9s15ELAPhk3R8YxRC1YsJnOFFyKsYv36F+2e8SEhvDZlVP8IxEVKZRCZYAGYlkF9kaTXEWiyLX7s+0H3Bfi+KaxkWfyia+dGpaJizIWMRqK1jKkllpO2L+6FRhogivKT1wZUl/GHX3RGFlsj274dUwgh1Hr743iEJAoEtjd9vdBgh/GP1u6IROPwu3vghNLAPXn74dgnCn877XdCcMS+Xxu6IuOLGv2oITaGo+sN8FgPE7M3Wd0JQOb/fuiPG+rrEPnUs20iKsQ0uQag/W3QlAk1fLWqAIKSGUns3wnIX4z9IhgbKKqZDaYPOjED6UROrMK0bN0GVEBXKFPXVABKJo5V1KhyCU6ftb4ALc+axGzdDhdfGDD11QAQDMWNOffCY4s1dffCxcx6t0LFV9mvugBEAZDrIgSdqYILo7do3QJUo0w/aEAI7FJ6hCQMnwk/RhFR0FidohBRJcKNOffCsBYRQgJemrdHcrt967J+wR6IjhuJWbntjuN11umxn/YR6IjzuMjDTTy4/fQHtlvIgt+VzfTMRKPjJIUAzj3Ql4mvstwjvKv8Am5rk1HjmIlLkzJRCFoKwkuBKZ4dXgo8su0p9yWzVDxjyKrTp5UbFr8kspZ2OqlOaMeR5VI+NGs/KDjC8EDCS3bCwuGw9sOkvoHVBDLIdXdHREoMhOhvtCJEpUAKqy1iEgHm9eaDDtnp9dEVcEkKCSMSusQ7MPKEdUEx1HrO6CBJ0nt3QXCP6T9Ih8IAdz9YQWJXKr9owiSwcjMUcwyAo5co9cIOSGKh0wRw0dIJ5zBB3pl0w7gIxVqqFhJBDnOsGJYILGr64NKGI3QXCulKg1HeDCSEmkTJSBhciEMIpiGeob4LlZCxByLtqh+UzPTmMSLCeVQEts3wiE0DJHVvguVgoQcyDXYYWFQUeUfqmDPi8lmbWN8OoDEfE+zvhXNFygxJPSkwCikFRdgdSTqiYOKBSezfCUgFJcp7ILmjocTGmiO6XXW6bH+wR6IjiCEpDBk7aR2+7PeqyN/oI9ER5/GeGmnlxy/MR4U3kEgYja5oALseUYjQZyUqUuVIHIUOQa5RPfKVK4T3iABS1zDUP55isEFAwZ4HBBQwGtomrMXKPLPtCWs6mGYOuMiQPdU086Ne0YRJUGFAdWqMiT46flR0T8oOMNFISB4oyhxhIyERpIrQdMECBpMbxCEgUAAKdYhwpJJFHfZAJmB8/ugwtIIOPtMUBCYHAYdkOFAecB0CGEyrgv1wQUVOXGn4WqAFicHcIRZTOH6BDh37lQ9RoGe2GAlKXySK6hDkITpSHOoQRch69RhBTkO9NhgIziocEcw3QaSn4SaUyG6Fi5VOfJUJMypIBH1oAcFAA06qjdC5tesboQVQuD1qh3ZQI+474AElWIkE10H/qDKywD5EDTuiNWEl3r67YNLkBlA/S74YE7kcoZbd0LEcWfYrdCDBTEh+fvhtrjr74QIlTPXLUd0MpS8jp+VCUQVeb69MILCqEgAbRCBS3KsRavPHcLr96bH+wR6IjiAUnQddHEdvuut02P9gj0RHn8Z4aaeXHr7/+T3iXIBtc0E5eeYgnTCuWUKRNUBrnAgdETX2Ee2i8CoAtbJj8knzzFRUuWJeHiwrECVKwVJ2aoKp70lTiVGd5NZckMdGyMqU+NI2xpz0gSlgAUBy5ozJPlE88bz8oOMLqMQIz6jEhd9PUYiTQBzD0xVJjpQmDtTteEyiHL9RiNKgTR6UqRErbICMmWoB3VEiSQACD1QBUADobaIIKTh5RA+l3RQGlTNSp2DfDqmBiCwPMN8Ako5LKPX3QS2UKEwWBBSCKq0bN8EjBRlA9UMEmrGDGJIFH64QOkpxdGsQuRSgJJ1wwcHPsMOQXofvhg4CWYgdezmgzg2dfdAgqOaVnmeHUpTHyg69UAAcOdG2nugHYApLBhkO6CWovUr6++IS5ocfr0xRJuNWFEAqy1mHKzh87tgGdiVmvxhDEBiONFNo3xISOp/GUKbYclRFJiuoxGoJBJxjrEIZBlp6SIQGknQo9sdyuv3psf7BHoiOGpWzOU56xHcrr96bH+wR6Ijz+M8NdPLjd/IK+FF4DCT+WzclAecdMQzOMTLUlMtSEnMCYDi59cW74STwovAAs9sm+kYqmUQgqJAUArCkjRriarXpKIyzZzcWshJok/dGTJ8qnnjYtAPFrABFNcZEkEzgGeuuOiZ+qDjC0M+8QQBd3gkhQ81WWqEHGYOe2OiEEjFpmEV1d0SlRB8YwISo5A9sGxJ8XrBigcl3dvXogQstoHTD4S9UjqMIAhIetNR3wyOGLYmz1wyikA5tzw4So1Yiu3fBLQ6NPr0wXBkzEh8+owgU5EHpgMLeaTBAqCmYAc8AGSmjZZZiH5OIU7RAhxm+Z0vEgrhOJWWyC4FhDhgBAqTyTyx1QVHYqOcIpdKuUeowXJErEB5SsEPF8ZyYRSGwlyNeEwhLFOQw0nCYq4IEAgO/T3QlGtK/SEFhQkmpz+Ad0PiQ+fWnuibgIqRmR8oQWFsjmTp2QSMNGL7G280NgBTXCS3rohXAikjzz9aO4XZ71WT9gj0RHEU46MkNqeO3XV70WN/8AQR6Ijz+M8NNPLj19n/El5Amnhk3SzcsxXmK5CkLXiUUlzjyGqH4Qk+2S9KD9Lm9PLMUXJGIs/MYvl3tKb+AzWUlWIgJIOjZGRJ8uKedGrNlLVJWcLhtsZUh/CB8qKn5QuMLoS9WEOlqmnVCTUeKe2Cw5AYh0GN4QdJpmOzdBBixp2boQSdvV3wQBD+N1d8MFrZA6u6CAy5Jf12Q4FCXLvq74QUl6ivRvigQBq49eqHL0DFuY7ocKcHLs3wipLtyctm+AHB5QHKzGg7oJ1aX6juhks4p6METXxfugIFHIY89YIFTUBH0YZQSXoA3NCYbOsQwPlYSWf6JhAqc0FfinfAsoJOWnSNXNBhJzbOmjdADVAqB1d8CkuCcA6tnPB1BqnLm3QAwpKg5Zv6c0AGASHwnPV3wyneo623wgBWr7K7odikUr9bdAQXADsKHZvhYgHy6QN8PyqkIJBOpW6Eyi+JOn426EYk4MVQnLZvjtt0e81i+by/REcUQpSat6W6O1XQXuawnXZ5foiPP4vw008uN8IZb8JLzNK2ua1PjmKBQS5CQa5NsjR4QBZ4R3kB+tzWr8cxR5TVJpnWOmn4wy8qc5whfJGUZsgtNSWrijTnsUrxY8qRlyvHDa4ir5w1jC8DszgyS41euyIgc84NB2HqMdEQhIC3/XdBpIIoB27ojd35Jy2wQUEnxVdcFgNKqENp9dEECdXr1RFyToV1xIkA5pXszigMK0DPnO6CKyACBXp3QCSysldRhaTySabYCGFGvIOW2EVLxeTW3TAhnyUKQgATp6UwwPEoUwq6zCKjqmdsAShKjyhT4qd8EcJBqlvo74AMB0miu3VDkcpmLOdJgEKDeMOoRKFJJAca84QAA5BNMtevnhik1qe3fBqUljymrrhlKSHFdhEMjkkEVNAde+FyquR0nvgcZfzsjphYziIJVnt3QC5yAwZs/XTDuCSMOnZvgMSnZzQ5v3QSVEkkKPOf8AqELnSHzSTnpEdsub3jsHzaX6IjiaVMHKqu3ZHbLl947BV/yaX6Ijz+LxDXTnu5BfwB4S3k4L+FTWr8cxRLJocwdYjRv1H+I7xOCnhczX8M7YoKSWNDp07OeOinEMvLOtRdCs6g6dkZ0isxPyo1LSAELcDLX3xl2fyiaedriavnDWMLgGfKgktiqo02QhRmB+sIIEkmh6xG8IEMIU7Z74TgnzuiHAIT52cLCHFD1RVwTtkS+qCTk7wwBx1J9eiCCUtp7d0O4IYdsEMOvtENhCTkT17oMJfQsN66odyMwd3HO43w5dnP3iGKS1CvpMGBMw1BNIAA4nYaokSvEHJoYIpLggKNPXRDGWQA0o9sFwSVnE2I9sGlZxeOe2I+LNSZam54Qlln4sg7UwdiFxhZsajXbDKJIIDuRqMISqjEkjUyYSpdQ4UD8mDsDDEVaeiE5cvjziUIGEFlnoMNhSOnbBcBSolQJxlhpBh0lixemdBvhFIBzboBgsCiCRX6IhSVjpNQMINc2jtVy+8dg+bS/REcYlILh9eWUdnub3ksHzaX6Ijz+L8NdKO7kl/pT7YbwOEE+FTdI+GYzl4nOpj5w1RqX2lRv+8iEk/lc1uSfhmKExCmqgmnwTvjame0M5yzrUoiUoYel3jKkeVT8qNW1giUeQ3RGXIpNFPOip+UNKcLwBYFyOgwaMXq8CkE5pHWIcAOXCeyNUnL13GG86o7DDhifFHZCIDGg6xAYgAVUB+r3xIkakjpHfESQwfD90SBtQ6xDCQJFHSnq74bCeVROWrvhklId5eXxhCxDQjOAiIyonq74kQB8UBtkMAMI5Pad0SAA6O07oCM6SMvugqBFG6xCZI80jr3QQNAz9R3QAKWbzelt8GOdPZvhgqhoftboME6Hb6W6AI1JVoWjmIEPhJaqCW1CJCFPR2PyoEJLhwRXNjFEQTTxE56hDKRXJOeyCAO3thiS+nqMSCKA4oOsQkuAQ2j4Q3Q6mcVPUd8MEpSlji6jvgCaUXmJBDh/hd0dkukNc9iDN+Ty/REcWkqTxqOQosdIOcdouh/Yawvn4PL9ERwcX4a6bwV78H+ES72tk+x3OZsuZPWpCjaJQcFRILFVIqo4O8K1Ecbccthrnyt8KFGHPqtZeyEftM4Q2glM66UIRpHHSyTzcqkZk3+zbhJLtyjIsIXJxYgozpY6PGhQoI164m57YSD+z3hMP/wA9P8dH4oIf2f8ACb9QQP3yPxQoUX1VfqC2QL+77hL+pp/jI/FC/u+4S4W8DT/GR+KFCg6qsbIL+77hM36GjP8A1kfigh/Z9wl/VUj98n8UKFD6vU/Q2Qcf2fcI8RJsiP4qfxQ/93/CMD9ER/FR+KFCg6vU/RbIP7QeEmH9FS+rjUfihxwB4RA/oaD+9R+KFCg6vU/Q5cEOAfCHTYE/xkfihxwD4RNWwp/io/FChQdXqeoHLg/tE4RB2sKP4qN8OOAvCIP+Qo/io/FChQdXX6gcuDe0bhGP8gg/vpe+C9o3CLC3gKBq92RvhQofV6nqBy4MOAvCJ/0FH8ZEOeA3CM/5JA/eo3woULq9T1A5cCPAbhDQ+BoP75ECeA/CM/5JP8aXvhQoOr1P0OXApfAbhAFB7DLFXfjkR0+wSl2e77NJmNjlykpU2sAAwoUY6mrVqZVTTEP/2Q==%20"/>
          <p:cNvSpPr>
            <a:spLocks noChangeAspect="1" noChangeArrowheads="1"/>
          </p:cNvSpPr>
          <p:nvPr/>
        </p:nvSpPr>
        <p:spPr bwMode="auto">
          <a:xfrm>
            <a:off x="155575" y="-144463"/>
            <a:ext cx="304800" cy="304801"/>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7" name="Rectangle 2"/>
          <p:cNvSpPr txBox="1">
            <a:spLocks noChangeArrowheads="1"/>
          </p:cNvSpPr>
          <p:nvPr/>
        </p:nvSpPr>
        <p:spPr>
          <a:xfrm>
            <a:off x="1009442" y="304801"/>
            <a:ext cx="7125113" cy="1143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dirty="0">
                <a:solidFill>
                  <a:srgbClr val="FFFF00"/>
                </a:solidFill>
              </a:rPr>
              <a:t>The Effect of Evangelical Dialog?</a:t>
            </a:r>
          </a:p>
        </p:txBody>
      </p:sp>
      <p:pic>
        <p:nvPicPr>
          <p:cNvPr id="2050" name="Picture 2" descr="http://balancedfaith.org/images/theologybuy.jpg"/>
          <p:cNvPicPr>
            <a:picLocks noChangeAspect="1" noChangeArrowheads="1"/>
          </p:cNvPicPr>
          <p:nvPr/>
        </p:nvPicPr>
        <p:blipFill rotWithShape="1">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3624" t="1946" r="6408" b="15560"/>
          <a:stretch/>
        </p:blipFill>
        <p:spPr bwMode="auto">
          <a:xfrm>
            <a:off x="5090561" y="1547004"/>
            <a:ext cx="3006672" cy="4711485"/>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8194" name="Picture 2" descr="http://www.qod.andrews.edu/images/leroy-moore.jpg"/>
          <p:cNvPicPr>
            <a:picLocks noChangeAspect="1" noChangeArrowheads="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219200" y="1547004"/>
            <a:ext cx="3157488" cy="4209984"/>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8" name="TextBox 7"/>
          <p:cNvSpPr txBox="1"/>
          <p:nvPr/>
        </p:nvSpPr>
        <p:spPr>
          <a:xfrm>
            <a:off x="1170990" y="5745306"/>
            <a:ext cx="3205698" cy="507831"/>
          </a:xfrm>
          <a:prstGeom prst="rect">
            <a:avLst/>
          </a:prstGeom>
          <a:solidFill>
            <a:schemeClr val="tx1"/>
          </a:solidFill>
        </p:spPr>
        <p:txBody>
          <a:bodyPr wrap="square" rtlCol="0">
            <a:spAutoFit/>
          </a:bodyPr>
          <a:lstStyle/>
          <a:p>
            <a:pPr algn="ctr"/>
            <a:r>
              <a:rPr lang="en-US" sz="2700" b="1" dirty="0" smtClean="0">
                <a:solidFill>
                  <a:schemeClr val="bg1"/>
                </a:solidFill>
              </a:rPr>
              <a:t>A. LeRoy Moore</a:t>
            </a:r>
            <a:endParaRPr lang="en-US" sz="2700"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014172875"/>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500"/>
                                        <p:tgtEl>
                                          <p:spTgt spid="8194"/>
                                        </p:tgtEl>
                                      </p:cBhvr>
                                    </p:animEffect>
                                    <p:anim calcmode="lin" valueType="num">
                                      <p:cBhvr>
                                        <p:cTn id="8" dur="1500" fill="hold"/>
                                        <p:tgtEl>
                                          <p:spTgt spid="8194"/>
                                        </p:tgtEl>
                                        <p:attrNameLst>
                                          <p:attrName>ppt_x</p:attrName>
                                        </p:attrNameLst>
                                      </p:cBhvr>
                                      <p:tavLst>
                                        <p:tav tm="0">
                                          <p:val>
                                            <p:strVal val="#ppt_x"/>
                                          </p:val>
                                        </p:tav>
                                        <p:tav tm="100000">
                                          <p:val>
                                            <p:strVal val="#ppt_x"/>
                                          </p:val>
                                        </p:tav>
                                      </p:tavLst>
                                    </p:anim>
                                    <p:anim calcmode="lin" valueType="num">
                                      <p:cBhvr>
                                        <p:cTn id="9" dur="1500" fill="hold"/>
                                        <p:tgtEl>
                                          <p:spTgt spid="819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500"/>
                                        <p:tgtEl>
                                          <p:spTgt spid="8"/>
                                        </p:tgtEl>
                                      </p:cBhvr>
                                    </p:animEffect>
                                    <p:anim calcmode="lin" valueType="num">
                                      <p:cBhvr>
                                        <p:cTn id="13" dur="1500" fill="hold"/>
                                        <p:tgtEl>
                                          <p:spTgt spid="8"/>
                                        </p:tgtEl>
                                        <p:attrNameLst>
                                          <p:attrName>ppt_x</p:attrName>
                                        </p:attrNameLst>
                                      </p:cBhvr>
                                      <p:tavLst>
                                        <p:tav tm="0">
                                          <p:val>
                                            <p:strVal val="#ppt_x"/>
                                          </p:val>
                                        </p:tav>
                                        <p:tav tm="100000">
                                          <p:val>
                                            <p:strVal val="#ppt_x"/>
                                          </p:val>
                                        </p:tav>
                                      </p:tavLst>
                                    </p:anim>
                                    <p:anim calcmode="lin" valueType="num">
                                      <p:cBhvr>
                                        <p:cTn id="14" dur="1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035803"/>
            <a:ext cx="8229600" cy="5212597"/>
          </a:xfrm>
        </p:spPr>
        <p:txBody>
          <a:bodyPr>
            <a:normAutofit fontScale="92500" lnSpcReduction="10000"/>
          </a:bodyPr>
          <a:lstStyle/>
          <a:p>
            <a:pPr marL="0" indent="0">
              <a:buNone/>
            </a:pPr>
            <a:r>
              <a:rPr lang="en-US" sz="2800" dirty="0" smtClean="0">
                <a:solidFill>
                  <a:schemeClr val="tx2">
                    <a:lumMod val="90000"/>
                  </a:schemeClr>
                </a:solidFill>
                <a:latin typeface="Arial" panose="020B0604020202020204" pitchFamily="34" charset="0"/>
                <a:cs typeface="Arial" panose="020B0604020202020204" pitchFamily="34" charset="0"/>
              </a:rPr>
              <a:t>“Advocated </a:t>
            </a:r>
            <a:r>
              <a:rPr lang="en-US" sz="2800" dirty="0">
                <a:solidFill>
                  <a:schemeClr val="tx2">
                    <a:lumMod val="90000"/>
                  </a:schemeClr>
                </a:solidFill>
                <a:latin typeface="Arial" panose="020B0604020202020204" pitchFamily="34" charset="0"/>
                <a:cs typeface="Arial" panose="020B0604020202020204" pitchFamily="34" charset="0"/>
              </a:rPr>
              <a:t>first in Australia by Brinsmead and Ford during the early 1970s and, following a period of insemination by way of Brinsmead’s Present Truth, this view has been vigorously promoted in the U. S. by Ford; </a:t>
            </a:r>
            <a:r>
              <a:rPr lang="en-US" sz="2800" dirty="0" smtClean="0">
                <a:solidFill>
                  <a:schemeClr val="tx2">
                    <a:lumMod val="90000"/>
                  </a:schemeClr>
                </a:solidFill>
                <a:latin typeface="Arial" panose="020B0604020202020204" pitchFamily="34" charset="0"/>
                <a:cs typeface="Arial" panose="020B0604020202020204" pitchFamily="34" charset="0"/>
              </a:rPr>
              <a:t>the </a:t>
            </a:r>
            <a:r>
              <a:rPr lang="en-US" sz="2800" dirty="0">
                <a:solidFill>
                  <a:schemeClr val="tx2">
                    <a:lumMod val="90000"/>
                  </a:schemeClr>
                </a:solidFill>
                <a:latin typeface="Arial" panose="020B0604020202020204" pitchFamily="34" charset="0"/>
                <a:cs typeface="Arial" panose="020B0604020202020204" pitchFamily="34" charset="0"/>
              </a:rPr>
              <a:t>primary </a:t>
            </a:r>
            <a:r>
              <a:rPr lang="en-US" sz="2800" dirty="0" smtClean="0">
                <a:solidFill>
                  <a:schemeClr val="tx2">
                    <a:lumMod val="90000"/>
                  </a:schemeClr>
                </a:solidFill>
                <a:latin typeface="Arial" panose="020B0604020202020204" pitchFamily="34" charset="0"/>
                <a:cs typeface="Arial" panose="020B0604020202020204" pitchFamily="34" charset="0"/>
              </a:rPr>
              <a:t>Reformationist </a:t>
            </a:r>
            <a:r>
              <a:rPr lang="en-US" sz="2800" dirty="0">
                <a:solidFill>
                  <a:schemeClr val="tx2">
                    <a:lumMod val="90000"/>
                  </a:schemeClr>
                </a:solidFill>
                <a:latin typeface="Arial" panose="020B0604020202020204" pitchFamily="34" charset="0"/>
                <a:cs typeface="Arial" panose="020B0604020202020204" pitchFamily="34" charset="0"/>
              </a:rPr>
              <a:t>charge is that the doctrine of righteousness by faith has been confused in the SDA church by the denial of the doctrine of original sin. This, they hold, has given rise to three related heresies: a) that the gospel includes sanctification as well as justification; b) that Christ took the fallen nature of Adam; and c) a ‘final generation’ must develop perfect characters before Christ’s </a:t>
            </a:r>
            <a:r>
              <a:rPr lang="en-US" sz="2800" dirty="0" smtClean="0">
                <a:solidFill>
                  <a:schemeClr val="tx2">
                    <a:lumMod val="90000"/>
                  </a:schemeClr>
                </a:solidFill>
                <a:latin typeface="Arial" panose="020B0604020202020204" pitchFamily="34" charset="0"/>
                <a:cs typeface="Arial" panose="020B0604020202020204" pitchFamily="34" charset="0"/>
              </a:rPr>
              <a:t>return.” </a:t>
            </a:r>
            <a:r>
              <a:rPr lang="en-US" sz="1400" dirty="0">
                <a:solidFill>
                  <a:schemeClr val="tx2">
                    <a:lumMod val="50000"/>
                  </a:schemeClr>
                </a:solidFill>
                <a:latin typeface="Arial" panose="020B0604020202020204" pitchFamily="34" charset="0"/>
                <a:cs typeface="Arial" panose="020B0604020202020204" pitchFamily="34" charset="0"/>
              </a:rPr>
              <a:t>(A. </a:t>
            </a:r>
            <a:r>
              <a:rPr lang="en-US" sz="1400" dirty="0" smtClean="0">
                <a:solidFill>
                  <a:schemeClr val="tx2">
                    <a:lumMod val="50000"/>
                  </a:schemeClr>
                </a:solidFill>
                <a:latin typeface="Arial" panose="020B0604020202020204" pitchFamily="34" charset="0"/>
                <a:cs typeface="Arial" panose="020B0604020202020204" pitchFamily="34" charset="0"/>
              </a:rPr>
              <a:t>Leroy Moore</a:t>
            </a:r>
            <a:r>
              <a:rPr lang="en-US" sz="1400" dirty="0">
                <a:solidFill>
                  <a:schemeClr val="tx2">
                    <a:lumMod val="50000"/>
                  </a:schemeClr>
                </a:solidFill>
                <a:latin typeface="Arial" panose="020B0604020202020204" pitchFamily="34" charset="0"/>
                <a:cs typeface="Arial" panose="020B0604020202020204" pitchFamily="34" charset="0"/>
              </a:rPr>
              <a:t>, </a:t>
            </a:r>
            <a:r>
              <a:rPr lang="en-US" sz="1400" i="1" dirty="0">
                <a:solidFill>
                  <a:schemeClr val="tx2">
                    <a:lumMod val="50000"/>
                  </a:schemeClr>
                </a:solidFill>
                <a:latin typeface="Arial" panose="020B0604020202020204" pitchFamily="34" charset="0"/>
                <a:cs typeface="Arial" panose="020B0604020202020204" pitchFamily="34" charset="0"/>
              </a:rPr>
              <a:t>Theology in Crisis</a:t>
            </a:r>
            <a:r>
              <a:rPr lang="en-US" sz="1400" dirty="0">
                <a:solidFill>
                  <a:schemeClr val="tx2">
                    <a:lumMod val="50000"/>
                  </a:schemeClr>
                </a:solidFill>
                <a:latin typeface="Arial" panose="020B0604020202020204" pitchFamily="34" charset="0"/>
                <a:cs typeface="Arial" panose="020B0604020202020204" pitchFamily="34" charset="0"/>
              </a:rPr>
              <a:t>, p. 23</a:t>
            </a:r>
            <a:r>
              <a:rPr lang="en-US" sz="1400" dirty="0" smtClean="0">
                <a:solidFill>
                  <a:schemeClr val="tx2">
                    <a:lumMod val="50000"/>
                  </a:schemeClr>
                </a:solidFill>
                <a:latin typeface="Arial" panose="020B0604020202020204" pitchFamily="34" charset="0"/>
                <a:cs typeface="Arial" panose="020B0604020202020204" pitchFamily="34" charset="0"/>
              </a:rPr>
              <a:t>)</a:t>
            </a:r>
            <a:endParaRPr lang="en-US" sz="1400" dirty="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p>
            <a:pPr algn="ctr"/>
            <a:r>
              <a:rPr lang="en-US" altLang="en-US" dirty="0" smtClean="0">
                <a:solidFill>
                  <a:srgbClr val="FFFF00"/>
                </a:solidFill>
              </a:rPr>
              <a:t>The Effect of Evangelical Dialog?</a:t>
            </a:r>
            <a:endParaRPr lang="en-US" altLang="en-US" dirty="0">
              <a:solidFill>
                <a:srgbClr val="FFFF00"/>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241629009"/>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fontScale="70000" lnSpcReduction="20000"/>
          </a:bodyPr>
          <a:lstStyle/>
          <a:p>
            <a:pPr marL="514350" indent="-514350" fontAlgn="auto">
              <a:buFont typeface="+mj-lt"/>
              <a:buAutoNum type="arabicPeriod" startAt="7"/>
              <a:defRPr/>
            </a:pPr>
            <a:r>
              <a:rPr lang="en-US" sz="2800" dirty="0" smtClean="0">
                <a:solidFill>
                  <a:schemeClr val="tx2">
                    <a:lumMod val="90000"/>
                  </a:schemeClr>
                </a:solidFill>
                <a:latin typeface="Arial" panose="020B0604020202020204" pitchFamily="34" charset="0"/>
                <a:cs typeface="Arial" panose="020B0604020202020204" pitchFamily="34" charset="0"/>
              </a:rPr>
              <a:t>Upon arrival in the U.S. Wieland and Short enrolled in the Theological Seminary in Washington D. C. and began classes. Wieland was particularly excited to be taking a special class then offered, on Righteousness by faith. The teacher referred the students to an 1888 Conference and to the literature then available on the topic: Christian’s, Spalding’s and Pease’s works, along with the 1893 GC Bulletin. For the first time Wieland was introduced to the fact that there was a special message sent the church in 1888, which he discovered from reading the 1893 Bulletin articles, which was the beginning of the latter rain and coincided with the message of Waggoner that he had just read. </a:t>
            </a:r>
          </a:p>
          <a:p>
            <a:pPr marL="514350" indent="-514350" fontAlgn="auto">
              <a:buFont typeface="+mj-lt"/>
              <a:buAutoNum type="arabicPeriod" startAt="7"/>
              <a:defRPr/>
            </a:pPr>
            <a:r>
              <a:rPr lang="en-US" sz="2800" dirty="0">
                <a:solidFill>
                  <a:schemeClr val="tx2">
                    <a:lumMod val="90000"/>
                  </a:schemeClr>
                </a:solidFill>
                <a:latin typeface="Arial" panose="020B0604020202020204" pitchFamily="34" charset="0"/>
                <a:cs typeface="Arial" panose="020B0604020202020204" pitchFamily="34" charset="0"/>
              </a:rPr>
              <a:t>Wieland’s heart thrilled as he was personally studying the 1888 message of R by F, which was to him more than just a re-emphasis of the 16</a:t>
            </a:r>
            <a:r>
              <a:rPr lang="en-US" sz="2800" baseline="30000" dirty="0">
                <a:solidFill>
                  <a:schemeClr val="tx2">
                    <a:lumMod val="90000"/>
                  </a:schemeClr>
                </a:solidFill>
                <a:latin typeface="Arial" panose="020B0604020202020204" pitchFamily="34" charset="0"/>
                <a:cs typeface="Arial" panose="020B0604020202020204" pitchFamily="34" charset="0"/>
              </a:rPr>
              <a:t>th</a:t>
            </a:r>
            <a:r>
              <a:rPr lang="en-US" sz="2800" dirty="0">
                <a:solidFill>
                  <a:schemeClr val="tx2">
                    <a:lumMod val="90000"/>
                  </a:schemeClr>
                </a:solidFill>
                <a:latin typeface="Arial" panose="020B0604020202020204" pitchFamily="34" charset="0"/>
                <a:cs typeface="Arial" panose="020B0604020202020204" pitchFamily="34" charset="0"/>
              </a:rPr>
              <a:t> century Reformation gospel. However, he began to sense </a:t>
            </a:r>
            <a:r>
              <a:rPr lang="en-US" sz="2800" dirty="0" smtClean="0">
                <a:solidFill>
                  <a:schemeClr val="tx2">
                    <a:lumMod val="90000"/>
                  </a:schemeClr>
                </a:solidFill>
                <a:latin typeface="Arial" panose="020B0604020202020204" pitchFamily="34" charset="0"/>
                <a:cs typeface="Arial" panose="020B0604020202020204" pitchFamily="34" charset="0"/>
              </a:rPr>
              <a:t>that the lessons </a:t>
            </a:r>
            <a:r>
              <a:rPr lang="en-US" sz="2800" dirty="0">
                <a:solidFill>
                  <a:schemeClr val="tx2">
                    <a:lumMod val="90000"/>
                  </a:schemeClr>
                </a:solidFill>
                <a:latin typeface="Arial" panose="020B0604020202020204" pitchFamily="34" charset="0"/>
                <a:cs typeface="Arial" panose="020B0604020202020204" pitchFamily="34" charset="0"/>
              </a:rPr>
              <a:t>from his class were promoting </a:t>
            </a:r>
            <a:r>
              <a:rPr lang="en-US" sz="2800" dirty="0" smtClean="0">
                <a:solidFill>
                  <a:schemeClr val="tx2">
                    <a:lumMod val="90000"/>
                  </a:schemeClr>
                </a:solidFill>
                <a:latin typeface="Arial" panose="020B0604020202020204" pitchFamily="34" charset="0"/>
                <a:cs typeface="Arial" panose="020B0604020202020204" pitchFamily="34" charset="0"/>
              </a:rPr>
              <a:t>Evangelical concepts of </a:t>
            </a:r>
            <a:r>
              <a:rPr lang="en-US" sz="2800" dirty="0">
                <a:solidFill>
                  <a:schemeClr val="tx2">
                    <a:lumMod val="90000"/>
                  </a:schemeClr>
                </a:solidFill>
                <a:latin typeface="Arial" panose="020B0604020202020204" pitchFamily="34" charset="0"/>
                <a:cs typeface="Arial" panose="020B0604020202020204" pitchFamily="34" charset="0"/>
              </a:rPr>
              <a:t>R by </a:t>
            </a:r>
            <a:r>
              <a:rPr lang="en-US" sz="2800" dirty="0" smtClean="0">
                <a:solidFill>
                  <a:schemeClr val="tx2">
                    <a:lumMod val="90000"/>
                  </a:schemeClr>
                </a:solidFill>
                <a:latin typeface="Arial" panose="020B0604020202020204" pitchFamily="34" charset="0"/>
                <a:cs typeface="Arial" panose="020B0604020202020204" pitchFamily="34" charset="0"/>
              </a:rPr>
              <a:t>F with seemingly spiritualistic concepts </a:t>
            </a:r>
            <a:r>
              <a:rPr lang="en-US" sz="2800" dirty="0">
                <a:solidFill>
                  <a:schemeClr val="tx2">
                    <a:lumMod val="90000"/>
                  </a:schemeClr>
                </a:solidFill>
                <a:latin typeface="Arial" panose="020B0604020202020204" pitchFamily="34" charset="0"/>
                <a:cs typeface="Arial" panose="020B0604020202020204" pitchFamily="34" charset="0"/>
              </a:rPr>
              <a:t>similar to the false </a:t>
            </a:r>
            <a:r>
              <a:rPr lang="en-US" sz="2800" dirty="0" err="1">
                <a:solidFill>
                  <a:schemeClr val="tx2">
                    <a:lumMod val="90000"/>
                  </a:schemeClr>
                </a:solidFill>
                <a:latin typeface="Arial" panose="020B0604020202020204" pitchFamily="34" charset="0"/>
                <a:cs typeface="Arial" panose="020B0604020202020204" pitchFamily="34" charset="0"/>
              </a:rPr>
              <a:t>Abalokole</a:t>
            </a:r>
            <a:r>
              <a:rPr lang="en-US" sz="2800" dirty="0">
                <a:solidFill>
                  <a:schemeClr val="tx2">
                    <a:lumMod val="90000"/>
                  </a:schemeClr>
                </a:solidFill>
                <a:latin typeface="Arial" panose="020B0604020202020204" pitchFamily="34" charset="0"/>
                <a:cs typeface="Arial" panose="020B0604020202020204" pitchFamily="34" charset="0"/>
              </a:rPr>
              <a:t> revival he had dealt with in Africa, and the contrast between the two gospels was</a:t>
            </a:r>
            <a:r>
              <a:rPr lang="en-US" sz="2800" dirty="0" smtClean="0">
                <a:solidFill>
                  <a:schemeClr val="tx2">
                    <a:lumMod val="90000"/>
                  </a:schemeClr>
                </a:solidFill>
                <a:latin typeface="Arial" panose="020B0604020202020204" pitchFamily="34" charset="0"/>
                <a:cs typeface="Arial" panose="020B0604020202020204" pitchFamily="34" charset="0"/>
              </a:rPr>
              <a:t> accentuated in </a:t>
            </a:r>
            <a:r>
              <a:rPr lang="en-US" sz="2800" dirty="0">
                <a:solidFill>
                  <a:schemeClr val="tx2">
                    <a:lumMod val="90000"/>
                  </a:schemeClr>
                </a:solidFill>
                <a:latin typeface="Arial" panose="020B0604020202020204" pitchFamily="34" charset="0"/>
                <a:cs typeface="Arial" panose="020B0604020202020204" pitchFamily="34" charset="0"/>
              </a:rPr>
              <a:t>his mind by his personal studies of the 1888 message</a:t>
            </a:r>
            <a:r>
              <a:rPr lang="en-US" sz="2800" dirty="0" smtClean="0">
                <a:solidFill>
                  <a:schemeClr val="tx2">
                    <a:lumMod val="90000"/>
                  </a:schemeClr>
                </a:solidFill>
                <a:latin typeface="Arial" panose="020B0604020202020204" pitchFamily="34" charset="0"/>
                <a:cs typeface="Arial" panose="020B0604020202020204" pitchFamily="34" charset="0"/>
              </a:rPr>
              <a:t>. Wieland soon discovered that much of the material, concepts and even illustrations presented in the R by F class were taken from E. Stanley Jones’ works.*</a:t>
            </a: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Robert J. Wieland &amp; Donald K. Short</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11FAB56-F1D0-4A38-B6CB-A69DCEBB5786}" type="slidenum">
              <a:rPr lang="en-US" smtClean="0">
                <a:solidFill>
                  <a:srgbClr val="FFFFFF"/>
                </a:solidFill>
              </a:rPr>
              <a:pPr/>
              <a:t>60</a:t>
            </a:fld>
            <a:endParaRPr lang="en-US" dirty="0">
              <a:solidFill>
                <a:srgbClr val="FFFFFF"/>
              </a:solidFill>
            </a:endParaRPr>
          </a:p>
        </p:txBody>
      </p:sp>
      <p:sp>
        <p:nvSpPr>
          <p:cNvPr id="6" name="AutoShape 4" descr="data:image/jpeg;base64,/9j/4AAQSkZJRgABAQAAAQABAAD/2wBDAAoHBwgHBgoICAgLCgoLDhgQDg0NDh0VFhEYIx8lJCIfIiEmKzcvJik0KSEiMEExNDk7Pj4+JS5ESUM8SDc9Pjv/2wBDAQoLCw4NDhwQEBw7KCIoOzs7Ozs7Ozs7Ozs7Ozs7Ozs7Ozs7Ozs7Ozs7Ozs7Ozs7Ozs7Ozs7Ozs7Ozs7Ozs7Ozv/wAARCAEXAMoDASIAAhEBAxEB/8QAGwAAAQUBAQAAAAAAAAAAAAAAAgABAwQFBwb/xABTEAABAgMEBAgGDQkIAgMBAAABAhEAAyEEBRIxQVFh0QYTInGBkaHhFDIzQrLwFRYjNVJicnSCkqKx0iQlNFRzg5OUwQcXJkRTY2TxVYQ2Q0Xi/8QAGQEAAwEBAQAAAAAAAAAAAAAAAAECAwQF/8QAKREBAAEDAgYBBAMBAAAAAAAAAAECETEDEgQTFCFBUTIiQlJhIzNxJP/aAAwDAQACEQMRAD8Axb8vW85d826VLvW3SkC0TAkInqASAo0Fcozxe97qp7N3hnotC98SX77+3jstU30jGcEl3ArnHfTEbWEysG+b6lIURfF4KZjW0L3xie2i/wBcx/Zu8QCrIWpe+L04HASwrojzsse7AfGi4pi8dlU4bg4RX4z+zV5ZfrUzfC9sV+Fvz1eX8zM3xn4KZDLVDoQQBSNttPorr54R34/v5eNM/wAqmb4Xtlvwn37vH+ZXviiU1pTohAKbuh7afRtBPCG/SPfy8f5pe+H9sN+uPz3eDfOl74z8BhFJCc9cG2n0a/7YL+/83eH80vfC9sF/Zm+7wb50v8UUMNWcQ/Fvrg20+g0U8IL8/wDN3hl+tq3w3thvxifZu8TT9bXviilCmNSOvdDYFh6nbQxW2n0GgeEF+Ofz3eP82vXzwCeEd+uB7N3gNpta98VChXwldRhikkDOnxTBtp9BdPCK/v8Azlv/AJpW+EeEd+uPz5b/AObXvimJbh/6Kggk6tHxoNtPoLB4SX84HszbzT9bmb4ccIL+Kq31eI/9qZviolCndvvhYFvXSNu+DbT6C6L+v0lvZu8f5pe+HN+36ST7NXk1crTM1c8UglVOVkPXTCANOUnqG+J20+guezt/Yvfu8m+dL3wQv+/Aa31eXRaV74pYeV4w7IJKGLH7hC20+guJ4QX8Fpw3veKqmptS2++O2XTMXNuexTJqiqYuzy1KUcySkOY4OEMt8OZ2R3a5S9xXef8Aiy/REcfFREWsqmXKL+IN/wB4DEz2qZ6RikFDF42j10Rcv0D2wW8/8qbo+OdsUgR6/wDcbU4hjKO0ECWsvHnJPlAfjR6K0YDJXSPOSfKJ+VFeYXGGikEjT2wWFTGn3wIDeaOsQYArQdYjYjlKmr/WGCFNkeswsLjIdYhYE6u0aoYIJL1B6jDhFMj1GHZDtyfrCHIQAPF+sIAE0eqn6YSk8vxj1GCZD5JptEESnFiow+N3RQAEg0c02d8MUBzys/XXBgjFn9rugicuVp+F3QBHiZIqPXpggxAG3WIIvrf6RhHFSnaYAEJADD7xD4KUIPSIJq1YU2w1KOXrtiQj4vSw8b4QgRLqHI0edErJKcj42o64WJOQOXPFAGBITn9ruh2ThHKH1u6Dagy7d8MADhcdvfEgOGgOPPaYP6SjXbDMHqPtCHIASCB9oQGMBTp8bPbHcLl94rv+ay/REcPYEUYGnnCO33JS4rvH/Fl+iI4eL8Koy5PfxHtivH51Np9IxQJLZdQMXb9SDwivH51N9MxQw1NdkbU4hlOSnqSZYAzPjODHnZPlknLlRuzkAS2MYMnyiflQ/uhcYaKcjn1GDSSBp7YiTTRpiQIFVBmjosgYJ0PlqMIlWr79UMBTIQ2APkILC4wpVefUYcEl3fqMRimgZ6jBgL0JHUYqwuIKLFzp2w58U0+/fEbqweL2w5JCcjQ64LC4gTQt9++HOJqjTt3xFiIYYYdzUsB680FhcYS4d9Ovvh1MWrEaAS+WfwTuiRiB4hLbO6CwICprX5QhwCK0z1iEkOp8By9dEIjUGz+7mhAzFqhPjaxrhiAHoOsQSpYFTr0f9QmYlv6wKACKOdGyHSQdOWWW6HSFbS7a9cOlJxGpz2wAzhtdNfdBJAKcj69EJyE+MrLWYB/jHpMTYDGYGjakx3G5PeK7/msv0RHDQUlYdaWb10x3G5A1w3eAXayy/REcPF4hdDkl/H/EV4n/AJU30zFMCqn1xfvxJPCG8fnU3R8cxTIL+KY2pxDKcq89JwFT68+aMCSfdUn40b1oSoylDCfURgyPKJf4UP7oXGF4kNVs9YgkkPp6xCANAwbmMSpQdCX24Y6YlAU1rWEynOrnEbd2WCyTLDMn2iVMmKE1KEoQsIzB0nmiRUu6E5WG1aP80iOaeKpiZi09mkaczF2DU0BFDpMEy3dgQdUb4lXWX/IrR/No3wxl3PiI8DtAIze2IaFHFR+MjlT7YKQcJdEAQWU4bPRHovzHhrZJwHztECfYPRZZp/8AaEVHEx+Mjl/t58lL6eqCSzHxY3Qq4yA9kmO+m1CBTMuUFvBFbCbWN0HUx+Mjl/tihzTk68oTVFRnG2pV0PWzM+nwv/8AmABufFWzIbR+VH8MPqI9SWyWOMI0B+bvgyKUGjUd8auK5x/lEtr8INfswibmp+ShzqtCt0LqI/GRtlkBZeqD198LFqSOk98a/wCaQWFhSdvhKt0LjbrS35EkD5wrdB1EfjI2/tjusAskO9YJJTjNG6BvjblIuidMATY3KikeXU9S2qMu2ShZ7fPlS0nAhZSl1F2EXp61NdW2wmm0XV0lBTl1iHcAB2+qIJKVKT4vaYXFEuSgdsazZApSkuHwtXze6O4XNS5LB82l+iI4clBIDI1aDHcbmf2EsD5+DS/REefxeIaUZcnvpBVwhvHDU+FzWDP55ivMskyWApWFtoD/AHxavgn20W4BSU/lcypy8YxDMAlLmTEzpZC0nDRVYqa5i0JtGVGclJQQ4yIy2R52z+WT8qPQTSsKJxAhw1DHn5L8ePlRr90HDRAB1V5oNLaGbogUFTCh6HiRGLD53bujdDbukj2LWCRS1Szo1GMUhAqQnsjaulxd0wqf9Il69RjFLnQr7WqOXR/sqaVfGCBRV8HZBykYlHAElq0aBTixEEHOlDGymbNs1x2JdkmLRMmzV8YUAuSGAB2bI3rr22sUREssS14k+5Hl5UzropDiXMqoSy2bitOqN6ylBm3SZxnCcvGRhAIJxl3rEUnjpllsk1NpMsSxMWtIUolaQurB6xz9TPpXLYwSrBiwuklkl8z1Q3ETikgSl0D+L3RqItKJdllWmXKJl+FTCJbmiW58xCCpvH2WZZ7bOmyJ00JSlZIWC9QS9Yrn1XnsnZDMVImS1grQpIILOCIKXLmKcoDltCVH+kTXhOnLt09MyYVJTNWAC5auisTIWuXdVnXIxhSp6grA4LsMIJEbTqTFEVSIiJlU4mepIWJRKSpgQlWeqJZdktRxHwZZDs+FbPGleCEoQtMoDCLfQDWQNW14XFrnBCEWkylG2TMBxGrNSMJ4iq2FbIY2JKSXYEa8UIK5VOzFE14TBPtk6YJQlhSqpLAjo1xXDBR5AHSI66ZvF2S5YCeNPJHjI1/DEBeSsN42r9qrXrg7uLzSHZlJ1fDTAXo3spacvLK07eaOeP75/wAXPwV8SSpnaCo/jJPrzwIWaVP1u6Fi5RAUx+V3R0IEFJAzGWyO3XT7z2L5vL9ERxFDs7iu07o7ddXvRY/m6PREcHF+GlGXJL2V/im8Mv0yZofzzohLBwqfExSTWQkB+uGvgEcKbeWSfyyZmW88xCQ8lR4pJSx/+01OktE1x3pKmcqE9CikpCeUWy0RgyqTk006Y27SopSSzEDN4xJPlU88dU/KBGF9Kg2QiRKwA3Jy2REANY6oNIGLMZbI6OyG5cxSbumuxPHo9FUZBUnJkv0Rq3QALBNLBjaJf3KjPu8pNvs4UkEGYkFKmINdUcenO2quWsxeIQhSXIKRXmiezW60WRCpchbIUcWFaEqCTrDih2xtzJaJdpSm0SZMtSrUkSAkJ5SMTEFhUNATEqlzrMizSJCplomTFHjEAgsojCNUHUUV/TMFsmMMpF7WwTLOvjEFVnSri1YE0c1eGF52tIklExEsySTLMtKQQTn0Rr2eVZlm7TMXLTMKF+58ViExidMVZdsmG7bRN4uzlUtUoIPFJycu9Inmac2tSrbPtTF52vkgTkjCorDS0ipodEAu22hU5C1Tg8uqGAATzBmjWXaZdnsllWVypazIK+LVZ0nGcRYO0EiVJXPkWDiZRlTbLjUrCMWIpJfFnSHGpR5pTMTfLHVaFTpq5kyq1F1ckVPVEtnt06zhXg68IWXIanPlnGgsBNrs4SlAewueSKnAT17YFZMywldiVJCJMpPHSTLAXLIZ1PmXjTnUzTEW7FtmJUpNutFn4wypqkY3KtNdByz2wItc/iUSsZIlLxhhUK1vm8a1tlgi02mQyfczLmBI8VQUliNTgxHe09cubPlC1JUHSDZxJYgM5YtnE82iqbbTtMQzrRbJtpVjnrUtR0nT1RHxnLfltzGNS3rM6xmbZZoVZitOKTgSmZJOTZVEDb1m0WTwizz0rsmJLyggBUnQ2siNKdWO0WTNMobvmY55BxeboOhaYG9FKF62scqk1VGMR3cSZq2UKpGkHz0w98g+zVtDpbjVaBCiP+if8OfghClOzZc++GUQSTV+nfELEHNPZBpYgYiAw2bo6ZhndIhQDDVobvjuV1+9Nj/YI9ERwgqAJbNtEd3uz3qsn7BHoiPO4vw103Ir6SPbLb6hJ8Lml2+OYhYLCsUxDhJokGnZEt+crhBeIGfhk3QfhmKq5c1KVFlClaGHNOO6VG0gYVJJOTu3dGLJ8qnnjenlJSrmMYVn8qkmvKjb7oOML4FfGaDSCAeUTDJXSgEElWZwipjdDZugE2CbpafL/rGbJneD2hE0JScCgcKsi0a9zqAu6cVKSkCdLzAGvbGf4IrC6lyAToxpji06qY1KoqazE7YmBy72my1q9xllPHCclJxHAolyxGiHlXtaEqGGTKUsKK5aiCTLJqW156Yj8DKm92kA68SYSbCAW8IkJ2lYjX+Ar1CReM1EyzL4qWTZApKXflP/ANxAi0qRZ51l4pCkTVAvXkt0xYF3l62mQXqCJqYbwApV5aTX4whxOjGJL6ji8QtEjjLvs6zJSEpUUqyfU7aYAXnPEjAlMsEIKUzEy+UlJzAL5Q6bCsF+Ok/W7oc2RQA5aMqVf+kOJ0DndIUXjOVITJwoKkI4tM4o5WDVm2yDNvmqTMSmRIlqWnCtaEVI1ZtA+CrSqqkl9h3Q4sysT8YgdB3Qfwp+oSrZOK7SU4Am0EY5eHkliCNOyCmXlOtBmKVZrOla2BWmXUDY5zgTZSATxiNjPuhk2SaSGIYaAFboP4c3H1JFXhaJlUiRKxEKVxcpsRBcAw0+2zp6ChRkykzDiWJUsJxnbBC7pruHA/Zr3Q/gE0Gpb92sf0g3aN8i1XpFZCZa1MsF0h6fGTBXw/stalYx5VXm90WJNgmyisuVOAAAlesHSIjvdL3va6U4w5Pviaa4nWmYnwcxMUd1FSdIUPqGGVkHr9AxNRhTs74Y4QRQHIeKNfPHVdmr4ASW07DHdrsDXVZB/sI9ERw9khRLJ6hvjuN2F7rsh/2EeiI8/i5w103Hb6JHCa8mzFsmsCRXlmAKUstScGIjlcsGHvtahwlvJiphbJuQNOWYEsNJqHLymbpgrjvSmnyzZ5aSpT6DojHkeUT8qNa0FZs6nOt3jJs/lE086N/ug4w0UANXsBgwxGnPXEQPJ8Uu2qDxNkGrrEboXLLb7VYAsWaYpCZjYgzgtzxZN+XiAWtJbR7mndGY4qXHZBA7QeqM6tKiZvMK3Svqvy8VsPClV/2xuh033eIytav4Y3RSFKuOyEcIHPtEPlafobqmj7O3oAWtihk3uY3QSr5vNVfCl8+ARlONQz1iDxAEDCnsg5NHob6mib7vRILWuZ9WBVfV5Zm3TBTQIoEpY5DqhyoBWactkPkafob5XF3teSlv4bNPSID2YvNiPDpoz0iKql8rNFQdIgSpTHJsqNDjRo9QW6V4XteSlYUWucaigIrCN73kD+nTwecRTClJCSFEFswRDGlcQy1xXJo9DdK+i97yU/5xtAp8IQhet4kP7I2h/ljfFIF2qmDSWNCl+mJ5NHoblk3jeCgQbxtH1xviuStc0qXMK1KqVFiTCzJqNemHyV3GKiiIwVxMQM6DYIZDFLuc9UDipp6jDpUpgBiyfLvhyRy5AL9pjt92+9dk/YI9ERw9JVyc67O+O4Xb712R/wDQR6Ijz+L8NdNxq/m9s15ELAPhk3R8YxRC1YsJnOFFyKsYv36F+2e8SEhvDZlVP8IxEVKZRCZYAGYlkF9kaTXEWiyLX7s+0H3Bfi+KaxkWfyia+dGpaJizIWMRqK1jKkllpO2L+6FRhogivKT1wZUl/GHX3RGFlsj274dUwgh1Hr743iEJAoEtjd9vdBgh/GP1u6IROPwu3vghNLAPXn74dgnCn877XdCcMS+Xxu6IuOLGv2oITaGo+sN8FgPE7M3Wd0JQOb/fuiPG+rrEPnUs20iKsQ0uQag/W3QlAk1fLWqAIKSGUns3wnIX4z9IhgbKKqZDaYPOjED6UROrMK0bN0GVEBXKFPXVABKJo5V1KhyCU6ftb4ALc+axGzdDhdfGDD11QAQDMWNOffCY4s1dffCxcx6t0LFV9mvugBEAZDrIgSdqYILo7do3QJUo0w/aEAI7FJ6hCQMnwk/RhFR0FidohBRJcKNOffCsBYRQgJemrdHcrt967J+wR6IjhuJWbntjuN11umxn/YR6IjzuMjDTTy4/fQHtlvIgt+VzfTMRKPjJIUAzj3Ql4mvstwjvKv8Am5rk1HjmIlLkzJRCFoKwkuBKZ4dXgo8su0p9yWzVDxjyKrTp5UbFr8kspZ2OqlOaMeR5VI+NGs/KDjC8EDCS3bCwuGw9sOkvoHVBDLIdXdHREoMhOhvtCJEpUAKqy1iEgHm9eaDDtnp9dEVcEkKCSMSusQ7MPKEdUEx1HrO6CBJ0nt3QXCP6T9Ih8IAdz9YQWJXKr9owiSwcjMUcwyAo5co9cIOSGKh0wRw0dIJ5zBB3pl0w7gIxVqqFhJBDnOsGJYILGr64NKGI3QXCulKg1HeDCSEmkTJSBhciEMIpiGeob4LlZCxByLtqh+UzPTmMSLCeVQEts3wiE0DJHVvguVgoQcyDXYYWFQUeUfqmDPi8lmbWN8OoDEfE+zvhXNFygxJPSkwCikFRdgdSTqiYOKBSezfCUgFJcp7ILmjocTGmiO6XXW6bH+wR6IjiCEpDBk7aR2+7PeqyN/oI9ER5/GeGmnlxy/MR4U3kEgYja5oALseUYjQZyUqUuVIHIUOQa5RPfKVK4T3iABS1zDUP55isEFAwZ4HBBQwGtomrMXKPLPtCWs6mGYOuMiQPdU086Ne0YRJUGFAdWqMiT46flR0T8oOMNFISB4oyhxhIyERpIrQdMECBpMbxCEgUAAKdYhwpJJFHfZAJmB8/ugwtIIOPtMUBCYHAYdkOFAecB0CGEyrgv1wQUVOXGn4WqAFicHcIRZTOH6BDh37lQ9RoGe2GAlKXySK6hDkITpSHOoQRch69RhBTkO9NhgIziocEcw3QaSn4SaUyG6Fi5VOfJUJMypIBH1oAcFAA06qjdC5tesboQVQuD1qh3ZQI+474AElWIkE10H/qDKywD5EDTuiNWEl3r67YNLkBlA/S74YE7kcoZbd0LEcWfYrdCDBTEh+fvhtrjr74QIlTPXLUd0MpS8jp+VCUQVeb69MILCqEgAbRCBS3KsRavPHcLr96bH+wR6IjiAUnQddHEdvuut02P9gj0RHn8Z4aaeXHr7/+T3iXIBtc0E5eeYgnTCuWUKRNUBrnAgdETX2Ee2i8CoAtbJj8knzzFRUuWJeHiwrECVKwVJ2aoKp70lTiVGd5NZckMdGyMqU+NI2xpz0gSlgAUBy5ozJPlE88bz8oOMLqMQIz6jEhd9PUYiTQBzD0xVJjpQmDtTteEyiHL9RiNKgTR6UqRErbICMmWoB3VEiSQACD1QBUADobaIIKTh5RA+l3RQGlTNSp2DfDqmBiCwPMN8Ako5LKPX3QS2UKEwWBBSCKq0bN8EjBRlA9UMEmrGDGJIFH64QOkpxdGsQuRSgJJ1wwcHPsMOQXofvhg4CWYgdezmgzg2dfdAgqOaVnmeHUpTHyg69UAAcOdG2nugHYApLBhkO6CWovUr6++IS5ocfr0xRJuNWFEAqy1mHKzh87tgGdiVmvxhDEBiONFNo3xISOp/GUKbYclRFJiuoxGoJBJxjrEIZBlp6SIQGknQo9sdyuv3psf7BHoiOGpWzOU56xHcrr96bH+wR6Ijz+M8NdPLjd/IK+FF4DCT+WzclAecdMQzOMTLUlMtSEnMCYDi59cW74STwovAAs9sm+kYqmUQgqJAUArCkjRriarXpKIyzZzcWshJok/dGTJ8qnnjYtAPFrABFNcZEkEzgGeuuOiZ+qDjC0M+8QQBd3gkhQ81WWqEHGYOe2OiEEjFpmEV1d0SlRB8YwISo5A9sGxJ8XrBigcl3dvXogQstoHTD4S9UjqMIAhIetNR3wyOGLYmz1wyikA5tzw4So1Yiu3fBLQ6NPr0wXBkzEh8+owgU5EHpgMLeaTBAqCmYAc8AGSmjZZZiH5OIU7RAhxm+Z0vEgrhOJWWyC4FhDhgBAqTyTyx1QVHYqOcIpdKuUeowXJErEB5SsEPF8ZyYRSGwlyNeEwhLFOQw0nCYq4IEAgO/T3QlGtK/SEFhQkmpz+Ad0PiQ+fWnuibgIqRmR8oQWFsjmTp2QSMNGL7G280NgBTXCS3rohXAikjzz9aO4XZ71WT9gj0RHEU46MkNqeO3XV70WN/8AQR6Ijz+M8NNPLj19n/El5Amnhk3SzcsxXmK5CkLXiUUlzjyGqH4Qk+2S9KD9Lm9PLMUXJGIs/MYvl3tKb+AzWUlWIgJIOjZGRJ8uKedGrNlLVJWcLhtsZUh/CB8qKn5QuMLoS9WEOlqmnVCTUeKe2Cw5AYh0GN4QdJpmOzdBBixp2boQSdvV3wQBD+N1d8MFrZA6u6CAy5Jf12Q4FCXLvq74QUl6ivRvigQBq49eqHL0DFuY7ocKcHLs3wipLtyctm+AHB5QHKzGg7oJ1aX6juhks4p6METXxfugIFHIY89YIFTUBH0YZQSXoA3NCYbOsQwPlYSWf6JhAqc0FfinfAsoJOWnSNXNBhJzbOmjdADVAqB1d8CkuCcA6tnPB1BqnLm3QAwpKg5Zv6c0AGASHwnPV3wyneo623wgBWr7K7odikUr9bdAQXADsKHZvhYgHy6QN8PyqkIJBOpW6Eyi+JOn426EYk4MVQnLZvjtt0e81i+by/REcUQpSat6W6O1XQXuawnXZ5foiPP4vw008uN8IZb8JLzNK2ua1PjmKBQS5CQa5NsjR4QBZ4R3kB+tzWr8cxR5TVJpnWOmn4wy8qc5whfJGUZsgtNSWrijTnsUrxY8qRlyvHDa4ir5w1jC8DszgyS41euyIgc84NB2HqMdEQhIC3/XdBpIIoB27ojd35Jy2wQUEnxVdcFgNKqENp9dEECdXr1RFyToV1xIkA5pXszigMK0DPnO6CKyACBXp3QCSysldRhaTySabYCGFGvIOW2EVLxeTW3TAhnyUKQgATp6UwwPEoUwq6zCKjqmdsAShKjyhT4qd8EcJBqlvo74AMB0miu3VDkcpmLOdJgEKDeMOoRKFJJAca84QAA5BNMtevnhik1qe3fBqUljymrrhlKSHFdhEMjkkEVNAde+FyquR0nvgcZfzsjphYziIJVnt3QC5yAwZs/XTDuCSMOnZvgMSnZzQ5v3QSVEkkKPOf8AqELnSHzSTnpEdsub3jsHzaX6IjiaVMHKqu3ZHbLl947BV/yaX6Ijz+LxDXTnu5BfwB4S3k4L+FTWr8cxRLJocwdYjRv1H+I7xOCnhczX8M7YoKSWNDp07OeOinEMvLOtRdCs6g6dkZ0isxPyo1LSAELcDLX3xl2fyiaedriavnDWMLgGfKgktiqo02QhRmB+sIIEkmh6xG8IEMIU7Z74TgnzuiHAIT52cLCHFD1RVwTtkS+qCTk7wwBx1J9eiCCUtp7d0O4IYdsEMOvtENhCTkT17oMJfQsN66odyMwd3HO43w5dnP3iGKS1CvpMGBMw1BNIAA4nYaokSvEHJoYIpLggKNPXRDGWQA0o9sFwSVnE2I9sGlZxeOe2I+LNSZam54Qlln4sg7UwdiFxhZsajXbDKJIIDuRqMISqjEkjUyYSpdQ4UD8mDsDDEVaeiE5cvjziUIGEFlnoMNhSOnbBcBSolQJxlhpBh0lixemdBvhFIBzboBgsCiCRX6IhSVjpNQMINc2jtVy+8dg+bS/REcYlILh9eWUdnub3ksHzaX6Ijz+L8NdKO7kl/pT7YbwOEE+FTdI+GYzl4nOpj5w1RqX2lRv+8iEk/lc1uSfhmKExCmqgmnwTvjame0M5yzrUoiUoYel3jKkeVT8qNW1giUeQ3RGXIpNFPOip+UNKcLwBYFyOgwaMXq8CkE5pHWIcAOXCeyNUnL13GG86o7DDhifFHZCIDGg6xAYgAVUB+r3xIkakjpHfESQwfD90SBtQ6xDCQJFHSnq74bCeVROWrvhklId5eXxhCxDQjOAiIyonq74kQB8UBtkMAMI5Pad0SAA6O07oCM6SMvugqBFG6xCZI80jr3QQNAz9R3QAKWbzelt8GOdPZvhgqhoftboME6Hb6W6AI1JVoWjmIEPhJaqCW1CJCFPR2PyoEJLhwRXNjFEQTTxE56hDKRXJOeyCAO3thiS+nqMSCKA4oOsQkuAQ2j4Q3Q6mcVPUd8MEpSlji6jvgCaUXmJBDh/hd0dkukNc9iDN+Ty/REcWkqTxqOQosdIOcdouh/Yawvn4PL9ERwcX4a6bwV78H+ES72tk+x3OZsuZPWpCjaJQcFRILFVIqo4O8K1Ecbccthrnyt8KFGHPqtZeyEftM4Q2glM66UIRpHHSyTzcqkZk3+zbhJLtyjIsIXJxYgozpY6PGhQoI164m57YSD+z3hMP/wA9P8dH4oIf2f8ACb9QQP3yPxQoUX1VfqC2QL+77hL+pp/jI/FC/u+4S4W8DT/GR+KFCg6qsbIL+77hM36GjP8A1kfigh/Z9wl/VUj98n8UKFD6vU/Q2Qcf2fcI8RJsiP4qfxQ/93/CMD9ER/FR+KFCg6vU/RbIP7QeEmH9FS+rjUfihxwB4RA/oaD+9R+KFCg6vU/Q5cEOAfCHTYE/xkfihxwD4RNWwp/io/FChQdXqeoHLg/tE4RB2sKP4qN8OOAvCIP+Qo/io/FChQdXX6gcuDe0bhGP8gg/vpe+C9o3CLC3gKBq92RvhQofV6nqBy4MOAvCJ/0FH8ZEOeA3CM/5JA/eo3woULq9T1A5cCPAbhDQ+BoP75ECeA/CM/5JP8aXvhQoOr1P0OXApfAbhAFB7DLFXfjkR0+wSl2e77NJmNjlykpU2sAAwoUY6mrVqZVTTEP/2Q==%20"/>
          <p:cNvSpPr>
            <a:spLocks noChangeAspect="1" noChangeArrowheads="1"/>
          </p:cNvSpPr>
          <p:nvPr/>
        </p:nvSpPr>
        <p:spPr bwMode="auto">
          <a:xfrm>
            <a:off x="155575" y="-144463"/>
            <a:ext cx="304800" cy="304801"/>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US">
              <a:solidFill>
                <a:prstClr val="white"/>
              </a:solidFill>
              <a:latin typeface="Verdana"/>
              <a:cs typeface="+mn-cs"/>
            </a:endParaRPr>
          </a:p>
        </p:txBody>
      </p:sp>
      <p:sp>
        <p:nvSpPr>
          <p:cNvPr id="9" name="Rectangle 2"/>
          <p:cNvSpPr txBox="1">
            <a:spLocks noChangeArrowheads="1"/>
          </p:cNvSpPr>
          <p:nvPr/>
        </p:nvSpPr>
        <p:spPr>
          <a:xfrm>
            <a:off x="228600" y="152400"/>
            <a:ext cx="8915400" cy="9144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pPr>
            <a:r>
              <a:rPr lang="en-US" altLang="en-US" b="1" u="sng" dirty="0" smtClean="0">
                <a:solidFill>
                  <a:srgbClr val="FFFF00"/>
                </a:solidFill>
                <a:effectLst>
                  <a:outerShdw blurRad="38100" dist="38100" dir="2700000" algn="tl">
                    <a:srgbClr val="000000">
                      <a:alpha val="43137"/>
                    </a:srgbClr>
                  </a:outerShdw>
                </a:effectLst>
              </a:rPr>
              <a:t>The Ultimate Effect of Evangelical Dialog?</a:t>
            </a:r>
            <a:endParaRPr lang="en-US" altLang="en-US" b="1" u="sng" dirty="0">
              <a:solidFill>
                <a:srgbClr val="FFFF00"/>
              </a:solidFill>
              <a:effectLst>
                <a:outerShdw blurRad="38100" dist="38100" dir="2700000" algn="tl">
                  <a:srgbClr val="000000">
                    <a:alpha val="43137"/>
                  </a:srgbClr>
                </a:outerShdw>
              </a:effectLst>
            </a:endParaRPr>
          </a:p>
        </p:txBody>
      </p:sp>
      <p:sp>
        <p:nvSpPr>
          <p:cNvPr id="4" name="Rectangle 3"/>
          <p:cNvSpPr/>
          <p:nvPr/>
        </p:nvSpPr>
        <p:spPr>
          <a:xfrm>
            <a:off x="573087" y="2250005"/>
            <a:ext cx="8226425" cy="2800767"/>
          </a:xfrm>
          <a:prstGeom prst="rect">
            <a:avLst/>
          </a:prstGeom>
        </p:spPr>
        <p:txBody>
          <a:bodyPr wrap="square">
            <a:spAutoFit/>
          </a:bodyPr>
          <a:lstStyle/>
          <a:p>
            <a:pPr algn="ctr" fontAlgn="auto">
              <a:spcBef>
                <a:spcPts val="0"/>
              </a:spcBef>
              <a:spcAft>
                <a:spcPts val="0"/>
              </a:spcAft>
            </a:pPr>
            <a:r>
              <a:rPr lang="en-US" sz="3200" dirty="0">
                <a:solidFill>
                  <a:srgbClr val="FF0000"/>
                </a:solidFill>
              </a:rPr>
              <a:t> </a:t>
            </a:r>
            <a:r>
              <a:rPr lang="en-US" sz="4400" dirty="0">
                <a:solidFill>
                  <a:srgbClr val="B2B2B2">
                    <a:lumMod val="60000"/>
                    <a:lumOff val="40000"/>
                  </a:srgbClr>
                </a:solidFill>
              </a:rPr>
              <a:t>Rewriting Adventist History to Fit the New Evangelical Understanding of the End-time Adventist Message</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546797509"/>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95400"/>
            <a:ext cx="8229600" cy="5334000"/>
          </a:xfrm>
        </p:spPr>
        <p:txBody>
          <a:bodyPr rtlCol="0">
            <a:normAutofit/>
          </a:bodyPr>
          <a:lstStyle/>
          <a:p>
            <a:pPr marL="0" indent="0" fontAlgn="auto">
              <a:buFont typeface="Wingdings 2" charset="2"/>
              <a:buNone/>
              <a:defRPr/>
            </a:pPr>
            <a:r>
              <a:rPr lang="en-US" sz="2700" dirty="0" smtClean="0">
                <a:solidFill>
                  <a:schemeClr val="tx2">
                    <a:lumMod val="90000"/>
                  </a:schemeClr>
                </a:solidFill>
                <a:latin typeface="Arial" panose="020B0604020202020204" pitchFamily="34" charset="0"/>
                <a:cs typeface="Arial" panose="020B0604020202020204" pitchFamily="34" charset="0"/>
              </a:rPr>
              <a:t>“With [A. G.] Daniells, Reformationists contend that the [1888] message [of righteousness by faith] has never been accepted, and identify it with the loud cry</a:t>
            </a:r>
            <a:r>
              <a:rPr lang="en-US" sz="2700" dirty="0">
                <a:solidFill>
                  <a:schemeClr val="tx2">
                    <a:lumMod val="90000"/>
                  </a:schemeClr>
                </a:solidFill>
                <a:latin typeface="Arial" panose="020B0604020202020204" pitchFamily="34" charset="0"/>
                <a:cs typeface="Arial" panose="020B0604020202020204" pitchFamily="34" charset="0"/>
              </a:rPr>
              <a:t>…. </a:t>
            </a:r>
            <a:endParaRPr lang="en-US" sz="2700" dirty="0" smtClean="0">
              <a:solidFill>
                <a:schemeClr val="tx2">
                  <a:lumMod val="90000"/>
                </a:schemeClr>
              </a:solidFill>
              <a:latin typeface="Arial" panose="020B0604020202020204" pitchFamily="34" charset="0"/>
              <a:cs typeface="Arial" panose="020B0604020202020204" pitchFamily="34" charset="0"/>
            </a:endParaRPr>
          </a:p>
          <a:p>
            <a:pPr marL="0" indent="0" fontAlgn="auto">
              <a:buFont typeface="Wingdings 2" charset="2"/>
              <a:buNone/>
              <a:defRPr/>
            </a:pPr>
            <a:r>
              <a:rPr lang="en-US" sz="2700" dirty="0" smtClean="0">
                <a:solidFill>
                  <a:schemeClr val="tx2">
                    <a:lumMod val="90000"/>
                  </a:schemeClr>
                </a:solidFill>
                <a:latin typeface="Arial" panose="020B0604020202020204" pitchFamily="34" charset="0"/>
                <a:cs typeface="Arial" panose="020B0604020202020204" pitchFamily="34" charset="0"/>
              </a:rPr>
              <a:t>“Significantly</a:t>
            </a:r>
            <a:r>
              <a:rPr lang="en-US" sz="2700" dirty="0">
                <a:solidFill>
                  <a:schemeClr val="tx2">
                    <a:lumMod val="90000"/>
                  </a:schemeClr>
                </a:solidFill>
                <a:latin typeface="Arial" panose="020B0604020202020204" pitchFamily="34" charset="0"/>
                <a:cs typeface="Arial" panose="020B0604020202020204" pitchFamily="34" charset="0"/>
              </a:rPr>
              <a:t>, </a:t>
            </a:r>
            <a:r>
              <a:rPr lang="en-US" sz="2700" dirty="0" smtClean="0">
                <a:solidFill>
                  <a:schemeClr val="tx2">
                    <a:lumMod val="90000"/>
                  </a:schemeClr>
                </a:solidFill>
                <a:latin typeface="Arial" panose="020B0604020202020204" pitchFamily="34" charset="0"/>
                <a:cs typeface="Arial" panose="020B0604020202020204" pitchFamily="34" charset="0"/>
              </a:rPr>
              <a:t>Daniells </a:t>
            </a:r>
            <a:r>
              <a:rPr lang="en-US" sz="2700" dirty="0">
                <a:solidFill>
                  <a:schemeClr val="tx2">
                    <a:lumMod val="90000"/>
                  </a:schemeClr>
                </a:solidFill>
                <a:latin typeface="Arial" panose="020B0604020202020204" pitchFamily="34" charset="0"/>
                <a:cs typeface="Arial" panose="020B0604020202020204" pitchFamily="34" charset="0"/>
              </a:rPr>
              <a:t>is seen [by </a:t>
            </a:r>
            <a:r>
              <a:rPr lang="en-US" sz="2700" dirty="0" smtClean="0">
                <a:solidFill>
                  <a:schemeClr val="tx2">
                    <a:lumMod val="90000"/>
                  </a:schemeClr>
                </a:solidFill>
                <a:latin typeface="Arial" panose="020B0604020202020204" pitchFamily="34" charset="0"/>
                <a:cs typeface="Arial" panose="020B0604020202020204" pitchFamily="34" charset="0"/>
              </a:rPr>
              <a:t>Desmond Ford, Geoffrey Paxton and SDA Reformationists] </a:t>
            </a:r>
            <a:r>
              <a:rPr lang="en-US" sz="2700" dirty="0">
                <a:solidFill>
                  <a:schemeClr val="tx2">
                    <a:lumMod val="90000"/>
                  </a:schemeClr>
                </a:solidFill>
                <a:latin typeface="Arial" panose="020B0604020202020204" pitchFamily="34" charset="0"/>
                <a:cs typeface="Arial" panose="020B0604020202020204" pitchFamily="34" charset="0"/>
              </a:rPr>
              <a:t>not to have transmitted the light of righteousness by faith, but Jones-Waggoner error; thus, together with Andreasen, introducing the ‘omega’ of apostasy, concerning which </a:t>
            </a:r>
            <a:r>
              <a:rPr lang="en-US" sz="2700" dirty="0" smtClean="0">
                <a:solidFill>
                  <a:schemeClr val="tx2">
                    <a:lumMod val="90000"/>
                  </a:schemeClr>
                </a:solidFill>
                <a:latin typeface="Arial" panose="020B0604020202020204" pitchFamily="34" charset="0"/>
                <a:cs typeface="Arial" panose="020B0604020202020204" pitchFamily="34" charset="0"/>
              </a:rPr>
              <a:t>[Ellen] White </a:t>
            </a:r>
            <a:r>
              <a:rPr lang="en-US" sz="2700" dirty="0">
                <a:solidFill>
                  <a:schemeClr val="tx2">
                    <a:lumMod val="90000"/>
                  </a:schemeClr>
                </a:solidFill>
                <a:latin typeface="Arial" panose="020B0604020202020204" pitchFamily="34" charset="0"/>
                <a:cs typeface="Arial" panose="020B0604020202020204" pitchFamily="34" charset="0"/>
              </a:rPr>
              <a:t>warned in 1904</a:t>
            </a:r>
            <a:r>
              <a:rPr lang="en-US" sz="2700" dirty="0" smtClean="0">
                <a:solidFill>
                  <a:schemeClr val="tx2">
                    <a:lumMod val="90000"/>
                  </a:schemeClr>
                </a:solidFill>
                <a:latin typeface="Arial" panose="020B0604020202020204" pitchFamily="34" charset="0"/>
                <a:cs typeface="Arial" panose="020B0604020202020204" pitchFamily="34" charset="0"/>
              </a:rPr>
              <a:t>.”*  </a:t>
            </a:r>
            <a:r>
              <a:rPr lang="en-US" sz="2700" dirty="0" smtClean="0">
                <a:latin typeface="Arial" panose="020B0604020202020204" pitchFamily="34" charset="0"/>
                <a:cs typeface="Arial" panose="020B0604020202020204" pitchFamily="34" charset="0"/>
              </a:rPr>
              <a:t>  </a:t>
            </a:r>
            <a:r>
              <a:rPr lang="en-US" sz="1500" dirty="0" smtClean="0">
                <a:solidFill>
                  <a:schemeClr val="tx2">
                    <a:lumMod val="75000"/>
                  </a:schemeClr>
                </a:solidFill>
                <a:latin typeface="Arial" panose="020B0604020202020204" pitchFamily="34" charset="0"/>
                <a:cs typeface="Arial" panose="020B0604020202020204" pitchFamily="34" charset="0"/>
              </a:rPr>
              <a:t>(A. Leroy Moore, </a:t>
            </a:r>
            <a:r>
              <a:rPr lang="en-US" sz="1500" i="1" dirty="0" smtClean="0">
                <a:solidFill>
                  <a:schemeClr val="tx2">
                    <a:lumMod val="75000"/>
                  </a:schemeClr>
                </a:solidFill>
                <a:latin typeface="Arial" panose="020B0604020202020204" pitchFamily="34" charset="0"/>
                <a:cs typeface="Arial" panose="020B0604020202020204" pitchFamily="34" charset="0"/>
              </a:rPr>
              <a:t>Theology in Crisis, </a:t>
            </a:r>
            <a:r>
              <a:rPr lang="en-US" sz="1500" dirty="0" smtClean="0">
                <a:solidFill>
                  <a:schemeClr val="tx2">
                    <a:lumMod val="75000"/>
                  </a:schemeClr>
                </a:solidFill>
                <a:latin typeface="Arial" panose="020B0604020202020204" pitchFamily="34" charset="0"/>
                <a:cs typeface="Arial" panose="020B0604020202020204" pitchFamily="34" charset="0"/>
              </a:rPr>
              <a:t>pp. 293, 294).</a:t>
            </a:r>
          </a:p>
        </p:txBody>
      </p:sp>
      <p:sp>
        <p:nvSpPr>
          <p:cNvPr id="5" name="Rectangle 2"/>
          <p:cNvSpPr>
            <a:spLocks noGrp="1" noChangeArrowheads="1"/>
          </p:cNvSpPr>
          <p:nvPr>
            <p:ph type="title"/>
          </p:nvPr>
        </p:nvSpPr>
        <p:spPr>
          <a:xfrm>
            <a:off x="1009650" y="304800"/>
            <a:ext cx="7124700" cy="11430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Objections to A. G. Daniells’</a:t>
            </a:r>
            <a:br>
              <a:rPr lang="en-US" altLang="en-US" dirty="0" smtClean="0">
                <a:solidFill>
                  <a:srgbClr val="FFFF00"/>
                </a:solidFill>
                <a:ea typeface="+mj-ea"/>
              </a:rPr>
            </a:br>
            <a:r>
              <a:rPr lang="en-US" altLang="en-US" i="1" dirty="0" smtClean="0">
                <a:solidFill>
                  <a:srgbClr val="FFFF00"/>
                </a:solidFill>
                <a:ea typeface="+mj-ea"/>
              </a:rPr>
              <a:t>Christ Our Righteousness</a:t>
            </a:r>
            <a:endParaRPr lang="en-US" altLang="en-US" i="1" dirty="0">
              <a:solidFill>
                <a:srgbClr val="FFFF00"/>
              </a:solidFill>
              <a:ea typeface="+mj-ea"/>
            </a:endParaRPr>
          </a:p>
        </p:txBody>
      </p:sp>
    </p:spTree>
  </p:cSld>
  <p:clrMapOvr>
    <a:masterClrMapping/>
  </p:clrMapOvr>
  <p:transition spd="slow"/>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035050"/>
            <a:ext cx="8229600" cy="5791200"/>
          </a:xfrm>
        </p:spPr>
        <p:txBody>
          <a:bodyPr rtlCol="0">
            <a:normAutofit fontScale="92500" lnSpcReduction="20000"/>
          </a:bodyPr>
          <a:lstStyle/>
          <a:p>
            <a:pPr marL="0" indent="0" fontAlgn="auto">
              <a:buFont typeface="Wingdings 2" charset="2"/>
              <a:buNone/>
              <a:defRPr/>
            </a:pPr>
            <a:r>
              <a:rPr lang="en-US" sz="2800" dirty="0">
                <a:solidFill>
                  <a:schemeClr val="tx2">
                    <a:lumMod val="90000"/>
                  </a:schemeClr>
                </a:solidFill>
                <a:latin typeface="Arial" panose="020B0604020202020204" pitchFamily="34" charset="0"/>
                <a:cs typeface="Arial" panose="020B0604020202020204" pitchFamily="34" charset="0"/>
              </a:rPr>
              <a:t>“Considering themselves to be the true proponents of righteousness by faith, Reformationists hold that Jones and Waggoner, acknowledged 1888 exponents of that </a:t>
            </a:r>
            <a:r>
              <a:rPr lang="en-US" sz="2800" dirty="0" smtClean="0">
                <a:solidFill>
                  <a:schemeClr val="tx2">
                    <a:lumMod val="90000"/>
                  </a:schemeClr>
                </a:solidFill>
                <a:latin typeface="Arial" panose="020B0604020202020204" pitchFamily="34" charset="0"/>
                <a:cs typeface="Arial" panose="020B0604020202020204" pitchFamily="34" charset="0"/>
              </a:rPr>
              <a:t>message, </a:t>
            </a:r>
            <a:r>
              <a:rPr lang="en-US" sz="2800" dirty="0">
                <a:solidFill>
                  <a:schemeClr val="tx2">
                    <a:lumMod val="90000"/>
                  </a:schemeClr>
                </a:solidFill>
                <a:latin typeface="Arial" panose="020B0604020202020204" pitchFamily="34" charset="0"/>
                <a:cs typeface="Arial" panose="020B0604020202020204" pitchFamily="34" charset="0"/>
              </a:rPr>
              <a:t>embedded four heresies in SDA </a:t>
            </a:r>
            <a:r>
              <a:rPr lang="en-US" sz="2800" dirty="0" smtClean="0">
                <a:solidFill>
                  <a:schemeClr val="tx2">
                    <a:lumMod val="90000"/>
                  </a:schemeClr>
                </a:solidFill>
                <a:latin typeface="Arial" panose="020B0604020202020204" pitchFamily="34" charset="0"/>
                <a:cs typeface="Arial" panose="020B0604020202020204" pitchFamily="34" charset="0"/>
              </a:rPr>
              <a:t>doctrine: </a:t>
            </a:r>
            <a:r>
              <a:rPr lang="en-US" sz="2800" dirty="0">
                <a:solidFill>
                  <a:schemeClr val="tx2">
                    <a:lumMod val="90000"/>
                  </a:schemeClr>
                </a:solidFill>
                <a:latin typeface="Arial" panose="020B0604020202020204" pitchFamily="34" charset="0"/>
                <a:cs typeface="Arial" panose="020B0604020202020204" pitchFamily="34" charset="0"/>
              </a:rPr>
              <a:t>[1] rejection of the historic doctrine of original sin; [2] inclusion of sanctification in righteousness by faith; [3] claiming that Christ connected sinful flesh with His own sinless nature; [4] and holding the doctrine of perfection. </a:t>
            </a:r>
            <a:endParaRPr lang="en-US" sz="2800" dirty="0" smtClean="0">
              <a:solidFill>
                <a:schemeClr val="tx2">
                  <a:lumMod val="90000"/>
                </a:schemeClr>
              </a:solidFill>
              <a:latin typeface="Arial" panose="020B0604020202020204" pitchFamily="34" charset="0"/>
              <a:cs typeface="Arial" panose="020B0604020202020204" pitchFamily="34" charset="0"/>
            </a:endParaRPr>
          </a:p>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a:t>
            </a:r>
            <a:r>
              <a:rPr lang="en-US" sz="2800" dirty="0">
                <a:solidFill>
                  <a:schemeClr val="tx2">
                    <a:lumMod val="90000"/>
                  </a:schemeClr>
                </a:solidFill>
                <a:latin typeface="Arial" panose="020B0604020202020204" pitchFamily="34" charset="0"/>
                <a:cs typeface="Arial" panose="020B0604020202020204" pitchFamily="34" charset="0"/>
              </a:rPr>
              <a:t>Ellen] White’s unusual endorsement of Jones and Waggoner, whose earliest printed works reflect the above concepts [as truth not heresy], requires overwhelming evidence to prove that she recognized their theological errors immediately after Minneapolis, reflecting Roman Catholic heresy. Developments before, during and after Minneapolis deny such </a:t>
            </a:r>
            <a:r>
              <a:rPr lang="en-US" sz="2800" dirty="0" smtClean="0">
                <a:solidFill>
                  <a:schemeClr val="tx2">
                    <a:lumMod val="90000"/>
                  </a:schemeClr>
                </a:solidFill>
                <a:latin typeface="Arial" panose="020B0604020202020204" pitchFamily="34" charset="0"/>
                <a:cs typeface="Arial" panose="020B0604020202020204" pitchFamily="34" charset="0"/>
              </a:rPr>
              <a:t>claims.”</a:t>
            </a:r>
            <a:r>
              <a:rPr lang="en-US" sz="2800" dirty="0" smtClean="0">
                <a:latin typeface="Arial" panose="020B0604020202020204" pitchFamily="34" charset="0"/>
                <a:cs typeface="Arial" panose="020B0604020202020204" pitchFamily="34" charset="0"/>
              </a:rPr>
              <a:t> </a:t>
            </a:r>
            <a:r>
              <a:rPr lang="en-US" sz="1400" dirty="0">
                <a:solidFill>
                  <a:schemeClr val="tx2">
                    <a:lumMod val="50000"/>
                  </a:schemeClr>
                </a:solidFill>
                <a:latin typeface="Arial" panose="020B0604020202020204" pitchFamily="34" charset="0"/>
                <a:cs typeface="Arial" panose="020B0604020202020204" pitchFamily="34" charset="0"/>
              </a:rPr>
              <a:t>(A. Leroy Moore, </a:t>
            </a:r>
            <a:r>
              <a:rPr lang="en-US" sz="1400" i="1" dirty="0">
                <a:solidFill>
                  <a:schemeClr val="tx2">
                    <a:lumMod val="50000"/>
                  </a:schemeClr>
                </a:solidFill>
                <a:latin typeface="Arial" panose="020B0604020202020204" pitchFamily="34" charset="0"/>
                <a:cs typeface="Arial" panose="020B0604020202020204" pitchFamily="34" charset="0"/>
              </a:rPr>
              <a:t>Theology in Crisis</a:t>
            </a:r>
            <a:r>
              <a:rPr lang="en-US" sz="1400" dirty="0">
                <a:solidFill>
                  <a:schemeClr val="tx2">
                    <a:lumMod val="50000"/>
                  </a:schemeClr>
                </a:solidFill>
                <a:latin typeface="Arial" panose="020B0604020202020204" pitchFamily="34" charset="0"/>
                <a:cs typeface="Arial" panose="020B0604020202020204" pitchFamily="34" charset="0"/>
              </a:rPr>
              <a:t>, p. </a:t>
            </a:r>
            <a:r>
              <a:rPr lang="en-US" sz="1400" dirty="0" smtClean="0">
                <a:solidFill>
                  <a:schemeClr val="tx2">
                    <a:lumMod val="50000"/>
                  </a:schemeClr>
                </a:solidFill>
                <a:latin typeface="Arial" panose="020B0604020202020204" pitchFamily="34" charset="0"/>
                <a:cs typeface="Arial" panose="020B0604020202020204" pitchFamily="34" charset="0"/>
              </a:rPr>
              <a:t>294)</a:t>
            </a:r>
            <a:endParaRPr lang="en-US" sz="1400" dirty="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b="1" u="sng" dirty="0" smtClean="0">
                <a:solidFill>
                  <a:srgbClr val="FFFF00"/>
                </a:solidFill>
                <a:effectLst>
                  <a:outerShdw blurRad="38100" dist="38100" dir="2700000" algn="tl">
                    <a:srgbClr val="000000">
                      <a:alpha val="43137"/>
                    </a:srgbClr>
                  </a:outerShdw>
                </a:effectLst>
                <a:ea typeface="+mj-ea"/>
              </a:rPr>
              <a:t>The Ultimate Effect of Evangelical Dialog?</a:t>
            </a:r>
            <a:endParaRPr lang="en-US" altLang="en-US" b="1" u="sng" dirty="0">
              <a:solidFill>
                <a:srgbClr val="FFFF00"/>
              </a:solidFill>
              <a:effectLst>
                <a:outerShdw blurRad="38100" dist="38100" dir="2700000" algn="tl">
                  <a:srgbClr val="000000">
                    <a:alpha val="43137"/>
                  </a:srgbClr>
                </a:outerShdw>
              </a:effectLst>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19200"/>
            <a:ext cx="8229600" cy="5607050"/>
          </a:xfrm>
        </p:spPr>
        <p:txBody>
          <a:bodyPr rtlCol="0">
            <a:normAutofit fontScale="85000" lnSpcReduction="10000"/>
          </a:bodyPr>
          <a:lstStyle/>
          <a:p>
            <a:pPr marL="514350" indent="-514350" fontAlgn="auto">
              <a:buFont typeface="+mj-lt"/>
              <a:buAutoNum type="arabicPeriod"/>
              <a:defRPr/>
            </a:pPr>
            <a:r>
              <a:rPr lang="en-US" sz="2800" dirty="0" smtClean="0">
                <a:solidFill>
                  <a:schemeClr val="tx2">
                    <a:lumMod val="90000"/>
                  </a:schemeClr>
                </a:solidFill>
                <a:latin typeface="Arial" panose="020B0604020202020204" pitchFamily="34" charset="0"/>
                <a:cs typeface="Arial" panose="020B0604020202020204" pitchFamily="34" charset="0"/>
              </a:rPr>
              <a:t>Toward </a:t>
            </a:r>
            <a:r>
              <a:rPr lang="en-US" sz="2800" dirty="0">
                <a:solidFill>
                  <a:schemeClr val="tx2">
                    <a:lumMod val="90000"/>
                  </a:schemeClr>
                </a:solidFill>
                <a:latin typeface="Arial" panose="020B0604020202020204" pitchFamily="34" charset="0"/>
                <a:cs typeface="Arial" panose="020B0604020202020204" pitchFamily="34" charset="0"/>
              </a:rPr>
              <a:t>the end of the dark ages, God sent the Reformation as a full revelation of the plan of salvation</a:t>
            </a:r>
            <a:r>
              <a:rPr lang="en-US" sz="2800" dirty="0" smtClean="0">
                <a:solidFill>
                  <a:schemeClr val="tx2">
                    <a:lumMod val="90000"/>
                  </a:schemeClr>
                </a:solidFill>
                <a:latin typeface="Arial" panose="020B0604020202020204" pitchFamily="34" charset="0"/>
                <a:cs typeface="Arial" panose="020B0604020202020204" pitchFamily="34" charset="0"/>
              </a:rPr>
              <a:t>.</a:t>
            </a:r>
          </a:p>
          <a:p>
            <a:pPr marL="514350" indent="-514350" fontAlgn="auto">
              <a:buFont typeface="+mj-lt"/>
              <a:buAutoNum type="arabicPeriod"/>
              <a:defRPr/>
            </a:pPr>
            <a:r>
              <a:rPr lang="en-US" sz="2800" dirty="0" smtClean="0">
                <a:solidFill>
                  <a:schemeClr val="tx2">
                    <a:lumMod val="90000"/>
                  </a:schemeClr>
                </a:solidFill>
                <a:latin typeface="Arial" panose="020B0604020202020204" pitchFamily="34" charset="0"/>
                <a:cs typeface="Arial" panose="020B0604020202020204" pitchFamily="34" charset="0"/>
              </a:rPr>
              <a:t>The </a:t>
            </a:r>
            <a:r>
              <a:rPr lang="en-US" sz="2800" dirty="0">
                <a:solidFill>
                  <a:schemeClr val="tx2">
                    <a:lumMod val="90000"/>
                  </a:schemeClr>
                </a:solidFill>
                <a:latin typeface="Arial" panose="020B0604020202020204" pitchFamily="34" charset="0"/>
                <a:cs typeface="Arial" panose="020B0604020202020204" pitchFamily="34" charset="0"/>
              </a:rPr>
              <a:t>significance of 1844 is that it represents the date at which God raised up an end time people to share the Reformation Gospel combined with the Sabbath truth, the law, the immortality of the soul, etc., with the world</a:t>
            </a:r>
            <a:r>
              <a:rPr lang="en-US" sz="2800" dirty="0" smtClean="0">
                <a:solidFill>
                  <a:schemeClr val="tx2">
                    <a:lumMod val="90000"/>
                  </a:schemeClr>
                </a:solidFill>
                <a:latin typeface="Arial" panose="020B0604020202020204" pitchFamily="34" charset="0"/>
                <a:cs typeface="Arial" panose="020B0604020202020204" pitchFamily="34" charset="0"/>
              </a:rPr>
              <a:t>.  </a:t>
            </a:r>
          </a:p>
          <a:p>
            <a:pPr marL="514350" indent="-514350" fontAlgn="auto">
              <a:buFont typeface="+mj-lt"/>
              <a:buAutoNum type="arabicPeriod"/>
              <a:defRPr/>
            </a:pPr>
            <a:r>
              <a:rPr lang="en-US" sz="2800" dirty="0" smtClean="0">
                <a:solidFill>
                  <a:schemeClr val="tx2">
                    <a:lumMod val="90000"/>
                  </a:schemeClr>
                </a:solidFill>
                <a:latin typeface="Arial" panose="020B0604020202020204" pitchFamily="34" charset="0"/>
                <a:cs typeface="Arial" panose="020B0604020202020204" pitchFamily="34" charset="0"/>
              </a:rPr>
              <a:t>Adventism </a:t>
            </a:r>
            <a:r>
              <a:rPr lang="en-US" sz="2800" dirty="0">
                <a:solidFill>
                  <a:schemeClr val="tx2">
                    <a:lumMod val="90000"/>
                  </a:schemeClr>
                </a:solidFill>
                <a:latin typeface="Arial" panose="020B0604020202020204" pitchFamily="34" charset="0"/>
                <a:cs typeface="Arial" panose="020B0604020202020204" pitchFamily="34" charset="0"/>
              </a:rPr>
              <a:t>got sidetracked on the law and became very </a:t>
            </a:r>
            <a:r>
              <a:rPr lang="en-US" sz="2800" dirty="0" smtClean="0">
                <a:solidFill>
                  <a:schemeClr val="tx2">
                    <a:lumMod val="90000"/>
                  </a:schemeClr>
                </a:solidFill>
                <a:latin typeface="Arial" panose="020B0604020202020204" pitchFamily="34" charset="0"/>
                <a:cs typeface="Arial" panose="020B0604020202020204" pitchFamily="34" charset="0"/>
              </a:rPr>
              <a:t>legalistic.</a:t>
            </a:r>
          </a:p>
          <a:p>
            <a:pPr marL="514350" indent="-514350" fontAlgn="auto">
              <a:buFont typeface="+mj-lt"/>
              <a:buAutoNum type="arabicPeriod"/>
              <a:defRPr/>
            </a:pPr>
            <a:r>
              <a:rPr lang="en-US" sz="2800" dirty="0" smtClean="0">
                <a:solidFill>
                  <a:schemeClr val="tx2">
                    <a:lumMod val="90000"/>
                  </a:schemeClr>
                </a:solidFill>
                <a:latin typeface="Arial" panose="020B0604020202020204" pitchFamily="34" charset="0"/>
                <a:cs typeface="Arial" panose="020B0604020202020204" pitchFamily="34" charset="0"/>
              </a:rPr>
              <a:t>God </a:t>
            </a:r>
            <a:r>
              <a:rPr lang="en-US" sz="2800" dirty="0">
                <a:solidFill>
                  <a:schemeClr val="tx2">
                    <a:lumMod val="90000"/>
                  </a:schemeClr>
                </a:solidFill>
                <a:latin typeface="Arial" panose="020B0604020202020204" pitchFamily="34" charset="0"/>
                <a:cs typeface="Arial" panose="020B0604020202020204" pitchFamily="34" charset="0"/>
              </a:rPr>
              <a:t>sent a message in 1888 through Jones and Waggoner who were errant from day one, but it was the best God could find</a:t>
            </a:r>
            <a:r>
              <a:rPr lang="en-US" sz="2800" dirty="0" smtClean="0">
                <a:solidFill>
                  <a:schemeClr val="tx2">
                    <a:lumMod val="90000"/>
                  </a:schemeClr>
                </a:solidFill>
                <a:latin typeface="Arial" panose="020B0604020202020204" pitchFamily="34" charset="0"/>
                <a:cs typeface="Arial" panose="020B0604020202020204" pitchFamily="34" charset="0"/>
              </a:rPr>
              <a:t>.</a:t>
            </a:r>
          </a:p>
          <a:p>
            <a:pPr marL="514350" indent="-514350" fontAlgn="auto">
              <a:buFont typeface="+mj-lt"/>
              <a:buAutoNum type="arabicPeriod"/>
              <a:defRPr/>
            </a:pPr>
            <a:r>
              <a:rPr lang="en-US" sz="2800" dirty="0" smtClean="0">
                <a:solidFill>
                  <a:schemeClr val="tx2">
                    <a:lumMod val="90000"/>
                  </a:schemeClr>
                </a:solidFill>
                <a:latin typeface="Arial" panose="020B0604020202020204" pitchFamily="34" charset="0"/>
                <a:cs typeface="Arial" panose="020B0604020202020204" pitchFamily="34" charset="0"/>
              </a:rPr>
              <a:t>The </a:t>
            </a:r>
            <a:r>
              <a:rPr lang="en-US" sz="2800" dirty="0">
                <a:solidFill>
                  <a:schemeClr val="tx2">
                    <a:lumMod val="90000"/>
                  </a:schemeClr>
                </a:solidFill>
                <a:latin typeface="Arial" panose="020B0604020202020204" pitchFamily="34" charset="0"/>
                <a:cs typeface="Arial" panose="020B0604020202020204" pitchFamily="34" charset="0"/>
              </a:rPr>
              <a:t>“1888 message” is what was shared at Minneapolis only, not what was shared in 1889, 1893, 1895, etc.</a:t>
            </a: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ffectLst>
                  <a:outerShdw blurRad="38100" dist="38100" dir="2700000" algn="tl">
                    <a:srgbClr val="000000">
                      <a:alpha val="43137"/>
                    </a:srgbClr>
                  </a:outerShdw>
                </a:effectLst>
                <a:ea typeface="+mj-ea"/>
              </a:rPr>
              <a:t>The Ultimate Effect of Evangelical Dialog?</a:t>
            </a:r>
            <a:br>
              <a:rPr lang="en-US" altLang="en-US" dirty="0" smtClean="0">
                <a:solidFill>
                  <a:srgbClr val="FFFF00"/>
                </a:solidFill>
                <a:effectLst>
                  <a:outerShdw blurRad="38100" dist="38100" dir="2700000" algn="tl">
                    <a:srgbClr val="000000">
                      <a:alpha val="43137"/>
                    </a:srgbClr>
                  </a:outerShdw>
                </a:effectLst>
                <a:ea typeface="+mj-ea"/>
              </a:rPr>
            </a:br>
            <a:r>
              <a:rPr lang="en-US" altLang="en-US" dirty="0" smtClean="0">
                <a:solidFill>
                  <a:srgbClr val="FFFF00"/>
                </a:solidFill>
                <a:effectLst>
                  <a:outerShdw blurRad="38100" dist="38100" dir="2700000" algn="tl">
                    <a:srgbClr val="000000">
                      <a:alpha val="43137"/>
                    </a:srgbClr>
                  </a:outerShdw>
                </a:effectLst>
                <a:ea typeface="+mj-ea"/>
              </a:rPr>
              <a:t>Claims in Regard to Jones &amp; Waggoner</a:t>
            </a:r>
            <a:endParaRPr lang="en-US" altLang="en-US" dirty="0">
              <a:solidFill>
                <a:srgbClr val="FFFF00"/>
              </a:solidFill>
              <a:effectLst>
                <a:outerShdw blurRad="38100" dist="38100" dir="2700000" algn="tl">
                  <a:srgbClr val="000000">
                    <a:alpha val="43137"/>
                  </a:srgbClr>
                </a:outerShdw>
              </a:effectLst>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19200"/>
            <a:ext cx="8229600" cy="5607050"/>
          </a:xfrm>
        </p:spPr>
        <p:txBody>
          <a:bodyPr rtlCol="0">
            <a:normAutofit fontScale="92500" lnSpcReduction="10000"/>
          </a:bodyPr>
          <a:lstStyle/>
          <a:p>
            <a:pPr marL="514350" indent="-514350" fontAlgn="auto">
              <a:buFont typeface="+mj-lt"/>
              <a:buAutoNum type="arabicPeriod" startAt="6"/>
              <a:defRPr/>
            </a:pPr>
            <a:r>
              <a:rPr lang="en-US" sz="2800" dirty="0" smtClean="0">
                <a:solidFill>
                  <a:schemeClr val="tx2">
                    <a:lumMod val="90000"/>
                  </a:schemeClr>
                </a:solidFill>
                <a:latin typeface="Arial" panose="020B0604020202020204" pitchFamily="34" charset="0"/>
                <a:cs typeface="Arial" panose="020B0604020202020204" pitchFamily="34" charset="0"/>
              </a:rPr>
              <a:t>Soon after the Minneapolis meetings in 1888, which Ellen White endorsed, Jones and Waggoner began to include elements of false doctrines. Their aberrant theology began with a confusion over the nature of man and sin which spread into four theological areas: </a:t>
            </a:r>
          </a:p>
          <a:p>
            <a:pPr marL="914400" lvl="1" indent="-514350" fontAlgn="auto">
              <a:buFont typeface="+mj-lt"/>
              <a:buAutoNum type="alphaLcParenR"/>
              <a:defRPr/>
            </a:pPr>
            <a:r>
              <a:rPr lang="en-US" sz="2600" dirty="0" smtClean="0">
                <a:solidFill>
                  <a:schemeClr val="tx2">
                    <a:lumMod val="90000"/>
                  </a:schemeClr>
                </a:solidFill>
                <a:latin typeface="Arial" panose="020B0604020202020204" pitchFamily="34" charset="0"/>
                <a:cs typeface="Arial" panose="020B0604020202020204" pitchFamily="34" charset="0"/>
              </a:rPr>
              <a:t>A Denial of Original Sin</a:t>
            </a:r>
          </a:p>
          <a:p>
            <a:pPr marL="914400" lvl="1" indent="-514350" fontAlgn="auto">
              <a:buFont typeface="+mj-lt"/>
              <a:buAutoNum type="alphaLcParenR"/>
              <a:defRPr/>
            </a:pPr>
            <a:r>
              <a:rPr lang="en-US" sz="2600" dirty="0" smtClean="0">
                <a:solidFill>
                  <a:schemeClr val="tx2">
                    <a:lumMod val="90000"/>
                  </a:schemeClr>
                </a:solidFill>
                <a:latin typeface="Arial" panose="020B0604020202020204" pitchFamily="34" charset="0"/>
                <a:cs typeface="Arial" panose="020B0604020202020204" pitchFamily="34" charset="0"/>
              </a:rPr>
              <a:t>The teaching that Christ took a fallen sinful nature</a:t>
            </a:r>
          </a:p>
          <a:p>
            <a:pPr marL="914400" lvl="1" indent="-514350" fontAlgn="auto">
              <a:buFont typeface="+mj-lt"/>
              <a:buAutoNum type="alphaLcParenR"/>
              <a:defRPr/>
            </a:pPr>
            <a:r>
              <a:rPr lang="en-US" sz="2600" dirty="0" smtClean="0">
                <a:solidFill>
                  <a:schemeClr val="tx2">
                    <a:lumMod val="90000"/>
                  </a:schemeClr>
                </a:solidFill>
                <a:latin typeface="Arial" panose="020B0604020202020204" pitchFamily="34" charset="0"/>
                <a:cs typeface="Arial" panose="020B0604020202020204" pitchFamily="34" charset="0"/>
              </a:rPr>
              <a:t>That justification and sanctification make up righteousness by faith, which also “makes” a person righteous.</a:t>
            </a:r>
          </a:p>
          <a:p>
            <a:pPr marL="914400" lvl="1" indent="-514350" fontAlgn="auto">
              <a:buFont typeface="+mj-lt"/>
              <a:buAutoNum type="alphaLcParenR"/>
              <a:defRPr/>
            </a:pPr>
            <a:r>
              <a:rPr lang="en-US" sz="2600" dirty="0" smtClean="0">
                <a:solidFill>
                  <a:schemeClr val="tx2">
                    <a:lumMod val="90000"/>
                  </a:schemeClr>
                </a:solidFill>
                <a:latin typeface="Arial" panose="020B0604020202020204" pitchFamily="34" charset="0"/>
                <a:cs typeface="Arial" panose="020B0604020202020204" pitchFamily="34" charset="0"/>
              </a:rPr>
              <a:t>All the above lead to the teaching perfectionism, and an end time generation concept.</a:t>
            </a: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ffectLst>
                  <a:outerShdw blurRad="38100" dist="38100" dir="2700000" algn="tl">
                    <a:srgbClr val="000000">
                      <a:alpha val="43137"/>
                    </a:srgbClr>
                  </a:outerShdw>
                </a:effectLst>
                <a:ea typeface="+mj-ea"/>
              </a:rPr>
              <a:t>The Ultimate Effect of Evangelical Dialog?</a:t>
            </a:r>
            <a:br>
              <a:rPr lang="en-US" altLang="en-US" dirty="0" smtClean="0">
                <a:solidFill>
                  <a:srgbClr val="FFFF00"/>
                </a:solidFill>
                <a:effectLst>
                  <a:outerShdw blurRad="38100" dist="38100" dir="2700000" algn="tl">
                    <a:srgbClr val="000000">
                      <a:alpha val="43137"/>
                    </a:srgbClr>
                  </a:outerShdw>
                </a:effectLst>
                <a:ea typeface="+mj-ea"/>
              </a:rPr>
            </a:br>
            <a:r>
              <a:rPr lang="en-US" altLang="en-US" dirty="0">
                <a:solidFill>
                  <a:srgbClr val="FFFF00"/>
                </a:solidFill>
                <a:effectLst>
                  <a:outerShdw blurRad="38100" dist="38100" dir="2700000" algn="tl">
                    <a:srgbClr val="000000">
                      <a:alpha val="43137"/>
                    </a:srgbClr>
                  </a:outerShdw>
                </a:effectLst>
                <a:ea typeface="+mj-ea"/>
              </a:rPr>
              <a:t>Claims in Regard to Jones &amp; Waggoner</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19200"/>
            <a:ext cx="8229600" cy="5607050"/>
          </a:xfrm>
        </p:spPr>
        <p:txBody>
          <a:bodyPr rtlCol="0">
            <a:normAutofit fontScale="85000" lnSpcReduction="20000"/>
          </a:bodyPr>
          <a:lstStyle/>
          <a:p>
            <a:pPr marL="514350" indent="-514350" fontAlgn="auto">
              <a:buFont typeface="+mj-lt"/>
              <a:buAutoNum type="arabicPeriod" startAt="7"/>
              <a:defRPr/>
            </a:pPr>
            <a:r>
              <a:rPr lang="en-US" sz="2800" dirty="0" smtClean="0">
                <a:solidFill>
                  <a:schemeClr val="tx2">
                    <a:lumMod val="90000"/>
                  </a:schemeClr>
                </a:solidFill>
                <a:latin typeface="Arial" panose="020B0604020202020204" pitchFamily="34" charset="0"/>
                <a:cs typeface="Arial" panose="020B0604020202020204" pitchFamily="34" charset="0"/>
              </a:rPr>
              <a:t>Also, Jones </a:t>
            </a:r>
            <a:r>
              <a:rPr lang="en-US" sz="2800" dirty="0">
                <a:solidFill>
                  <a:schemeClr val="tx2">
                    <a:lumMod val="90000"/>
                  </a:schemeClr>
                </a:solidFill>
                <a:latin typeface="Arial" panose="020B0604020202020204" pitchFamily="34" charset="0"/>
                <a:cs typeface="Arial" panose="020B0604020202020204" pitchFamily="34" charset="0"/>
              </a:rPr>
              <a:t>especially imbibed the concept of verbal inspiration by attributing inspiration authority to Ellen White. </a:t>
            </a:r>
          </a:p>
          <a:p>
            <a:pPr marL="514350" indent="-514350" fontAlgn="auto">
              <a:buFont typeface="+mj-lt"/>
              <a:buAutoNum type="arabicPeriod" startAt="7"/>
              <a:defRPr/>
            </a:pPr>
            <a:r>
              <a:rPr lang="en-US" sz="2800" dirty="0" smtClean="0">
                <a:solidFill>
                  <a:schemeClr val="tx2">
                    <a:lumMod val="90000"/>
                  </a:schemeClr>
                </a:solidFill>
                <a:latin typeface="Arial" panose="020B0604020202020204" pitchFamily="34" charset="0"/>
                <a:cs typeface="Arial" panose="020B0604020202020204" pitchFamily="34" charset="0"/>
              </a:rPr>
              <a:t>The four main heresies  mentioned above are seen as early as the 1889 campmeetings in Jones and Waggoner’s teachings. The  heresies from Jones resulted in the Holy Flesh movement. The heresies from Waggoner resulted in Pantheism, the alpha apostasy. </a:t>
            </a:r>
          </a:p>
          <a:p>
            <a:pPr marL="514350" indent="-514350" fontAlgn="auto">
              <a:buFont typeface="+mj-lt"/>
              <a:buAutoNum type="arabicPeriod" startAt="7"/>
              <a:defRPr/>
            </a:pPr>
            <a:r>
              <a:rPr lang="en-US" sz="2800" dirty="0" smtClean="0">
                <a:solidFill>
                  <a:schemeClr val="tx2">
                    <a:lumMod val="90000"/>
                  </a:schemeClr>
                </a:solidFill>
                <a:latin typeface="Arial" panose="020B0604020202020204" pitchFamily="34" charset="0"/>
                <a:cs typeface="Arial" panose="020B0604020202020204" pitchFamily="34" charset="0"/>
              </a:rPr>
              <a:t>These fundamental errors of Jones and Waggoner were passed on to the church through A. G. Daniells and M. L. Andreasen, bringing the church to a crisis in 1950.</a:t>
            </a:r>
          </a:p>
          <a:p>
            <a:pPr marL="514350" indent="-514350" fontAlgn="auto">
              <a:buFont typeface="+mj-lt"/>
              <a:buAutoNum type="arabicPeriod" startAt="7"/>
              <a:defRPr/>
            </a:pPr>
            <a:r>
              <a:rPr lang="en-US" sz="2800" dirty="0">
                <a:solidFill>
                  <a:schemeClr val="tx2">
                    <a:lumMod val="90000"/>
                  </a:schemeClr>
                </a:solidFill>
                <a:latin typeface="Arial" panose="020B0604020202020204" pitchFamily="34" charset="0"/>
                <a:cs typeface="Arial" panose="020B0604020202020204" pitchFamily="34" charset="0"/>
              </a:rPr>
              <a:t> </a:t>
            </a:r>
            <a:r>
              <a:rPr lang="en-US" sz="2800" i="1" dirty="0" smtClean="0">
                <a:solidFill>
                  <a:schemeClr val="tx2">
                    <a:lumMod val="90000"/>
                  </a:schemeClr>
                </a:solidFill>
                <a:latin typeface="Arial" panose="020B0604020202020204" pitchFamily="34" charset="0"/>
                <a:cs typeface="Arial" panose="020B0604020202020204" pitchFamily="34" charset="0"/>
              </a:rPr>
              <a:t>Questions on Doctrine</a:t>
            </a:r>
            <a:r>
              <a:rPr lang="en-US" sz="2800" dirty="0" smtClean="0">
                <a:solidFill>
                  <a:schemeClr val="tx2">
                    <a:lumMod val="90000"/>
                  </a:schemeClr>
                </a:solidFill>
                <a:latin typeface="Arial" panose="020B0604020202020204" pitchFamily="34" charset="0"/>
                <a:cs typeface="Arial" panose="020B0604020202020204" pitchFamily="34" charset="0"/>
              </a:rPr>
              <a:t>, helped free Adventism from these four main heresies and the misuse of Ellen White. </a:t>
            </a:r>
            <a:endParaRPr lang="en-US" sz="2800" i="1" dirty="0" smtClean="0">
              <a:solidFill>
                <a:schemeClr val="tx2">
                  <a:lumMod val="90000"/>
                </a:schemeClr>
              </a:solidFill>
              <a:latin typeface="Arial" panose="020B0604020202020204" pitchFamily="34" charset="0"/>
              <a:cs typeface="Arial" panose="020B0604020202020204" pitchFamily="34" charset="0"/>
            </a:endParaRPr>
          </a:p>
          <a:p>
            <a:pPr marL="514350" indent="-514350" fontAlgn="auto">
              <a:buFont typeface="+mj-lt"/>
              <a:buAutoNum type="arabicPeriod" startAt="7"/>
              <a:defRPr/>
            </a:pPr>
            <a:endParaRPr lang="en-US" sz="1400" dirty="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ffectLst>
                  <a:outerShdw blurRad="38100" dist="38100" dir="2700000" algn="tl">
                    <a:srgbClr val="000000">
                      <a:alpha val="43137"/>
                    </a:srgbClr>
                  </a:outerShdw>
                </a:effectLst>
                <a:ea typeface="+mj-ea"/>
              </a:rPr>
              <a:t>The Ultimate Effect of Evangelical Dialog?</a:t>
            </a:r>
            <a:br>
              <a:rPr lang="en-US" altLang="en-US" dirty="0" smtClean="0">
                <a:solidFill>
                  <a:srgbClr val="FFFF00"/>
                </a:solidFill>
                <a:effectLst>
                  <a:outerShdw blurRad="38100" dist="38100" dir="2700000" algn="tl">
                    <a:srgbClr val="000000">
                      <a:alpha val="43137"/>
                    </a:srgbClr>
                  </a:outerShdw>
                </a:effectLst>
                <a:ea typeface="+mj-ea"/>
              </a:rPr>
            </a:br>
            <a:r>
              <a:rPr lang="en-US" altLang="en-US" dirty="0">
                <a:solidFill>
                  <a:srgbClr val="FFFF00"/>
                </a:solidFill>
                <a:effectLst>
                  <a:outerShdw blurRad="38100" dist="38100" dir="2700000" algn="tl">
                    <a:srgbClr val="000000">
                      <a:alpha val="43137"/>
                    </a:srgbClr>
                  </a:outerShdw>
                </a:effectLst>
                <a:ea typeface="+mj-ea"/>
              </a:rPr>
              <a:t>Claims in Regard to Jones &amp; Waggoner</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19200"/>
            <a:ext cx="8229600" cy="5607050"/>
          </a:xfrm>
        </p:spPr>
        <p:txBody>
          <a:bodyPr rtlCol="0">
            <a:normAutofit/>
          </a:bodyPr>
          <a:lstStyle/>
          <a:p>
            <a:pPr marL="514350" indent="-514350" fontAlgn="auto">
              <a:buFont typeface="+mj-lt"/>
              <a:buAutoNum type="arabicPeriod" startAt="11"/>
              <a:defRPr/>
            </a:pPr>
            <a:r>
              <a:rPr lang="en-US" sz="2800" dirty="0" smtClean="0">
                <a:solidFill>
                  <a:schemeClr val="tx2">
                    <a:lumMod val="90000"/>
                  </a:schemeClr>
                </a:solidFill>
                <a:latin typeface="Arial" panose="020B0604020202020204" pitchFamily="34" charset="0"/>
                <a:cs typeface="Arial" panose="020B0604020202020204" pitchFamily="34" charset="0"/>
              </a:rPr>
              <a:t>The resurrection of the teachings of Jones and Waggoner, including their main theological heresies,  ultimately constitutes the Omega apostasy.   </a:t>
            </a:r>
            <a:endParaRPr lang="en-US" sz="1400" dirty="0">
              <a:solidFill>
                <a:schemeClr val="tx2">
                  <a:lumMod val="9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ffectLst>
                  <a:outerShdw blurRad="38100" dist="38100" dir="2700000" algn="tl">
                    <a:srgbClr val="000000">
                      <a:alpha val="43137"/>
                    </a:srgbClr>
                  </a:outerShdw>
                </a:effectLst>
                <a:ea typeface="+mj-ea"/>
              </a:rPr>
              <a:t>The Ultimate Effect of Evangelical Dialog?</a:t>
            </a:r>
            <a:br>
              <a:rPr lang="en-US" altLang="en-US" dirty="0" smtClean="0">
                <a:solidFill>
                  <a:srgbClr val="FFFF00"/>
                </a:solidFill>
                <a:effectLst>
                  <a:outerShdw blurRad="38100" dist="38100" dir="2700000" algn="tl">
                    <a:srgbClr val="000000">
                      <a:alpha val="43137"/>
                    </a:srgbClr>
                  </a:outerShdw>
                </a:effectLst>
                <a:ea typeface="+mj-ea"/>
              </a:rPr>
            </a:br>
            <a:r>
              <a:rPr lang="en-US" altLang="en-US" dirty="0">
                <a:solidFill>
                  <a:srgbClr val="FFFF00"/>
                </a:solidFill>
                <a:effectLst>
                  <a:outerShdw blurRad="38100" dist="38100" dir="2700000" algn="tl">
                    <a:srgbClr val="000000">
                      <a:alpha val="43137"/>
                    </a:srgbClr>
                  </a:outerShdw>
                </a:effectLst>
                <a:ea typeface="+mj-ea"/>
              </a:rPr>
              <a:t>Claims in Regard to Jones &amp; Waggoner</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a:bodyPr>
          <a:lstStyle/>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1.  </a:t>
            </a:r>
            <a:r>
              <a:rPr lang="en-US" sz="2800" i="1" dirty="0" smtClean="0">
                <a:solidFill>
                  <a:schemeClr val="tx2">
                    <a:lumMod val="90000"/>
                  </a:schemeClr>
                </a:solidFill>
                <a:latin typeface="Arial" panose="020B0604020202020204" pitchFamily="34" charset="0"/>
                <a:cs typeface="Arial" panose="020B0604020202020204" pitchFamily="34" charset="0"/>
              </a:rPr>
              <a:t>Application of Ellen White’s Remarks Related to 1888</a:t>
            </a:r>
            <a:r>
              <a:rPr lang="en-US" sz="2800" dirty="0">
                <a:solidFill>
                  <a:schemeClr val="tx2">
                    <a:lumMod val="90000"/>
                  </a:schemeClr>
                </a:solidFill>
                <a:latin typeface="Arial" panose="020B0604020202020204" pitchFamily="34" charset="0"/>
                <a:cs typeface="Arial" panose="020B0604020202020204" pitchFamily="34" charset="0"/>
              </a:rPr>
              <a:t>?</a:t>
            </a:r>
            <a:endParaRPr lang="en-US" sz="2800" dirty="0" smtClean="0">
              <a:solidFill>
                <a:schemeClr val="tx2">
                  <a:lumMod val="90000"/>
                </a:schemeClr>
              </a:solidFill>
              <a:latin typeface="Arial" panose="020B0604020202020204" pitchFamily="34" charset="0"/>
              <a:cs typeface="Arial" panose="020B0604020202020204" pitchFamily="34" charset="0"/>
            </a:endParaRPr>
          </a:p>
          <a:p>
            <a:pPr marL="0" indent="0" fontAlgn="auto">
              <a:buFont typeface="Wingdings 2" charset="2"/>
              <a:buNone/>
              <a:defRPr/>
            </a:pPr>
            <a:endParaRPr lang="en-US" sz="2800" dirty="0">
              <a:solidFill>
                <a:schemeClr val="tx2">
                  <a:lumMod val="90000"/>
                </a:schemeClr>
              </a:solidFill>
              <a:latin typeface="Arial" panose="020B0604020202020204" pitchFamily="34" charset="0"/>
              <a:cs typeface="Arial" panose="020B0604020202020204" pitchFamily="34" charset="0"/>
            </a:endParaRPr>
          </a:p>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3.  </a:t>
            </a:r>
            <a:r>
              <a:rPr lang="en-US" sz="2800" i="1" dirty="0" smtClean="0">
                <a:solidFill>
                  <a:schemeClr val="tx2">
                    <a:lumMod val="90000"/>
                  </a:schemeClr>
                </a:solidFill>
                <a:latin typeface="Arial" panose="020B0604020202020204" pitchFamily="34" charset="0"/>
                <a:cs typeface="Arial" panose="020B0604020202020204" pitchFamily="34" charset="0"/>
              </a:rPr>
              <a:t>Ellen White’s Endorsements of Jones and Waggoner</a:t>
            </a:r>
            <a:r>
              <a:rPr lang="en-US" sz="2800" dirty="0">
                <a:solidFill>
                  <a:schemeClr val="tx2">
                    <a:lumMod val="90000"/>
                  </a:schemeClr>
                </a:solidFill>
                <a:latin typeface="Arial" panose="020B0604020202020204" pitchFamily="34" charset="0"/>
                <a:cs typeface="Arial" panose="020B0604020202020204" pitchFamily="34" charset="0"/>
              </a:rPr>
              <a:t>?</a:t>
            </a:r>
            <a:endParaRPr lang="en-US" sz="2800" dirty="0" smtClean="0">
              <a:solidFill>
                <a:schemeClr val="tx2">
                  <a:lumMod val="90000"/>
                </a:schemeClr>
              </a:solidFill>
              <a:latin typeface="Arial" panose="020B0604020202020204" pitchFamily="34" charset="0"/>
              <a:cs typeface="Arial" panose="020B0604020202020204" pitchFamily="34" charset="0"/>
            </a:endParaRPr>
          </a:p>
          <a:p>
            <a:pPr marL="0" indent="0" fontAlgn="auto">
              <a:buFont typeface="Wingdings 2" charset="2"/>
              <a:buNone/>
              <a:defRPr/>
            </a:pPr>
            <a:endParaRPr lang="en-US" sz="2800" dirty="0">
              <a:solidFill>
                <a:schemeClr val="tx2">
                  <a:lumMod val="90000"/>
                </a:schemeClr>
              </a:solidFill>
              <a:latin typeface="Arial" panose="020B0604020202020204" pitchFamily="34" charset="0"/>
              <a:cs typeface="Arial" panose="020B0604020202020204" pitchFamily="34" charset="0"/>
            </a:endParaRPr>
          </a:p>
          <a:p>
            <a:pPr marL="0" indent="0" fontAlgn="auto">
              <a:buFont typeface="Wingdings 2" charset="2"/>
              <a:buNone/>
              <a:defRPr/>
            </a:pPr>
            <a:r>
              <a:rPr lang="en-US" sz="2800" dirty="0" smtClean="0">
                <a:solidFill>
                  <a:schemeClr val="tx2">
                    <a:lumMod val="90000"/>
                  </a:schemeClr>
                </a:solidFill>
                <a:latin typeface="Arial" panose="020B0604020202020204" pitchFamily="34" charset="0"/>
                <a:cs typeface="Arial" panose="020B0604020202020204" pitchFamily="34" charset="0"/>
              </a:rPr>
              <a:t>4.  </a:t>
            </a:r>
            <a:r>
              <a:rPr lang="en-US" sz="2800" i="1" dirty="0" smtClean="0">
                <a:solidFill>
                  <a:schemeClr val="tx2">
                    <a:lumMod val="90000"/>
                  </a:schemeClr>
                </a:solidFill>
                <a:latin typeface="Arial" panose="020B0604020202020204" pitchFamily="34" charset="0"/>
                <a:cs typeface="Arial" panose="020B0604020202020204" pitchFamily="34" charset="0"/>
              </a:rPr>
              <a:t>Historic Accuracy</a:t>
            </a:r>
            <a:r>
              <a:rPr lang="en-US" sz="2800" dirty="0">
                <a:solidFill>
                  <a:schemeClr val="tx2">
                    <a:lumMod val="90000"/>
                  </a:schemeClr>
                </a:solidFill>
                <a:latin typeface="Arial" panose="020B0604020202020204" pitchFamily="34" charset="0"/>
                <a:cs typeface="Arial" panose="020B0604020202020204" pitchFamily="34" charset="0"/>
              </a:rPr>
              <a:t>?</a:t>
            </a:r>
            <a:endParaRPr lang="en-US" sz="2800" dirty="0" smtClean="0">
              <a:solidFill>
                <a:schemeClr val="tx2">
                  <a:lumMod val="9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Areas of Disagreement?</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1" name="Slide Number Placeholder 1"/>
          <p:cNvSpPr>
            <a:spLocks noGrp="1"/>
          </p:cNvSpPr>
          <p:nvPr>
            <p:ph type="sldNum" sz="quarter" idx="12"/>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fontAlgn="base">
              <a:spcBef>
                <a:spcPct val="0"/>
              </a:spcBef>
              <a:spcAft>
                <a:spcPct val="0"/>
              </a:spcAft>
            </a:pPr>
            <a:fld id="{194D2900-CB20-4E33-B966-5D9F80027FFD}" type="slidenum">
              <a:rPr lang="en-US" altLang="en-US">
                <a:solidFill>
                  <a:srgbClr val="FFFFFF"/>
                </a:solidFill>
              </a:rPr>
              <a:pPr fontAlgn="base">
                <a:spcBef>
                  <a:spcPct val="0"/>
                </a:spcBef>
                <a:spcAft>
                  <a:spcPct val="0"/>
                </a:spcAft>
              </a:pPr>
              <a:t>7</a:t>
            </a:fld>
            <a:endParaRPr lang="en-US" altLang="en-US">
              <a:solidFill>
                <a:srgbClr val="FFFFFF"/>
              </a:solidFill>
            </a:endParaRPr>
          </a:p>
        </p:txBody>
      </p:sp>
      <p:sp>
        <p:nvSpPr>
          <p:cNvPr id="5" name="Rectangle 2"/>
          <p:cNvSpPr txBox="1">
            <a:spLocks noChangeArrowheads="1"/>
          </p:cNvSpPr>
          <p:nvPr/>
        </p:nvSpPr>
        <p:spPr>
          <a:xfrm>
            <a:off x="533400" y="277813"/>
            <a:ext cx="8153400" cy="7620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defRPr/>
            </a:pPr>
            <a:endParaRPr lang="en-US" altLang="en-US" dirty="0">
              <a:solidFill>
                <a:srgbClr val="FFFF00"/>
              </a:solidFill>
            </a:endParaRPr>
          </a:p>
        </p:txBody>
      </p:sp>
      <p:pic>
        <p:nvPicPr>
          <p:cNvPr id="40963" name="Picture 3" descr="C:\Users\Duffieldfamily\Desktop\1888\1888 Presentations\2014 Images Summer Lectures\ESJ-Biography.jpeg"/>
          <p:cNvPicPr>
            <a:picLocks noChangeAspect="1" noChangeArrowheads="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762000" y="1039813"/>
            <a:ext cx="3500438" cy="4522787"/>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1028" name="Picture 4" descr="C:\Users\Duffieldfamily\Desktop\1888\1888 Presentations\2014 Images Summer Lectures\s375784230955931326_p5_i1_w1183.jpeg"/>
          <p:cNvPicPr>
            <a:picLocks noChangeAspect="1" noChangeArrowheads="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705600" y="1039813"/>
            <a:ext cx="2159000" cy="3754437"/>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10" name="Rectangle 2"/>
          <p:cNvSpPr txBox="1">
            <a:spLocks noChangeArrowheads="1"/>
          </p:cNvSpPr>
          <p:nvPr/>
        </p:nvSpPr>
        <p:spPr>
          <a:xfrm>
            <a:off x="114300" y="277813"/>
            <a:ext cx="8915400" cy="914400"/>
          </a:xfrm>
          <a:prstGeom prst="rect">
            <a:avLst/>
          </a:prstGeom>
          <a:effectLst>
            <a:outerShdw blurRad="50800" dist="38100" dir="2700000" algn="tl" rotWithShape="0">
              <a:prstClr val="black">
                <a:alpha val="40000"/>
              </a:prstClr>
            </a:outerShdw>
          </a:effectLst>
        </p:spPr>
        <p:txBody>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defRPr/>
            </a:pPr>
            <a:r>
              <a:rPr lang="en-US" altLang="en-US" dirty="0" smtClean="0">
                <a:solidFill>
                  <a:srgbClr val="FFFF00"/>
                </a:solidFill>
              </a:rPr>
              <a:t>E. Stanley Jones</a:t>
            </a:r>
            <a:endParaRPr lang="en-US" altLang="en-US" dirty="0">
              <a:solidFill>
                <a:srgbClr val="FFFF00"/>
              </a:solidFill>
            </a:endParaRPr>
          </a:p>
        </p:txBody>
      </p:sp>
      <p:pic>
        <p:nvPicPr>
          <p:cNvPr id="1029" name="Picture 5" descr="C:\Users\Duffieldfamily\Desktop\1888\1888 Presentations\2014 Images Summer Lectures\m_QL2JB-kaWIaqrt9F-Sekw.jpeg"/>
          <p:cNvPicPr>
            <a:picLocks noChangeAspect="1" noChangeArrowheads="1"/>
          </p:cNvPicPr>
          <p:nvPr/>
        </p:nvPicPr>
        <p:blipFill>
          <a:blip r:embed="rId5">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18562" r="20692"/>
          <a:stretch>
            <a:fillRect/>
          </a:stretch>
        </p:blipFill>
        <p:spPr bwMode="auto">
          <a:xfrm>
            <a:off x="4822825" y="1039813"/>
            <a:ext cx="1301750" cy="2143125"/>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1030" name="Picture 6" descr="C:\Users\Duffieldfamily\Desktop\1888\1888 Presentations\2014 Images Summer Lectures\Ashram-Color-Logoweb-e1281021007319.jpeg"/>
          <p:cNvPicPr>
            <a:picLocks noChangeAspect="1" noChangeArrowheads="1"/>
          </p:cNvPicPr>
          <p:nvPr/>
        </p:nvPicPr>
        <p:blipFill>
          <a:blip r:embed="rId6">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738688" y="3416300"/>
            <a:ext cx="1403350" cy="214630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fade">
                                      <p:cBhvr>
                                        <p:cTn id="7" dur="1000"/>
                                        <p:tgtEl>
                                          <p:spTgt spid="10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1000"/>
                                        <p:tgtEl>
                                          <p:spTgt spid="102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fade">
                                      <p:cBhvr>
                                        <p:cTn id="17" dur="1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fontScale="85000" lnSpcReduction="10000"/>
          </a:bodyPr>
          <a:lstStyle/>
          <a:p>
            <a:pPr marL="0" indent="0" fontAlgn="auto">
              <a:buFont typeface="Wingdings 2" charset="2"/>
              <a:buNone/>
              <a:defRPr/>
            </a:pPr>
            <a:r>
              <a:rPr lang="en-US" sz="2800" dirty="0" smtClean="0">
                <a:solidFill>
                  <a:schemeClr val="tx2"/>
                </a:solidFill>
                <a:latin typeface="Arial" panose="020B0604020202020204" pitchFamily="34" charset="0"/>
                <a:cs typeface="Arial" panose="020B0604020202020204" pitchFamily="34" charset="0"/>
              </a:rPr>
              <a:t>“His </a:t>
            </a:r>
            <a:r>
              <a:rPr lang="en-US" sz="2800" dirty="0">
                <a:solidFill>
                  <a:schemeClr val="tx2"/>
                </a:solidFill>
                <a:latin typeface="Arial" panose="020B0604020202020204" pitchFamily="34" charset="0"/>
                <a:cs typeface="Arial" panose="020B0604020202020204" pitchFamily="34" charset="0"/>
              </a:rPr>
              <a:t>work became interdenominational and world-wide. He helped to re-establish the Indian ‘Ashram’ (or forest retreat) as a means of drawing men and women together for days at a time to study in depth their own spiritual natures and quest, and what the different faiths offered individuals. In 1930, along with a British missionary and Indian pastor and using the sound Christian missionary principle of </a:t>
            </a:r>
            <a:r>
              <a:rPr lang="en-US" sz="2800" dirty="0" smtClean="0">
                <a:solidFill>
                  <a:schemeClr val="tx2"/>
                </a:solidFill>
                <a:latin typeface="Arial" panose="020B0604020202020204" pitchFamily="34" charset="0"/>
                <a:cs typeface="Arial" panose="020B0604020202020204" pitchFamily="34" charset="0"/>
              </a:rPr>
              <a:t>indigenization (</a:t>
            </a:r>
            <a:r>
              <a:rPr lang="en-US" sz="2800" dirty="0">
                <a:solidFill>
                  <a:schemeClr val="tx2"/>
                </a:solidFill>
                <a:latin typeface="Arial" panose="020B0604020202020204" pitchFamily="34" charset="0"/>
                <a:cs typeface="Arial" panose="020B0604020202020204" pitchFamily="34" charset="0"/>
              </a:rPr>
              <a:t>God’s reconciliation to mankind through Jesus on the cross. He made Him visible as the Universal Son of Man who had come for all people. This opening up of nations to receiving Christ within their own framework marked a new approach in missions called ‘indigenization</a:t>
            </a:r>
            <a:r>
              <a:rPr lang="en-US" sz="2800" dirty="0" smtClean="0">
                <a:solidFill>
                  <a:schemeClr val="tx2"/>
                </a:solidFill>
                <a:latin typeface="Arial"/>
                <a:cs typeface="Arial"/>
              </a:rPr>
              <a:t>’ [</a:t>
            </a:r>
            <a:r>
              <a:rPr lang="en-US" sz="2800" dirty="0" err="1" smtClean="0">
                <a:solidFill>
                  <a:schemeClr val="tx2"/>
                </a:solidFill>
                <a:latin typeface="Arial"/>
                <a:cs typeface="Arial"/>
              </a:rPr>
              <a:t>ESJones</a:t>
            </a:r>
            <a:r>
              <a:rPr lang="en-US" sz="2800" dirty="0" smtClean="0">
                <a:solidFill>
                  <a:schemeClr val="tx2"/>
                </a:solidFill>
                <a:latin typeface="Arial"/>
                <a:cs typeface="Arial"/>
              </a:rPr>
              <a:t>, Christian Ashram, </a:t>
            </a:r>
            <a:r>
              <a:rPr lang="en-US" sz="2800" dirty="0" err="1" smtClean="0">
                <a:solidFill>
                  <a:schemeClr val="tx2"/>
                </a:solidFill>
                <a:latin typeface="Arial"/>
                <a:cs typeface="Arial"/>
              </a:rPr>
              <a:t>p</a:t>
            </a:r>
            <a:r>
              <a:rPr lang="en-US" sz="2800" dirty="0" smtClean="0">
                <a:solidFill>
                  <a:schemeClr val="tx2"/>
                </a:solidFill>
                <a:latin typeface="Arial"/>
                <a:cs typeface="Arial"/>
              </a:rPr>
              <a:t>. 2])[,] </a:t>
            </a:r>
            <a:r>
              <a:rPr lang="en-US" sz="2800" dirty="0">
                <a:solidFill>
                  <a:schemeClr val="tx2"/>
                </a:solidFill>
                <a:latin typeface="Arial"/>
                <a:cs typeface="Arial"/>
              </a:rPr>
              <a:t>Dr</a:t>
            </a:r>
            <a:r>
              <a:rPr lang="en-US" sz="2800" dirty="0">
                <a:solidFill>
                  <a:schemeClr val="tx2"/>
                </a:solidFill>
                <a:latin typeface="Arial" panose="020B0604020202020204" pitchFamily="34" charset="0"/>
                <a:cs typeface="Arial" panose="020B0604020202020204" pitchFamily="34" charset="0"/>
              </a:rPr>
              <a:t>. Jones reconstituted the ‘Ashram’ with Christian disciplines. This institution became known as the ‘Christian </a:t>
            </a:r>
            <a:r>
              <a:rPr lang="en-US" sz="2800" dirty="0" smtClean="0">
                <a:solidFill>
                  <a:schemeClr val="tx2"/>
                </a:solidFill>
                <a:latin typeface="Arial" panose="020B0604020202020204" pitchFamily="34" charset="0"/>
                <a:cs typeface="Arial" panose="020B0604020202020204" pitchFamily="34" charset="0"/>
              </a:rPr>
              <a:t>Ashram.’” </a:t>
            </a:r>
            <a:r>
              <a:rPr lang="en-US" sz="1600" dirty="0" smtClean="0">
                <a:solidFill>
                  <a:schemeClr val="tx2">
                    <a:lumMod val="50000"/>
                  </a:schemeClr>
                </a:solidFill>
                <a:latin typeface="Arial" panose="020B0604020202020204" pitchFamily="34" charset="0"/>
                <a:cs typeface="Arial" panose="020B0604020202020204" pitchFamily="34" charset="0"/>
              </a:rPr>
              <a:t>(http</a:t>
            </a:r>
            <a:r>
              <a:rPr lang="en-US" sz="1600" dirty="0">
                <a:solidFill>
                  <a:schemeClr val="tx2">
                    <a:lumMod val="50000"/>
                  </a:schemeClr>
                </a:solidFill>
                <a:latin typeface="Arial" panose="020B0604020202020204" pitchFamily="34" charset="0"/>
                <a:cs typeface="Arial" panose="020B0604020202020204" pitchFamily="34" charset="0"/>
              </a:rPr>
              <a:t>://en.wikipedia.org/wiki/E._Stanley_Jones, accessed Nov. 18, 2013)</a:t>
            </a:r>
            <a:r>
              <a:rPr lang="en-US" sz="2800" dirty="0">
                <a:solidFill>
                  <a:schemeClr val="tx2">
                    <a:lumMod val="50000"/>
                  </a:schemeClr>
                </a:solidFill>
                <a:latin typeface="Arial" panose="020B0604020202020204" pitchFamily="34" charset="0"/>
                <a:cs typeface="Arial" panose="020B0604020202020204" pitchFamily="34" charset="0"/>
              </a:rPr>
              <a:t>. </a:t>
            </a:r>
            <a:endParaRPr lang="en-US" sz="1500" dirty="0" smtClean="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E. Stanley Jones</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5791200"/>
          </a:xfrm>
        </p:spPr>
        <p:txBody>
          <a:bodyPr rtlCol="0">
            <a:normAutofit/>
          </a:bodyPr>
          <a:lstStyle/>
          <a:p>
            <a:pPr marL="0" indent="0" fontAlgn="auto">
              <a:buFont typeface="Wingdings 2" charset="2"/>
              <a:buNone/>
              <a:defRPr/>
            </a:pPr>
            <a:r>
              <a:rPr lang="en-US" sz="2800" dirty="0" smtClean="0">
                <a:solidFill>
                  <a:schemeClr val="tx2"/>
                </a:solidFill>
                <a:latin typeface="Arial" panose="020B0604020202020204" pitchFamily="34" charset="0"/>
                <a:cs typeface="Arial" panose="020B0604020202020204" pitchFamily="34" charset="0"/>
              </a:rPr>
              <a:t>“’Our call, they say, is to share with non-Christian faiths, and this sharing means not only giving out what one has to non-Christians, but sharing what they have in their own faiths…. It means that  Christ Himself has deficiencies, which are to be supplied by other faiths.’” </a:t>
            </a:r>
            <a:r>
              <a:rPr lang="en-US" sz="1400" dirty="0" smtClean="0">
                <a:solidFill>
                  <a:schemeClr val="tx2">
                    <a:lumMod val="50000"/>
                  </a:schemeClr>
                </a:solidFill>
                <a:latin typeface="Arial" panose="020B0604020202020204" pitchFamily="34" charset="0"/>
                <a:cs typeface="Arial" panose="020B0604020202020204" pitchFamily="34" charset="0"/>
              </a:rPr>
              <a:t>(E. Stanley Jones, </a:t>
            </a:r>
            <a:r>
              <a:rPr lang="en-US" sz="1400" i="1" dirty="0" smtClean="0">
                <a:solidFill>
                  <a:schemeClr val="tx2">
                    <a:lumMod val="50000"/>
                  </a:schemeClr>
                </a:solidFill>
                <a:latin typeface="Arial" panose="020B0604020202020204" pitchFamily="34" charset="0"/>
                <a:cs typeface="Arial" panose="020B0604020202020204" pitchFamily="34" charset="0"/>
              </a:rPr>
              <a:t>The Message of Sat Tal Ashram</a:t>
            </a:r>
            <a:r>
              <a:rPr lang="en-US" sz="1400" dirty="0" smtClean="0">
                <a:solidFill>
                  <a:schemeClr val="tx2">
                    <a:lumMod val="50000"/>
                  </a:schemeClr>
                </a:solidFill>
                <a:latin typeface="Arial" panose="020B0604020202020204" pitchFamily="34" charset="0"/>
                <a:cs typeface="Arial" panose="020B0604020202020204" pitchFamily="34" charset="0"/>
              </a:rPr>
              <a:t>, p. 291; in W. A. Spicer, </a:t>
            </a:r>
            <a:r>
              <a:rPr lang="en-US" sz="1400" i="1" dirty="0" smtClean="0">
                <a:solidFill>
                  <a:schemeClr val="tx2">
                    <a:lumMod val="50000"/>
                  </a:schemeClr>
                </a:solidFill>
                <a:latin typeface="Arial" panose="020B0604020202020204" pitchFamily="34" charset="0"/>
                <a:cs typeface="Arial" panose="020B0604020202020204" pitchFamily="34" charset="0"/>
              </a:rPr>
              <a:t>Review and Herald</a:t>
            </a:r>
            <a:r>
              <a:rPr lang="en-US" sz="1400" dirty="0" smtClean="0">
                <a:solidFill>
                  <a:schemeClr val="tx2">
                    <a:lumMod val="50000"/>
                  </a:schemeClr>
                </a:solidFill>
                <a:latin typeface="Arial" panose="020B0604020202020204" pitchFamily="34" charset="0"/>
                <a:cs typeface="Arial" panose="020B0604020202020204" pitchFamily="34" charset="0"/>
              </a:rPr>
              <a:t>, Nov. 9, 1950, p. 13)</a:t>
            </a:r>
            <a:endParaRPr lang="en-US" sz="1500" dirty="0" smtClean="0">
              <a:solidFill>
                <a:schemeClr val="tx2">
                  <a:lumMod val="50000"/>
                </a:schemeClr>
              </a:solidFill>
              <a:latin typeface="Arial" panose="020B0604020202020204" pitchFamily="34" charset="0"/>
              <a:cs typeface="Arial" panose="020B0604020202020204" pitchFamily="34" charset="0"/>
            </a:endParaRPr>
          </a:p>
        </p:txBody>
      </p:sp>
      <p:sp>
        <p:nvSpPr>
          <p:cNvPr id="5" name="Rectangle 2"/>
          <p:cNvSpPr>
            <a:spLocks noGrp="1" noChangeArrowheads="1"/>
          </p:cNvSpPr>
          <p:nvPr>
            <p:ph type="title"/>
          </p:nvPr>
        </p:nvSpPr>
        <p:spPr>
          <a:xfrm>
            <a:off x="228600" y="152400"/>
            <a:ext cx="8915400" cy="914400"/>
          </a:xfrm>
          <a:effectLst>
            <a:outerShdw blurRad="50800" dist="38100" dir="2700000" algn="tl" rotWithShape="0">
              <a:prstClr val="black">
                <a:alpha val="40000"/>
              </a:prstClr>
            </a:outerShdw>
          </a:effectLst>
        </p:spPr>
        <p:txBody>
          <a:bodyPr rtlCol="0">
            <a:noAutofit/>
          </a:bodyPr>
          <a:lstStyle/>
          <a:p>
            <a:pPr algn="ctr" fontAlgn="auto">
              <a:spcAft>
                <a:spcPts val="0"/>
              </a:spcAft>
              <a:defRPr/>
            </a:pPr>
            <a:r>
              <a:rPr lang="en-US" altLang="en-US" dirty="0" smtClean="0">
                <a:solidFill>
                  <a:srgbClr val="FFFF00"/>
                </a:solidFill>
                <a:ea typeface="+mj-ea"/>
              </a:rPr>
              <a:t>E. Stanley Jones</a:t>
            </a:r>
            <a:endParaRPr lang="en-US" altLang="en-US" dirty="0">
              <a:solidFill>
                <a:srgbClr val="FFFF00"/>
              </a:solidFill>
              <a:ea typeface="+mj-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theme1.xml><?xml version="1.0" encoding="utf-8"?>
<a:theme xmlns:a="http://schemas.openxmlformats.org/drawingml/2006/main" name="Theme1">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Summer">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3.xml><?xml version="1.0" encoding="utf-8"?>
<a:theme xmlns:a="http://schemas.openxmlformats.org/drawingml/2006/main" name="1_Theme1">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7772</TotalTime>
  <Words>12538</Words>
  <Application>Microsoft Macintosh PowerPoint</Application>
  <PresentationFormat>On-screen Show (4:3)</PresentationFormat>
  <Paragraphs>421</Paragraphs>
  <Slides>67</Slides>
  <Notes>67</Notes>
  <HiddenSlides>0</HiddenSlides>
  <MMClips>0</MMClips>
  <ScaleCrop>false</ScaleCrop>
  <HeadingPairs>
    <vt:vector size="4" baseType="variant">
      <vt:variant>
        <vt:lpstr>Design Template</vt:lpstr>
      </vt:variant>
      <vt:variant>
        <vt:i4>3</vt:i4>
      </vt:variant>
      <vt:variant>
        <vt:lpstr>Slide Titles</vt:lpstr>
      </vt:variant>
      <vt:variant>
        <vt:i4>67</vt:i4>
      </vt:variant>
    </vt:vector>
  </HeadingPairs>
  <TitlesOfParts>
    <vt:vector size="70" baseType="lpstr">
      <vt:lpstr>Theme1</vt:lpstr>
      <vt:lpstr>Summer</vt:lpstr>
      <vt:lpstr>1_Theme1</vt:lpstr>
      <vt:lpstr>Two Rivers of Thought Flowing Out of 1888:  Application of Ellen White’s Comments Relative to 1888? Ellen White’s Endorsements of Jones &amp; Waggoner? Historical Accuracy Relative to 1888?  Part 3  Gospel Study Group, October 10-11, 2014   Ron Duffield</vt:lpstr>
      <vt:lpstr>Slide 2</vt:lpstr>
      <vt:lpstr>Robert J. Wieland &amp; Donald K. Short</vt:lpstr>
      <vt:lpstr>Robert J. Wieland &amp; Donald K. Short</vt:lpstr>
      <vt:lpstr>Slide 5</vt:lpstr>
      <vt:lpstr>Robert J. Wieland &amp; Donald K. Short</vt:lpstr>
      <vt:lpstr>Slide 7</vt:lpstr>
      <vt:lpstr>E. Stanley Jones</vt:lpstr>
      <vt:lpstr>E. Stanley Jones</vt:lpstr>
      <vt:lpstr>Slide 10</vt:lpstr>
      <vt:lpstr>Robert J. Wieland &amp; Donald K. Short</vt:lpstr>
      <vt:lpstr>Robert J. Wieland &amp; Donald K. Short</vt:lpstr>
      <vt:lpstr>Slide 13</vt:lpstr>
      <vt:lpstr>Robert J. Wieland &amp; Donald K. Short</vt:lpstr>
      <vt:lpstr>Robert J. Wieland &amp; Donald K. Short</vt:lpstr>
      <vt:lpstr>Robert J. Wieland &amp; Donald K. Short</vt:lpstr>
      <vt:lpstr>Slide 17</vt:lpstr>
      <vt:lpstr>E. Stanley Jones for Every SDA</vt:lpstr>
      <vt:lpstr>E. Stanley Jones for Every SDA</vt:lpstr>
      <vt:lpstr>Slide 20</vt:lpstr>
      <vt:lpstr>“Spreading Cloud of Mysticism”</vt:lpstr>
      <vt:lpstr>“Spreading Cloud of Mysticism”</vt:lpstr>
      <vt:lpstr>“Spreading Cloud of Mysticism”</vt:lpstr>
      <vt:lpstr>“Spreading Cloud of Mysticism”</vt:lpstr>
      <vt:lpstr>Slide 25</vt:lpstr>
      <vt:lpstr>E. Stanley Jones Foundation:</vt:lpstr>
      <vt:lpstr>Slide 27</vt:lpstr>
      <vt:lpstr>Leonard Sweet’s Personal Website:</vt:lpstr>
      <vt:lpstr>Slide 29</vt:lpstr>
      <vt:lpstr>The ONE Project</vt:lpstr>
      <vt:lpstr>Slide 31</vt:lpstr>
      <vt:lpstr>Slide 32</vt:lpstr>
      <vt:lpstr>The 1950 General Conference</vt:lpstr>
      <vt:lpstr>A Letter of Concern</vt:lpstr>
      <vt:lpstr>1888 Re-examined &amp; the Response</vt:lpstr>
      <vt:lpstr>Slide 36</vt:lpstr>
      <vt:lpstr>1888 Re-examined &amp; the Response</vt:lpstr>
      <vt:lpstr>Slide 38</vt:lpstr>
      <vt:lpstr>Steps to Christ?</vt:lpstr>
      <vt:lpstr>Slide 40</vt:lpstr>
      <vt:lpstr>Slide 41</vt:lpstr>
      <vt:lpstr>Dialog with Martin</vt:lpstr>
      <vt:lpstr>Issues with the Spirit of Prophecy</vt:lpstr>
      <vt:lpstr>Slide 44</vt:lpstr>
      <vt:lpstr>Slide 45</vt:lpstr>
      <vt:lpstr>The Effect of Evangelical Dialog?</vt:lpstr>
      <vt:lpstr>The Effect of Evangelical Dialog?</vt:lpstr>
      <vt:lpstr>Slide 48</vt:lpstr>
      <vt:lpstr>The Effect of Evangelical Dialog?</vt:lpstr>
      <vt:lpstr>The Effect of Evangelical Dialog?</vt:lpstr>
      <vt:lpstr>Slide 51</vt:lpstr>
      <vt:lpstr>The Effect of Evangelical Dialog?</vt:lpstr>
      <vt:lpstr>The Effect of Evangelical Dialog?</vt:lpstr>
      <vt:lpstr>The Effect of Evangelical Dialog?</vt:lpstr>
      <vt:lpstr>Slide 55</vt:lpstr>
      <vt:lpstr>The Effect of Evangelical Dialog?</vt:lpstr>
      <vt:lpstr>The Effect of Evangelical Dialog?</vt:lpstr>
      <vt:lpstr>Slide 58</vt:lpstr>
      <vt:lpstr>The Effect of Evangelical Dialog?</vt:lpstr>
      <vt:lpstr>Slide 60</vt:lpstr>
      <vt:lpstr>Objections to A. G. Daniells’ Christ Our Righteousness</vt:lpstr>
      <vt:lpstr>The Ultimate Effect of Evangelical Dialog?</vt:lpstr>
      <vt:lpstr>The Ultimate Effect of Evangelical Dialog? Claims in Regard to Jones &amp; Waggoner</vt:lpstr>
      <vt:lpstr>The Ultimate Effect of Evangelical Dialog? Claims in Regard to Jones &amp; Waggoner</vt:lpstr>
      <vt:lpstr>The Ultimate Effect of Evangelical Dialog? Claims in Regard to Jones &amp; Waggoner</vt:lpstr>
      <vt:lpstr>The Ultimate Effect of Evangelical Dialog? Claims in Regard to Jones &amp; Waggoner</vt:lpstr>
      <vt:lpstr>Areas of Disagreement?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Historical Accuracy?   Gospel Study Group Oct. 10-11, 2014   Ron Duffield</dc:title>
  <dc:creator>Bethany</dc:creator>
  <cp:lastModifiedBy>Fred Bischoff</cp:lastModifiedBy>
  <cp:revision>41</cp:revision>
  <dcterms:created xsi:type="dcterms:W3CDTF">2015-02-09T23:17:28Z</dcterms:created>
  <dcterms:modified xsi:type="dcterms:W3CDTF">2015-02-13T02:37:25Z</dcterms:modified>
</cp:coreProperties>
</file>