
<file path=[Content_Types].xml><?xml version="1.0" encoding="utf-8"?>
<Types xmlns="http://schemas.openxmlformats.org/package/2006/content-types">
  <Override PartName="/ppt/slides/slide41.xml" ContentType="application/vnd.openxmlformats-officedocument.presentationml.slide+xml"/>
  <Override PartName="/ppt/notesSlides/notesSlide16.xml" ContentType="application/vnd.openxmlformats-officedocument.presentationml.notesSlide+xml"/>
  <Override PartName="/ppt/slides/slide50.xml" ContentType="application/vnd.openxmlformats-officedocument.presentationml.slide+xml"/>
  <Override PartName="/ppt/slides/slide18.xml" ContentType="application/vnd.openxmlformats-officedocument.presentationml.slide+xml"/>
  <Override PartName="/ppt/notesSlides/notesSlide26.xml" ContentType="application/vnd.openxmlformats-officedocument.presentationml.notesSlide+xml"/>
  <Override PartName="/ppt/slides/slide60.xml" ContentType="application/vnd.openxmlformats-officedocument.presentationml.slide+xml"/>
  <Override PartName="/ppt/slides/slide28.xml" ContentType="application/vnd.openxmlformats-officedocument.presentationml.slide+xml"/>
  <Override PartName="/ppt/slides/slide37.xml" ContentType="application/vnd.openxmlformats-officedocument.presentationml.slide+xml"/>
  <Override PartName="/ppt/slides/slide70.xml" ContentType="application/vnd.openxmlformats-officedocument.presentationml.slide+xml"/>
  <Override PartName="/ppt/slides/slide9.xml" ContentType="application/vnd.openxmlformats-officedocument.presentationml.slide+xml"/>
  <Override PartName="/ppt/notesSlides/notesSlide45.xml" ContentType="application/vnd.openxmlformats-officedocument.presentationml.notesSlide+xml"/>
  <Override PartName="/ppt/slides/slide47.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Masters/notesMaster1.xml" ContentType="application/vnd.openxmlformats-officedocument.presentationml.notesMaster+xml"/>
  <Override PartName="/ppt/notesSlides/notesSlide64.xml" ContentType="application/vnd.openxmlformats-officedocument.presentationml.notesSlide+xml"/>
  <Override PartName="/ppt/slideLayouts/slideLayout15.xml" ContentType="application/vnd.openxmlformats-officedocument.presentationml.slideLayout+xml"/>
  <Override PartName="/ppt/slides/slide66.xml" ContentType="application/vnd.openxmlformats-officedocument.presentationml.slide+xml"/>
  <Override PartName="/ppt/theme/theme1.xml" ContentType="application/vnd.openxmlformats-officedocument.theme+xml"/>
  <Override PartName="/ppt/notesSlides/notesSlide74.xml" ContentType="application/vnd.openxmlformats-officedocument.presentationml.notesSlide+xml"/>
  <Override PartName="/ppt/notesSlides/notesSlide2.xml" ContentType="application/vnd.openxmlformats-officedocument.presentationml.notesSlide+xml"/>
  <Override PartName="/ppt/slides/slide75.xml" ContentType="application/vnd.openxmlformats-officedocument.presentationml.slide+xml"/>
  <Override PartName="/ppt/slideLayouts/slideLayout24.xml" ContentType="application/vnd.openxmlformats-officedocument.presentationml.slideLayout+xml"/>
  <Default Extension="jpeg" ContentType="image/jpeg"/>
  <Override PartName="/ppt/notesSlides/notesSlide11.xml" ContentType="application/vnd.openxmlformats-officedocument.presentationml.notesSlide+xml"/>
  <Override PartName="/ppt/slides/slide13.xml" ContentType="application/vnd.openxmlformats-officedocument.presentationml.slide+xml"/>
  <Override PartName="/ppt/notesSlides/notesSlide21.xml" ContentType="application/vnd.openxmlformats-officedocument.presentationml.notesSlide+xml"/>
  <Override PartName="/ppt/slides/slide23.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slides/slide4.xml" ContentType="application/vnd.openxmlformats-officedocument.presentationml.slide+xml"/>
  <Override PartName="/ppt/notesSlides/notesSlide40.xml" ContentType="application/vnd.openxmlformats-officedocument.presentationml.notesSlide+xml"/>
  <Override PartName="/ppt/slideLayouts/slideLayout5.xml" ContentType="application/vnd.openxmlformats-officedocument.presentationml.slideLayout+xml"/>
  <Override PartName="/ppt/slideMasters/slideMaster2.xml" ContentType="application/vnd.openxmlformats-officedocument.presentationml.slideMaster+xml"/>
  <Override PartName="/ppt/slides/slide42.xml" ContentType="application/vnd.openxmlformats-officedocument.presentationml.slide+xml"/>
  <Override PartName="/ppt/notesSlides/notesSlide17.xml" ContentType="application/vnd.openxmlformats-officedocument.presentationml.notesSlide+xml"/>
  <Override PartName="/ppt/notesSlides/notesSlide50.xml" ContentType="application/vnd.openxmlformats-officedocument.presentationml.notesSlide+xml"/>
  <Override PartName="/ppt/slides/slide51.xml" ContentType="application/vnd.openxmlformats-officedocument.presentationml.slide+xml"/>
  <Override PartName="/ppt/slides/slide19.xml" ContentType="application/vnd.openxmlformats-officedocument.presentationml.slide+xml"/>
  <Override PartName="/ppt/notesSlides/notesSlide27.xml" ContentType="application/vnd.openxmlformats-officedocument.presentationml.notesSlide+xml"/>
  <Override PartName="/ppt/slideLayouts/slideLayout10.xml" ContentType="application/vnd.openxmlformats-officedocument.presentationml.slideLayout+xml"/>
  <Override PartName="/ppt/slides/slide61.xml" ContentType="application/vnd.openxmlformats-officedocument.presentationml.slide+xml"/>
  <Override PartName="/ppt/slides/slide29.xml" ContentType="application/vnd.openxmlformats-officedocument.presentationml.slide+xml"/>
  <Override PartName="/ppt/notesSlides/notesSlide36.xml" ContentType="application/vnd.openxmlformats-officedocument.presentationml.notesSlide+xml"/>
  <Override PartName="/ppt/slides/slide38.xml" ContentType="application/vnd.openxmlformats-officedocument.presentationml.slide+xml"/>
  <Override PartName="/ppt/slides/slide71.xml" ContentType="application/vnd.openxmlformats-officedocument.presentationml.slide+xml"/>
  <Override PartName="/ppt/notesSlides/notesSlide46.xml" ContentType="application/vnd.openxmlformats-officedocument.presentationml.notesSlide+xml"/>
  <Override PartName="/ppt/slides/slide48.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65.xml" ContentType="application/vnd.openxmlformats-officedocument.presentationml.notesSlide+xml"/>
  <Override PartName="/ppt/slideLayouts/slideLayout16.xml" ContentType="application/vnd.openxmlformats-officedocument.presentationml.slideLayout+xml"/>
  <Override PartName="/ppt/slides/slide67.xml" ContentType="application/vnd.openxmlformats-officedocument.presentationml.slide+xml"/>
  <Override PartName="/ppt/theme/theme2.xml" ContentType="application/vnd.openxmlformats-officedocument.theme+xml"/>
  <Override PartName="/ppt/notesSlides/notesSlide75.xml" ContentType="application/vnd.openxmlformats-officedocument.presentationml.notesSlide+xml"/>
  <Override PartName="/ppt/notesSlides/notesSlide3.xml" ContentType="application/vnd.openxmlformats-officedocument.presentationml.notesSlide+xml"/>
  <Override PartName="/ppt/notesSlides/notesSlide8.xml" ContentType="application/vnd.openxmlformats-officedocument.presentationml.notesSlide+xml"/>
  <Override PartName="/ppt/notesSlides/notesSlide12.xml" ContentType="application/vnd.openxmlformats-officedocument.presentationml.notesSlide+xml"/>
  <Override PartName="/ppt/slides/slide14.xml" ContentType="application/vnd.openxmlformats-officedocument.presentationml.slide+xml"/>
  <Override PartName="/ppt/notesSlides/notesSlide22.xml" ContentType="application/vnd.openxmlformats-officedocument.presentationml.notesSlide+xml"/>
  <Override PartName="/ppt/slides/slide24.xml" ContentType="application/vnd.openxmlformats-officedocument.presentationml.slide+xml"/>
  <Default Extension="bin" ContentType="application/vnd.openxmlformats-officedocument.presentationml.printerSettings"/>
  <Override PartName="/ppt/notesSlides/notesSlide32.xml" ContentType="application/vnd.openxmlformats-officedocument.presentationml.notesSlide+xml"/>
  <Override PartName="/ppt/slides/slide33.xml" ContentType="application/vnd.openxmlformats-officedocument.presentationml.slide+xml"/>
  <Override PartName="/ppt/slides/slide5.xml" ContentType="application/vnd.openxmlformats-officedocument.presentationml.slide+xml"/>
  <Override PartName="/ppt/notesSlides/notesSlide41.xml" ContentType="application/vnd.openxmlformats-officedocument.presentationml.notesSlide+xml"/>
  <Override PartName="/ppt/slideLayouts/slideLayout6.xml" ContentType="application/vnd.openxmlformats-officedocument.presentationml.slideLayout+xml"/>
  <Default Extension="xml" ContentType="application/xml"/>
  <Override PartName="/ppt/slides/slide43.xml" ContentType="application/vnd.openxmlformats-officedocument.presentationml.slide+xml"/>
  <Override PartName="/ppt/tableStyles.xml" ContentType="application/vnd.openxmlformats-officedocument.presentationml.tableStyles+xml"/>
  <Override PartName="/ppt/notesSlides/notesSlide18.xml" ContentType="application/vnd.openxmlformats-officedocument.presentationml.notes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60.xml" ContentType="application/vnd.openxmlformats-officedocument.presentationml.notesSlide+xml"/>
  <Override PartName="/ppt/notesSlides/notesSlide28.xml" ContentType="application/vnd.openxmlformats-officedocument.presentationml.notesSlide+xml"/>
  <Override PartName="/ppt/slideLayouts/slideLayout11.xml" ContentType="application/vnd.openxmlformats-officedocument.presentationml.slideLayout+xml"/>
  <Override PartName="/ppt/slides/slide62.xml" ContentType="application/vnd.openxmlformats-officedocument.presentationml.slide+xml"/>
  <Override PartName="/ppt/notesSlides/notesSlide37.xml" ContentType="application/vnd.openxmlformats-officedocument.presentationml.notesSlide+xml"/>
  <Override PartName="/ppt/slideLayouts/slideLayout20.xml" ContentType="application/vnd.openxmlformats-officedocument.presentationml.slideLayout+xml"/>
  <Override PartName="/ppt/notesSlides/notesSlide70.xml" ContentType="application/vnd.openxmlformats-officedocument.presentationml.notesSlide+xml"/>
  <Override PartName="/ppt/slides/slide39.xml" ContentType="application/vnd.openxmlformats-officedocument.presentationml.slide+xml"/>
  <Override PartName="/docProps/app.xml" ContentType="application/vnd.openxmlformats-officedocument.extended-properties+xml"/>
  <Override PartName="/ppt/notesSlides/notesSlide47.xml" ContentType="application/vnd.openxmlformats-officedocument.presentationml.notesSlide+xml"/>
  <Override PartName="/ppt/slides/slide49.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docProps/core.xml" ContentType="application/vnd.openxmlformats-package.core-properties+xml"/>
  <Override PartName="/ppt/notesSlides/notesSlide66.xml" ContentType="application/vnd.openxmlformats-officedocument.presentationml.notesSlide+xml"/>
  <Override PartName="/ppt/slideLayouts/slideLayout17.xml" ContentType="application/vnd.openxmlformats-officedocument.presentationml.slideLayout+xml"/>
  <Override PartName="/ppt/slides/slide68.xml" ContentType="application/vnd.openxmlformats-officedocument.presentationml.slide+xml"/>
  <Override PartName="/ppt/theme/theme3.xml" ContentType="application/vnd.openxmlformats-officedocument.theme+xml"/>
  <Override PartName="/ppt/notesSlides/notesSlide4.xml" ContentType="application/vnd.openxmlformats-officedocument.presentationml.notesSlide+xml"/>
  <Override PartName="/ppt/slideLayouts/slideLayout1.xml" ContentType="application/vnd.openxmlformats-officedocument.presentationml.slideLayout+xml"/>
  <Override PartName="/ppt/notesSlides/notesSlide9.xml" ContentType="application/vnd.openxmlformats-officedocument.presentationml.notesSlide+xml"/>
  <Override PartName="/ppt/notesSlides/notesSlide13.xml" ContentType="application/vnd.openxmlformats-officedocument.presentationml.notesSlide+xml"/>
  <Override PartName="/ppt/slides/slide15.xml" ContentType="application/vnd.openxmlformats-officedocument.presentationml.slide+xml"/>
  <Override PartName="/ppt/notesSlides/notesSlide23.xml" ContentType="application/vnd.openxmlformats-officedocument.presentationml.notesSlide+xml"/>
  <Override PartName="/ppt/slides/slide25.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slides/slide6.xml" ContentType="application/vnd.openxmlformats-officedocument.presentationml.slide+xml"/>
  <Override PartName="/ppt/notesSlides/notesSlide42.xml" ContentType="application/vnd.openxmlformats-officedocument.presentationml.notesSlide+xml"/>
  <Override PartName="/ppt/slideLayouts/slideLayout7.xml" ContentType="application/vnd.openxmlformats-officedocument.presentationml.slideLayout+xml"/>
  <Default Extension="png" ContentType="image/png"/>
  <Override PartName="/ppt/slides/slide44.xml" ContentType="application/vnd.openxmlformats-officedocument.presentationml.slide+xml"/>
  <Override PartName="/ppt/notesSlides/notesSlide19.xml" ContentType="application/vnd.openxmlformats-officedocument.presentationml.notes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61.xml" ContentType="application/vnd.openxmlformats-officedocument.presentationml.notesSlide+xml"/>
  <Override PartName="/ppt/notesSlides/notesSlide29.xml" ContentType="application/vnd.openxmlformats-officedocument.presentationml.notesSlide+xml"/>
  <Override PartName="/ppt/slideLayouts/slideLayout12.xml" ContentType="application/vnd.openxmlformats-officedocument.presentationml.slideLayout+xml"/>
  <Override PartName="/ppt/slides/slide63.xml" ContentType="application/vnd.openxmlformats-officedocument.presentationml.slide+xml"/>
  <Override PartName="/ppt/notesSlides/notesSlide38.xml" ContentType="application/vnd.openxmlformats-officedocument.presentationml.notesSlide+xml"/>
  <Override PartName="/ppt/slideLayouts/slideLayout21.xml" ContentType="application/vnd.openxmlformats-officedocument.presentationml.slideLayout+xml"/>
  <Override PartName="/ppt/slides/slide72.xml" ContentType="application/vnd.openxmlformats-officedocument.presentationml.slide+xml"/>
  <Override PartName="/ppt/notesSlides/notesSlide71.xml" ContentType="application/vnd.openxmlformats-officedocument.presentationml.notesSlide+xml"/>
  <Override PartName="/ppt/notesSlides/notesSlide48.xml" ContentType="application/vnd.openxmlformats-officedocument.presentationml.notes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67.xml" ContentType="application/vnd.openxmlformats-officedocument.presentationml.notesSlide+xml"/>
  <Override PartName="/ppt/slideLayouts/slideLayout18.xml" ContentType="application/vnd.openxmlformats-officedocument.presentationml.slideLayout+xml"/>
  <Override PartName="/ppt/slides/slide69.xml" ContentType="application/vnd.openxmlformats-officedocument.presentationml.slide+xml"/>
  <Override PartName="/ppt/notesSlides/notesSlide5.xml" ContentType="application/vnd.openxmlformats-officedocument.presentationml.notesSlide+xml"/>
  <Override PartName="/ppt/slides/slide10.xml" ContentType="application/vnd.openxmlformats-officedocument.presentationml.slide+xml"/>
  <Override PartName="/ppt/slides/slide20.xml" ContentType="application/vnd.openxmlformats-officedocument.presentationml.slide+xml"/>
  <Override PartName="/ppt/slides/slide1.xml" ContentType="application/vnd.openxmlformats-officedocument.presentationml.slide+xml"/>
  <Override PartName="/ppt/slideLayouts/slideLayout2.xml" ContentType="application/vnd.openxmlformats-officedocument.presentationml.slideLayout+xml"/>
  <Override PartName="/ppt/notesSlides/notesSlide14.xml" ContentType="application/vnd.openxmlformats-officedocument.presentationml.notesSlide+xml"/>
  <Override PartName="/ppt/slides/slide16.xml" ContentType="application/vnd.openxmlformats-officedocument.presentationml.slide+xml"/>
  <Override PartName="/ppt/notesSlides/notesSlide24.xml" ContentType="application/vnd.openxmlformats-officedocument.presentationml.notesSlide+xml"/>
  <Override PartName="/ppt/viewProps.xml" ContentType="application/vnd.openxmlformats-officedocument.presentationml.viewProps+xml"/>
  <Default Extension="rels" ContentType="application/vnd.openxmlformats-package.relationships+xml"/>
  <Override PartName="/ppt/slides/slide26.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slides/slide7.xml" ContentType="application/vnd.openxmlformats-officedocument.presentationml.slide+xml"/>
  <Override PartName="/ppt/notesSlides/notesSlide43.xml" ContentType="application/vnd.openxmlformats-officedocument.presentationml.notesSlide+xml"/>
  <Override PartName="/ppt/slideLayouts/slideLayout8.xml" ContentType="application/vnd.openxmlformats-officedocument.presentationml.slideLayout+xml"/>
  <Override PartName="/ppt/slides/slide45.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62.xml" ContentType="application/vnd.openxmlformats-officedocument.presentationml.notesSlide+xml"/>
  <Override PartName="/ppt/slideLayouts/slideLayout13.xml" ContentType="application/vnd.openxmlformats-officedocument.presentationml.slideLayout+xml"/>
  <Override PartName="/ppt/slides/slide64.xml" ContentType="application/vnd.openxmlformats-officedocument.presentationml.slide+xml"/>
  <Override PartName="/ppt/presProps.xml" ContentType="application/vnd.openxmlformats-officedocument.presentationml.presProps+xml"/>
  <Override PartName="/ppt/notesSlides/notesSlide39.xml" ContentType="application/vnd.openxmlformats-officedocument.presentationml.notesSlide+xml"/>
  <Override PartName="/ppt/slideLayouts/slideLayout22.xml" ContentType="application/vnd.openxmlformats-officedocument.presentationml.slideLayout+xml"/>
  <Override PartName="/ppt/slides/slide73.xml" ContentType="application/vnd.openxmlformats-officedocument.presentationml.slide+xml"/>
  <Override PartName="/ppt/notesSlides/notesSlide72.xml" ContentType="application/vnd.openxmlformats-officedocument.presentationml.notesSlide+xml"/>
  <Override PartName="/ppt/presentation.xml" ContentType="application/vnd.openxmlformats-officedocument.presentationml.presentation.main+xml"/>
  <Override PartName="/ppt/notesSlides/notesSlide49.xml" ContentType="application/vnd.openxmlformats-officedocument.presentationml.notesSlide+xml"/>
  <Override PartName="/ppt/notesSlides/notesSlide59.xml" ContentType="application/vnd.openxmlformats-officedocument.presentationml.notesSlide+xml"/>
  <Override PartName="/ppt/notesSlides/notesSlide68.xml" ContentType="application/vnd.openxmlformats-officedocument.presentationml.notesSlide+xml"/>
  <Override PartName="/ppt/slideLayouts/slideLayout19.xml" ContentType="application/vnd.openxmlformats-officedocument.presentationml.slideLayout+xml"/>
  <Override PartName="/ppt/notesSlides/notesSlide6.xml" ContentType="application/vnd.openxmlformats-officedocument.presentationml.notesSlide+xml"/>
  <Override PartName="/ppt/notesSlides/notesSlide10.xml" ContentType="application/vnd.openxmlformats-officedocument.presentationml.notesSlide+xml"/>
  <Override PartName="/ppt/slides/slide11.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2.xml" ContentType="application/vnd.openxmlformats-officedocument.presentationml.slide+xml"/>
  <Override PartName="/ppt/slideLayouts/slideLayout3.xml" ContentType="application/vnd.openxmlformats-officedocument.presentationml.slideLayout+xml"/>
  <Override PartName="/ppt/slides/slide40.xml" ContentType="application/vnd.openxmlformats-officedocument.presentationml.slide+xml"/>
  <Override PartName="/ppt/notesSlides/notesSlide15.xml" ContentType="application/vnd.openxmlformats-officedocument.presentationml.notesSlide+xml"/>
  <Override PartName="/ppt/slides/slide17.xml" ContentType="application/vnd.openxmlformats-officedocument.presentationml.slide+xml"/>
  <Override PartName="/ppt/notesSlides/notesSlide25.xml" ContentType="application/vnd.openxmlformats-officedocument.presentationml.notesSlide+xml"/>
  <Override PartName="/ppt/slides/slide27.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slides/slide8.xml" ContentType="application/vnd.openxmlformats-officedocument.presentationml.slide+xml"/>
  <Override PartName="/ppt/notesSlides/notesSlide44.xml" ContentType="application/vnd.openxmlformats-officedocument.presentationml.notesSlide+xml"/>
  <Override PartName="/ppt/slideLayouts/slideLayout9.xml" ContentType="application/vnd.openxmlformats-officedocument.presentationml.slideLayout+xml"/>
  <Override PartName="/ppt/slides/slide46.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63.xml" ContentType="application/vnd.openxmlformats-officedocument.presentationml.notesSlide+xml"/>
  <Override PartName="/ppt/slideLayouts/slideLayout14.xml" ContentType="application/vnd.openxmlformats-officedocument.presentationml.slideLayout+xml"/>
  <Override PartName="/ppt/slides/slide65.xml" ContentType="application/vnd.openxmlformats-officedocument.presentationml.slide+xml"/>
  <Override PartName="/ppt/notesSlides/notesSlide73.xml" ContentType="application/vnd.openxmlformats-officedocument.presentationml.notesSlide+xml"/>
  <Override PartName="/ppt/notesSlides/notesSlide1.xml" ContentType="application/vnd.openxmlformats-officedocument.presentationml.notesSlide+xml"/>
  <Override PartName="/ppt/slides/slide74.xml" ContentType="application/vnd.openxmlformats-officedocument.presentationml.slide+xml"/>
  <Override PartName="/ppt/slideLayouts/slideLayout23.xml" ContentType="application/vnd.openxmlformats-officedocument.presentationml.slideLayout+xml"/>
  <Override PartName="/ppt/notesSlides/notesSlide69.xml" ContentType="application/vnd.openxmlformats-officedocument.presentationml.notesSlide+xml"/>
  <Override PartName="/ppt/notesSlides/notesSlide7.xml" ContentType="application/vnd.openxmlformats-officedocument.presentationml.notesSlide+xml"/>
  <Override PartName="/ppt/slides/slide12.xml" ContentType="application/vnd.openxmlformats-officedocument.presentationml.slide+xml"/>
  <Override PartName="/ppt/notesSlides/notesSlide20.xml" ContentType="application/vnd.openxmlformats-officedocument.presentationml.notesSlide+xml"/>
  <Override PartName="/ppt/slides/slide22.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slides/slide3.xml" ContentType="application/vnd.openxmlformats-officedocument.presentationml.slide+xml"/>
  <Override PartName="/ppt/slideLayouts/slideLayout4.xml" ContentType="application/vnd.openxmlformats-officedocument.presentationml.slideLayout+xml"/>
  <Override PartName="/ppt/slideMasters/slideMaster1.xml" ContentType="application/vnd.openxmlformats-officedocument.presentationml.slideMaster+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id="2147483660" r:id="rId1"/>
    <p:sldMasterId id="2147483673" r:id="rId2"/>
  </p:sldMasterIdLst>
  <p:notesMasterIdLst>
    <p:notesMasterId r:id="rId78"/>
  </p:notesMasterIdLst>
  <p:sldIdLst>
    <p:sldId id="257" r:id="rId3"/>
    <p:sldId id="258" r:id="rId4"/>
    <p:sldId id="259" r:id="rId5"/>
    <p:sldId id="260" r:id="rId6"/>
    <p:sldId id="261"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 id="303" r:id="rId47"/>
    <p:sldId id="304" r:id="rId48"/>
    <p:sldId id="305" r:id="rId49"/>
    <p:sldId id="306" r:id="rId50"/>
    <p:sldId id="307" r:id="rId51"/>
    <p:sldId id="308" r:id="rId52"/>
    <p:sldId id="309" r:id="rId53"/>
    <p:sldId id="310" r:id="rId54"/>
    <p:sldId id="311" r:id="rId55"/>
    <p:sldId id="312" r:id="rId56"/>
    <p:sldId id="313" r:id="rId57"/>
    <p:sldId id="314" r:id="rId58"/>
    <p:sldId id="315" r:id="rId59"/>
    <p:sldId id="316" r:id="rId60"/>
    <p:sldId id="317" r:id="rId61"/>
    <p:sldId id="318" r:id="rId62"/>
    <p:sldId id="319" r:id="rId63"/>
    <p:sldId id="320" r:id="rId64"/>
    <p:sldId id="321" r:id="rId65"/>
    <p:sldId id="322" r:id="rId66"/>
    <p:sldId id="323" r:id="rId67"/>
    <p:sldId id="324" r:id="rId68"/>
    <p:sldId id="325" r:id="rId69"/>
    <p:sldId id="326" r:id="rId70"/>
    <p:sldId id="327" r:id="rId71"/>
    <p:sldId id="328" r:id="rId72"/>
    <p:sldId id="329" r:id="rId73"/>
    <p:sldId id="330" r:id="rId74"/>
    <p:sldId id="331" r:id="rId75"/>
    <p:sldId id="332" r:id="rId76"/>
    <p:sldId id="333" r:id="rId7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a="http://schemas.openxmlformats.org/drawingml/2006/main" xmlns:r="http://schemas.openxmlformats.org/officeDocument/2006/relationships" xmlns:p="http://schemas.openxmlformats.org/presentationml/2006/main" xmlns:p15="http://schemas.microsoft.com/office/powerpoint/2012/main" xmlns="" xmlns:mv="urn:schemas-microsoft-com:mac:vml" xmlns:mc="http://schemas.openxmlformats.org/markup-compatibility/2006">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showPr showNarration="1">
    <p:present/>
    <p:sldAll/>
    <p:penClr>
      <a:prstClr val="red"/>
    </p:penClr>
    <p:extLst>
      <p:ext uri="{EC167BDD-8182-4AB7-AECC-EB403E3ABB37}">
        <p14:laserClr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a:srgbClr val="FF0000"/>
        </p14:laserClr>
      </p:ext>
      <p:ext uri="{2FDB2607-1784-4EEB-B798-7EB5836EED8A}">
        <p14:showMediaCtrls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
      </p:ext>
    </p:extLst>
  </p:showPr>
  <p:extLst>
    <p:ext uri="{E76CE94A-603C-4142-B9EB-6D1370010A27}">
      <p14:discardImageEditData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0"/>
    </p:ext>
    <p:ext uri="{D31A062A-798A-4329-ABDD-BBA856620510}">
      <p14:defaultImageDpi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20"/>
    </p:ext>
    <p:ext uri="{FD5EFAAD-0ECE-453E-9831-46B23BE46B34}">
      <p15:chartTrackingRefBased xmlns:a="http://schemas.openxmlformats.org/drawingml/2006/main" xmlns:r="http://schemas.openxmlformats.org/officeDocument/2006/relationships" xmlns:p="http://schemas.openxmlformats.org/presentationml/2006/main" xmlns:p15="http://schemas.microsoft.com/office/powerpoint/2012/main" xmlns="" xmlns:mv="urn:schemas-microsoft-com:mac:vml" xmlns:mc="http://schemas.openxmlformats.org/markup-compatibility/2006"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5620"/>
    <p:restoredTop sz="81948" autoAdjust="0"/>
  </p:normalViewPr>
  <p:slideViewPr>
    <p:cSldViewPr>
      <p:cViewPr varScale="1">
        <p:scale>
          <a:sx n="101" d="100"/>
          <a:sy n="101" d="100"/>
        </p:scale>
        <p:origin x="-960" y="-3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63" Type="http://schemas.openxmlformats.org/officeDocument/2006/relationships/slide" Target="slides/slide61.xml"/><Relationship Id="rId64" Type="http://schemas.openxmlformats.org/officeDocument/2006/relationships/slide" Target="slides/slide62.xml"/><Relationship Id="rId65" Type="http://schemas.openxmlformats.org/officeDocument/2006/relationships/slide" Target="slides/slide63.xml"/><Relationship Id="rId66" Type="http://schemas.openxmlformats.org/officeDocument/2006/relationships/slide" Target="slides/slide64.xml"/><Relationship Id="rId67" Type="http://schemas.openxmlformats.org/officeDocument/2006/relationships/slide" Target="slides/slide65.xml"/><Relationship Id="rId68" Type="http://schemas.openxmlformats.org/officeDocument/2006/relationships/slide" Target="slides/slide66.xml"/><Relationship Id="rId69" Type="http://schemas.openxmlformats.org/officeDocument/2006/relationships/slide" Target="slides/slide67.xml"/><Relationship Id="rId50" Type="http://schemas.openxmlformats.org/officeDocument/2006/relationships/slide" Target="slides/slide48.xml"/><Relationship Id="rId51" Type="http://schemas.openxmlformats.org/officeDocument/2006/relationships/slide" Target="slides/slide49.xml"/><Relationship Id="rId52" Type="http://schemas.openxmlformats.org/officeDocument/2006/relationships/slide" Target="slides/slide50.xml"/><Relationship Id="rId53" Type="http://schemas.openxmlformats.org/officeDocument/2006/relationships/slide" Target="slides/slide51.xml"/><Relationship Id="rId54" Type="http://schemas.openxmlformats.org/officeDocument/2006/relationships/slide" Target="slides/slide52.xml"/><Relationship Id="rId55" Type="http://schemas.openxmlformats.org/officeDocument/2006/relationships/slide" Target="slides/slide53.xml"/><Relationship Id="rId56" Type="http://schemas.openxmlformats.org/officeDocument/2006/relationships/slide" Target="slides/slide54.xml"/><Relationship Id="rId57" Type="http://schemas.openxmlformats.org/officeDocument/2006/relationships/slide" Target="slides/slide55.xml"/><Relationship Id="rId58" Type="http://schemas.openxmlformats.org/officeDocument/2006/relationships/slide" Target="slides/slide56.xml"/><Relationship Id="rId59" Type="http://schemas.openxmlformats.org/officeDocument/2006/relationships/slide" Target="slides/slide57.xml"/><Relationship Id="rId40" Type="http://schemas.openxmlformats.org/officeDocument/2006/relationships/slide" Target="slides/slide38.xml"/><Relationship Id="rId41" Type="http://schemas.openxmlformats.org/officeDocument/2006/relationships/slide" Target="slides/slide39.xml"/><Relationship Id="rId42" Type="http://schemas.openxmlformats.org/officeDocument/2006/relationships/slide" Target="slides/slide40.xml"/><Relationship Id="rId43" Type="http://schemas.openxmlformats.org/officeDocument/2006/relationships/slide" Target="slides/slide41.xml"/><Relationship Id="rId44" Type="http://schemas.openxmlformats.org/officeDocument/2006/relationships/slide" Target="slides/slide42.xml"/><Relationship Id="rId45" Type="http://schemas.openxmlformats.org/officeDocument/2006/relationships/slide" Target="slides/slide43.xml"/><Relationship Id="rId46" Type="http://schemas.openxmlformats.org/officeDocument/2006/relationships/slide" Target="slides/slide44.xml"/><Relationship Id="rId47" Type="http://schemas.openxmlformats.org/officeDocument/2006/relationships/slide" Target="slides/slide45.xml"/><Relationship Id="rId48" Type="http://schemas.openxmlformats.org/officeDocument/2006/relationships/slide" Target="slides/slide46.xml"/><Relationship Id="rId49" Type="http://schemas.openxmlformats.org/officeDocument/2006/relationships/slide" Target="slides/slide4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80" Type="http://schemas.openxmlformats.org/officeDocument/2006/relationships/presProps" Target="presProps.xml"/><Relationship Id="rId81" Type="http://schemas.openxmlformats.org/officeDocument/2006/relationships/viewProps" Target="viewProps.xml"/><Relationship Id="rId82" Type="http://schemas.openxmlformats.org/officeDocument/2006/relationships/theme" Target="theme/theme1.xml"/><Relationship Id="rId83" Type="http://schemas.openxmlformats.org/officeDocument/2006/relationships/tableStyles" Target="tableStyles.xml"/><Relationship Id="rId70" Type="http://schemas.openxmlformats.org/officeDocument/2006/relationships/slide" Target="slides/slide68.xml"/><Relationship Id="rId71" Type="http://schemas.openxmlformats.org/officeDocument/2006/relationships/slide" Target="slides/slide69.xml"/><Relationship Id="rId72" Type="http://schemas.openxmlformats.org/officeDocument/2006/relationships/slide" Target="slides/slide70.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73" Type="http://schemas.openxmlformats.org/officeDocument/2006/relationships/slide" Target="slides/slide71.xml"/><Relationship Id="rId74" Type="http://schemas.openxmlformats.org/officeDocument/2006/relationships/slide" Target="slides/slide72.xml"/><Relationship Id="rId75" Type="http://schemas.openxmlformats.org/officeDocument/2006/relationships/slide" Target="slides/slide73.xml"/><Relationship Id="rId76" Type="http://schemas.openxmlformats.org/officeDocument/2006/relationships/slide" Target="slides/slide74.xml"/><Relationship Id="rId77" Type="http://schemas.openxmlformats.org/officeDocument/2006/relationships/slide" Target="slides/slide75.xml"/><Relationship Id="rId78" Type="http://schemas.openxmlformats.org/officeDocument/2006/relationships/notesMaster" Target="notesMasters/notesMaster1.xml"/><Relationship Id="rId79" Type="http://schemas.openxmlformats.org/officeDocument/2006/relationships/printerSettings" Target="printerSettings/printerSettings1.bin"/><Relationship Id="rId60" Type="http://schemas.openxmlformats.org/officeDocument/2006/relationships/slide" Target="slides/slide58.xml"/><Relationship Id="rId61" Type="http://schemas.openxmlformats.org/officeDocument/2006/relationships/slide" Target="slides/slide59.xml"/><Relationship Id="rId62" Type="http://schemas.openxmlformats.org/officeDocument/2006/relationships/slide" Target="slides/slide60.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DA7758F-8D17-448D-B280-D3FB4137FC4D}" type="datetimeFigureOut">
              <a:rPr lang="en-US" smtClean="0"/>
              <a:pPr/>
              <a:t>11/23/14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C27E01-CEDF-40CD-BE5A-96C5DC33D18A}" type="slidenum">
              <a:rPr lang="en-US" smtClean="0"/>
              <a:pPr/>
              <a:t>‹#›</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7090369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 Id="rId3" Type="http://schemas.openxmlformats.org/officeDocument/2006/relationships/hyperlink" Target="http://en.wikipedia.org/wiki/Seventh_Day_Adventist_Reform_Movement" TargetMode="Externa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 Id="rId3" Type="http://schemas.openxmlformats.org/officeDocument/2006/relationships/hyperlink" Target="http://www.cauc.ca/" TargetMode="Externa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1</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624822717"/>
      </p:ext>
    </p:extLst>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3 of 5 </a:t>
            </a:r>
            <a:r>
              <a:rPr lang="en-US" b="1" baseline="0" dirty="0" smtClean="0"/>
              <a:t>slides</a:t>
            </a:r>
            <a:endParaRPr lang="en-US" b="1" baseline="0" dirty="0" smtClean="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10</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4 of 5 slides</a:t>
            </a: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Yet it was very clear that Bunch, unlike</a:t>
            </a:r>
            <a:r>
              <a:rPr lang="en-US" b="1" baseline="0" dirty="0" smtClean="0"/>
              <a:t> offshoots</a:t>
            </a:r>
            <a:r>
              <a:rPr lang="en-US" b="1" baseline="0" dirty="0" smtClean="0"/>
              <a:t>, did not consider the SDA church abandoned by God.</a:t>
            </a: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11</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5 of 5 slides</a:t>
            </a:r>
            <a:r>
              <a:rPr lang="en-US" b="1" baseline="0"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Clearly he saw the need for a church-wide acknowledgement of the past.  </a:t>
            </a: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12</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smtClean="0">
                <a:solidFill>
                  <a:schemeClr val="tx1"/>
                </a:solidFill>
                <a:latin typeface="+mn-lt"/>
                <a:ea typeface="+mn-ea"/>
                <a:cs typeface="+mn-cs"/>
              </a:rPr>
              <a:t>Several years later in 1937, Bunch presented a series of thirty-six sermons at the Battle Creek Tabernacle during the Sabbath afternoon vesper services. These sermons were published in book form under the title </a:t>
            </a:r>
            <a:r>
              <a:rPr lang="en-US" sz="1200" b="1" i="1" u="none" strike="noStrike" kern="1200" baseline="0" dirty="0" smtClean="0">
                <a:solidFill>
                  <a:schemeClr val="tx1"/>
                </a:solidFill>
                <a:latin typeface="+mn-lt"/>
                <a:ea typeface="+mn-ea"/>
                <a:cs typeface="+mn-cs"/>
              </a:rPr>
              <a:t>The Exodus and Advent Movement in Type and Antitype</a:t>
            </a:r>
            <a:r>
              <a:rPr lang="en-US" sz="1200" b="1" i="0" u="none" strike="noStrike" kern="1200" baseline="0" dirty="0" smtClean="0">
                <a:solidFill>
                  <a:schemeClr val="tx1"/>
                </a:solidFill>
                <a:latin typeface="+mn-lt"/>
                <a:ea typeface="+mn-ea"/>
                <a:cs typeface="+mn-cs"/>
              </a:rPr>
              <a:t>, for “the special accommodation of those who heard them, and also because of requests from ministers and other gospel workers who desire them.” This series was an expanded version of Bunch’s early pamphlet.  The book being over 100 pages, 8.5 x 11 single space. </a:t>
            </a:r>
            <a:endParaRPr lang="en-US" b="1" baseline="0" dirty="0" smtClean="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13</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74732035"/>
      </p:ext>
    </p:extLst>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1 of 3 slides.  </a:t>
            </a: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Again, Bunch does not state this as “denominational“ rejection as was later claimed.</a:t>
            </a: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14</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2 of </a:t>
            </a:r>
            <a:r>
              <a:rPr lang="en-US" b="1" baseline="0" dirty="0" smtClean="0"/>
              <a:t>3 </a:t>
            </a:r>
            <a:r>
              <a:rPr lang="en-US" b="1" baseline="0" dirty="0" smtClean="0"/>
              <a:t>slides.</a:t>
            </a: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15</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3 of </a:t>
            </a:r>
            <a:r>
              <a:rPr lang="en-US" b="1" baseline="0" dirty="0" smtClean="0"/>
              <a:t>3 slides. </a:t>
            </a: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Again, a realization of the past so that we can move forward with the future. </a:t>
            </a: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16</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smtClean="0">
                <a:solidFill>
                  <a:schemeClr val="tx1"/>
                </a:solidFill>
                <a:latin typeface="+mn-lt"/>
                <a:ea typeface="+mn-ea"/>
                <a:cs typeface="+mn-cs"/>
              </a:rPr>
              <a:t>Seven years earlier, with </a:t>
            </a:r>
            <a:r>
              <a:rPr lang="en-US" sz="1200" b="1" i="0" u="none" strike="noStrike" kern="1200" baseline="0" dirty="0" smtClean="0">
                <a:solidFill>
                  <a:schemeClr val="tx1"/>
                </a:solidFill>
                <a:latin typeface="+mn-lt"/>
                <a:ea typeface="+mn-ea"/>
                <a:cs typeface="+mn-cs"/>
              </a:rPr>
              <a:t>the help of his wife, Taylor Bunch presented the fall and spring weeks of prayer at Pacific Union College during the 1930-1931 school year, where he presented the subject matter from his pamphlet.  November 16-22 (</a:t>
            </a:r>
            <a:r>
              <a:rPr lang="en-US" sz="1200" b="1" i="1" u="none" strike="noStrike" kern="1200" baseline="0" dirty="0" smtClean="0">
                <a:solidFill>
                  <a:schemeClr val="tx1"/>
                </a:solidFill>
                <a:latin typeface="+mn-lt"/>
                <a:ea typeface="+mn-ea"/>
                <a:cs typeface="+mn-cs"/>
              </a:rPr>
              <a:t>Pacific Union Recorder</a:t>
            </a:r>
            <a:r>
              <a:rPr lang="en-US" sz="1200" b="1" i="0" u="none" strike="noStrike" kern="1200" baseline="0" dirty="0" smtClean="0">
                <a:solidFill>
                  <a:schemeClr val="tx1"/>
                </a:solidFill>
                <a:latin typeface="+mn-lt"/>
                <a:ea typeface="+mn-ea"/>
                <a:cs typeface="+mn-cs"/>
              </a:rPr>
              <a:t>, Nov. 27, 1930, p. 2). The Spring session was written up in the </a:t>
            </a:r>
            <a:r>
              <a:rPr lang="en-US" sz="1200" b="1" i="1" u="none" strike="noStrike" kern="1200" baseline="0" dirty="0" smtClean="0">
                <a:solidFill>
                  <a:schemeClr val="tx1"/>
                </a:solidFill>
                <a:latin typeface="+mn-lt"/>
                <a:ea typeface="+mn-ea"/>
                <a:cs typeface="+mn-cs"/>
              </a:rPr>
              <a:t>Review </a:t>
            </a:r>
            <a:r>
              <a:rPr lang="en-US" sz="1200" b="1" i="0" u="none" strike="noStrike" kern="1200" baseline="0" dirty="0" smtClean="0">
                <a:solidFill>
                  <a:schemeClr val="tx1"/>
                </a:solidFill>
                <a:latin typeface="+mn-lt"/>
                <a:ea typeface="+mn-ea"/>
                <a:cs typeface="+mn-cs"/>
              </a:rPr>
              <a:t>with mention of the fall week of prayer as well (May 21, 1931, pp. 24-25)</a:t>
            </a:r>
            <a:endParaRPr lang="en-US" b="1" baseline="0" dirty="0" smtClean="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17</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74732035"/>
      </p:ext>
    </p:extLst>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Article written by both Taylor and his wife following Spring Week of Prayer. There appeared to be a true revival as students moved to reach the unconverted on and off campus. </a:t>
            </a: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18</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The White Estate was at the time located in Elmshaven and it didn’t take long before word made its way down the White Estate and questions arose in regard to 1888 and the message of righteousness by faith and the possible rejection and delay of Christ’s coming. </a:t>
            </a: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19</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74732035"/>
      </p:ext>
    </p:extLst>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smtClean="0">
                <a:solidFill>
                  <a:schemeClr val="tx1"/>
                </a:solidFill>
                <a:latin typeface="+mn-lt"/>
                <a:ea typeface="+mn-ea"/>
                <a:cs typeface="+mn-cs"/>
              </a:rPr>
              <a:t>We will now take a look at the 2</a:t>
            </a:r>
            <a:r>
              <a:rPr lang="en-US" sz="1200" b="1" i="0" u="none" strike="noStrike" kern="1200" baseline="30000" dirty="0" smtClean="0">
                <a:solidFill>
                  <a:schemeClr val="tx1"/>
                </a:solidFill>
                <a:latin typeface="+mn-lt"/>
                <a:ea typeface="+mn-ea"/>
                <a:cs typeface="+mn-cs"/>
              </a:rPr>
              <a:t>nd</a:t>
            </a:r>
            <a:r>
              <a:rPr lang="en-US" sz="1200" b="1" i="0" u="none" strike="noStrike" kern="1200" baseline="0" dirty="0" smtClean="0">
                <a:solidFill>
                  <a:schemeClr val="tx1"/>
                </a:solidFill>
                <a:latin typeface="+mn-lt"/>
                <a:ea typeface="+mn-ea"/>
                <a:cs typeface="+mn-cs"/>
              </a:rPr>
              <a:t> generation of Adventists post 1888 (3</a:t>
            </a:r>
            <a:r>
              <a:rPr lang="en-US" sz="1200" b="1" i="0" u="none" strike="noStrike" kern="1200" baseline="30000" dirty="0" smtClean="0">
                <a:solidFill>
                  <a:schemeClr val="tx1"/>
                </a:solidFill>
                <a:latin typeface="+mn-lt"/>
                <a:ea typeface="+mn-ea"/>
                <a:cs typeface="+mn-cs"/>
              </a:rPr>
              <a:t>rd</a:t>
            </a:r>
            <a:r>
              <a:rPr lang="en-US" sz="1200" b="1" i="0" u="none" strike="noStrike" kern="1200" baseline="0" dirty="0" smtClean="0">
                <a:solidFill>
                  <a:schemeClr val="tx1"/>
                </a:solidFill>
                <a:latin typeface="+mn-lt"/>
                <a:ea typeface="+mn-ea"/>
                <a:cs typeface="+mn-cs"/>
              </a:rPr>
              <a:t> generation since 1844). How did they do answering the three questions we have been looking at?</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smtClean="0">
                <a:solidFill>
                  <a:schemeClr val="tx1"/>
                </a:solidFill>
                <a:latin typeface="+mn-lt"/>
                <a:ea typeface="+mn-ea"/>
                <a:cs typeface="+mn-cs"/>
              </a:rPr>
              <a:t>In 1924, nine years after the death of Ellen White, the Ministerial Association Advisory Council voted to have Elder A. G. Daniells, former General Conference President, arrange a compilation of her writings on the subject of justification by faith. </a:t>
            </a:r>
            <a:endParaRPr lang="en-US" b="1" baseline="0" dirty="0" smtClean="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2</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74732035"/>
      </p:ext>
    </p:extLst>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smtClean="0">
                <a:solidFill>
                  <a:schemeClr val="tx1"/>
                </a:solidFill>
                <a:latin typeface="+mn-lt"/>
                <a:ea typeface="+mn-ea"/>
                <a:cs typeface="+mn-cs"/>
              </a:rPr>
              <a:t>D. E. Robinson, one of the White Estate staff, </a:t>
            </a:r>
            <a:r>
              <a:rPr lang="en-US" b="1" baseline="0" dirty="0" smtClean="0"/>
              <a:t>was first to write to Taylor, </a:t>
            </a:r>
            <a:r>
              <a:rPr lang="en-US" sz="1200" b="1" i="0" u="none" strike="noStrike" kern="1200" baseline="0" dirty="0" smtClean="0">
                <a:solidFill>
                  <a:schemeClr val="tx1"/>
                </a:solidFill>
                <a:latin typeface="+mn-lt"/>
                <a:ea typeface="+mn-ea"/>
                <a:cs typeface="+mn-cs"/>
              </a:rPr>
              <a:t>and although writing cordially, took exception to several of Bunch’s comparisons and conclusions between ancient Israel and the Advent movement. This began an era of seeking to free Adventism from charges that the 1888 rejection/resistance and years following, had brought about a delay in Christ’s return. D. E. Robinson had not attended 1888 Conference, as his father A. T. and C. C. McReynolds had</a:t>
            </a:r>
            <a:endParaRPr lang="en-US" b="1" baseline="0" dirty="0" smtClean="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20</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74732035"/>
      </p:ext>
    </p:extLst>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BUT</a:t>
            </a:r>
            <a:r>
              <a:rPr lang="en-US" b="1" baseline="0" dirty="0" smtClean="0"/>
              <a:t> BEFORE WE MOVE ON WE NEED TO TAKE NOTE OF THE FOLLOWING.</a:t>
            </a:r>
            <a:endParaRPr lang="en-US" b="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(In 1926, the SDA Reform</a:t>
            </a:r>
            <a:r>
              <a:rPr lang="en-US" b="1" baseline="0" dirty="0" smtClean="0"/>
              <a:t> </a:t>
            </a:r>
            <a:r>
              <a:rPr lang="en-US" b="1" dirty="0" smtClean="0"/>
              <a:t>General Conference office was installed in this building, </a:t>
            </a:r>
            <a:r>
              <a:rPr lang="en-US" b="1" dirty="0" err="1" smtClean="0"/>
              <a:t>Isernhagen</a:t>
            </a:r>
            <a:r>
              <a:rPr lang="en-US" b="1" dirty="0" smtClean="0"/>
              <a:t>, near Hannover, Germany)</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kern="1200" dirty="0" smtClean="0">
                <a:solidFill>
                  <a:schemeClr val="tx1"/>
                </a:solidFill>
                <a:effectLst/>
                <a:latin typeface="+mn-lt"/>
                <a:ea typeface="+mn-ea"/>
                <a:cs typeface="+mn-cs"/>
              </a:rPr>
              <a:t>In light of D. E. Robinson’s response we would do well to try and understand why he and others in the years that followed sought to make 1888 out as a victory and thus defend the church from what they felt were false accusations.  The Seventh-day Adventist Reform movement started primarily as a result of issues in Germany surrounding World War I (1914-1915).  By July 1925, after some failed attempts at reconciliation, the SDA Reform movement was officially organized.  In July, 1929, the movement was officially Incorporated.  Although not stated during the beginning controversy in 1915, by the mid 1920s the Reform movement in</a:t>
            </a:r>
            <a:r>
              <a:rPr lang="en-US" sz="1200" b="1" kern="1200" baseline="0" dirty="0" smtClean="0">
                <a:solidFill>
                  <a:schemeClr val="tx1"/>
                </a:solidFill>
                <a:effectLst/>
                <a:latin typeface="+mn-lt"/>
                <a:ea typeface="+mn-ea"/>
                <a:cs typeface="+mn-cs"/>
              </a:rPr>
              <a:t> print, </a:t>
            </a:r>
            <a:r>
              <a:rPr lang="en-US" sz="1200" b="1" kern="1200" dirty="0" smtClean="0">
                <a:solidFill>
                  <a:schemeClr val="tx1"/>
                </a:solidFill>
                <a:effectLst/>
                <a:latin typeface="+mn-lt"/>
                <a:ea typeface="+mn-ea"/>
                <a:cs typeface="+mn-cs"/>
              </a:rPr>
              <a:t>pointed back to 1888 as the time when “the first open opposition and rejection of the message of righteousness” took place and was “at that time rejected by the leaders” (D. </a:t>
            </a:r>
            <a:r>
              <a:rPr lang="en-US" sz="1200" b="1" kern="1200" dirty="0" err="1" smtClean="0">
                <a:solidFill>
                  <a:schemeClr val="tx1"/>
                </a:solidFill>
                <a:effectLst/>
                <a:latin typeface="+mn-lt"/>
                <a:ea typeface="+mn-ea"/>
                <a:cs typeface="+mn-cs"/>
              </a:rPr>
              <a:t>Nicolici</a:t>
            </a:r>
            <a:r>
              <a:rPr lang="en-US" sz="1200" b="1" kern="1200" dirty="0" smtClean="0">
                <a:solidFill>
                  <a:schemeClr val="tx1"/>
                </a:solidFill>
                <a:effectLst/>
                <a:latin typeface="+mn-lt"/>
                <a:ea typeface="+mn-ea"/>
                <a:cs typeface="+mn-cs"/>
              </a:rPr>
              <a:t>, </a:t>
            </a:r>
            <a:r>
              <a:rPr lang="en-US" sz="1200" b="1" i="1" kern="1200" dirty="0" smtClean="0">
                <a:solidFill>
                  <a:schemeClr val="tx1"/>
                </a:solidFill>
                <a:effectLst/>
                <a:latin typeface="+mn-lt"/>
                <a:ea typeface="+mn-ea"/>
                <a:cs typeface="+mn-cs"/>
              </a:rPr>
              <a:t>The History of the Seventh-Day Adventist Church, </a:t>
            </a:r>
            <a:r>
              <a:rPr lang="en-US" sz="1200" b="1" kern="1200" dirty="0" smtClean="0">
                <a:solidFill>
                  <a:schemeClr val="tx1"/>
                </a:solidFill>
                <a:effectLst/>
                <a:latin typeface="+mn-lt"/>
                <a:ea typeface="+mn-ea"/>
                <a:cs typeface="+mn-cs"/>
              </a:rPr>
              <a:t>c.1923, p. 9).</a:t>
            </a:r>
            <a:endParaRPr lang="en-US" sz="1200" b="1"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kern="1200" baseline="0" dirty="0" smtClean="0">
                <a:solidFill>
                  <a:schemeClr val="tx1"/>
                </a:solidFill>
                <a:effectLst/>
                <a:latin typeface="+mn-lt"/>
                <a:ea typeface="+mn-ea"/>
                <a:cs typeface="+mn-cs"/>
              </a:rPr>
              <a:t> </a:t>
            </a:r>
            <a:endParaRPr lang="en-US" sz="1200" b="1" kern="1200" dirty="0" smtClean="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kern="1200" dirty="0" smtClean="0">
                <a:solidFill>
                  <a:schemeClr val="tx1"/>
                </a:solidFill>
                <a:effectLst/>
                <a:latin typeface="+mn-lt"/>
                <a:ea typeface="+mn-ea"/>
                <a:cs typeface="+mn-cs"/>
              </a:rPr>
              <a:t> In the minds of the SDA Reform</a:t>
            </a:r>
            <a:r>
              <a:rPr lang="en-US" sz="1200" b="1" kern="1200" baseline="0" dirty="0" smtClean="0">
                <a:solidFill>
                  <a:schemeClr val="tx1"/>
                </a:solidFill>
                <a:effectLst/>
                <a:latin typeface="+mn-lt"/>
                <a:ea typeface="+mn-ea"/>
                <a:cs typeface="+mn-cs"/>
              </a:rPr>
              <a:t> leaders </a:t>
            </a:r>
            <a:r>
              <a:rPr lang="en-US" sz="1200" b="1" kern="1200" dirty="0" smtClean="0">
                <a:solidFill>
                  <a:schemeClr val="tx1"/>
                </a:solidFill>
                <a:effectLst/>
                <a:latin typeface="+mn-lt"/>
                <a:ea typeface="+mn-ea"/>
                <a:cs typeface="+mn-cs"/>
              </a:rPr>
              <a:t>this led to the church’s complete downfall and ultimately to becoming part of Babylon</a:t>
            </a:r>
            <a:r>
              <a:rPr lang="en-US" sz="1200" b="1" kern="1200" baseline="0" dirty="0" smtClean="0">
                <a:solidFill>
                  <a:schemeClr val="tx1"/>
                </a:solidFill>
                <a:effectLst/>
                <a:latin typeface="+mn-lt"/>
                <a:ea typeface="+mn-ea"/>
                <a:cs typeface="+mn-cs"/>
              </a:rPr>
              <a:t> i</a:t>
            </a:r>
            <a:r>
              <a:rPr lang="en-US" sz="1200" b="1" kern="1200" dirty="0" smtClean="0">
                <a:solidFill>
                  <a:schemeClr val="tx1"/>
                </a:solidFill>
                <a:effectLst/>
                <a:latin typeface="+mn-lt"/>
                <a:ea typeface="+mn-ea"/>
                <a:cs typeface="+mn-cs"/>
              </a:rPr>
              <a:t>n 1903, thus</a:t>
            </a:r>
            <a:r>
              <a:rPr lang="en-US" sz="1200" b="1" kern="1200" baseline="0" dirty="0" smtClean="0">
                <a:solidFill>
                  <a:schemeClr val="tx1"/>
                </a:solidFill>
                <a:effectLst/>
                <a:latin typeface="+mn-lt"/>
                <a:ea typeface="+mn-ea"/>
                <a:cs typeface="+mn-cs"/>
              </a:rPr>
              <a:t> their excuse to separate from it</a:t>
            </a:r>
            <a:r>
              <a:rPr lang="en-US" sz="1200" b="1" kern="1200" dirty="0" smtClean="0">
                <a:solidFill>
                  <a:schemeClr val="tx1"/>
                </a:solidFill>
                <a:effectLst/>
                <a:latin typeface="+mn-lt"/>
                <a:ea typeface="+mn-ea"/>
                <a:cs typeface="+mn-cs"/>
              </a:rPr>
              <a:t>.  D. E. Robinson had personally dealt with the SDA Reform movement in an article published in the </a:t>
            </a:r>
            <a:r>
              <a:rPr lang="en-US" sz="1200" b="1" i="1" kern="1200" dirty="0" smtClean="0">
                <a:solidFill>
                  <a:schemeClr val="tx1"/>
                </a:solidFill>
                <a:effectLst/>
                <a:latin typeface="+mn-lt"/>
                <a:ea typeface="+mn-ea"/>
                <a:cs typeface="+mn-cs"/>
              </a:rPr>
              <a:t>Advent Review and Sabbath Herald</a:t>
            </a:r>
            <a:r>
              <a:rPr lang="en-US" sz="1200" b="1" kern="1200" dirty="0" smtClean="0">
                <a:solidFill>
                  <a:schemeClr val="tx1"/>
                </a:solidFill>
                <a:effectLst/>
                <a:latin typeface="+mn-lt"/>
                <a:ea typeface="+mn-ea"/>
                <a:cs typeface="+mn-cs"/>
              </a:rPr>
              <a:t>, May 22, 1930, titled: “Has the Seventh-day Adventist Church Become Babylon?”  This was just a few months before Taylor Bunch presented his series at the week-of-prayer meetings at Pacific Union College, which must have caused D. E. Robinson to fear Bunch was presenting ideas that would cause others to go to such extremes.  </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kern="1200" dirty="0" smtClean="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dirty="0" smtClean="0">
                <a:solidFill>
                  <a:srgbClr val="1F497D"/>
                </a:solidFill>
                <a:effectLst/>
                <a:latin typeface="Times New Roman"/>
                <a:ea typeface="Times New Roman"/>
              </a:rPr>
              <a:t>It was the same with</a:t>
            </a:r>
            <a:r>
              <a:rPr lang="en-US" sz="1200" b="1" baseline="0" dirty="0" smtClean="0">
                <a:solidFill>
                  <a:srgbClr val="1F497D"/>
                </a:solidFill>
                <a:effectLst/>
                <a:latin typeface="Times New Roman"/>
                <a:ea typeface="Times New Roman"/>
              </a:rPr>
              <a:t> other movements: As</a:t>
            </a:r>
            <a:r>
              <a:rPr lang="en-US" sz="1200" b="1" dirty="0" smtClean="0">
                <a:solidFill>
                  <a:srgbClr val="1F497D"/>
                </a:solidFill>
                <a:effectLst/>
                <a:latin typeface="Times New Roman"/>
                <a:ea typeface="Times New Roman"/>
              </a:rPr>
              <a:t> a Sabbath school teacher </a:t>
            </a:r>
            <a:r>
              <a:rPr lang="en-US" sz="1200" b="1" kern="1200" dirty="0" err="1" smtClean="0">
                <a:solidFill>
                  <a:schemeClr val="tx1"/>
                </a:solidFill>
                <a:effectLst/>
                <a:latin typeface="+mn-lt"/>
                <a:ea typeface="+mn-ea"/>
                <a:cs typeface="+mn-cs"/>
              </a:rPr>
              <a:t>Houteff</a:t>
            </a:r>
            <a:r>
              <a:rPr lang="en-US" sz="1200" b="1" kern="1200" dirty="0" smtClean="0">
                <a:solidFill>
                  <a:schemeClr val="tx1"/>
                </a:solidFill>
                <a:effectLst/>
                <a:latin typeface="+mn-lt"/>
                <a:ea typeface="+mn-ea"/>
                <a:cs typeface="+mn-cs"/>
              </a:rPr>
              <a:t> </a:t>
            </a:r>
            <a:r>
              <a:rPr lang="en-US" sz="1200" b="1" dirty="0" smtClean="0">
                <a:solidFill>
                  <a:srgbClr val="1F497D"/>
                </a:solidFill>
                <a:effectLst/>
                <a:latin typeface="Times New Roman"/>
                <a:ea typeface="Times New Roman"/>
              </a:rPr>
              <a:t>began advancing his peculiar and erroneous ideas during the years of 1928 and 1929, and produced his book, </a:t>
            </a:r>
            <a:r>
              <a:rPr lang="en-US" sz="1200" b="1" i="1" dirty="0" smtClean="0">
                <a:solidFill>
                  <a:srgbClr val="1F497D"/>
                </a:solidFill>
                <a:effectLst/>
                <a:latin typeface="Times New Roman"/>
                <a:ea typeface="Times New Roman"/>
              </a:rPr>
              <a:t>The Shepherd’s Rod</a:t>
            </a:r>
            <a:r>
              <a:rPr lang="en-US" sz="1200" b="1" dirty="0" smtClean="0">
                <a:solidFill>
                  <a:srgbClr val="1F497D"/>
                </a:solidFill>
                <a:effectLst/>
                <a:latin typeface="Times New Roman"/>
                <a:ea typeface="Times New Roman"/>
              </a:rPr>
              <a:t>, in the spring of 1930 in which he discussed the subject of the 144,000. He would also suggest that 1888 was the beginning</a:t>
            </a:r>
            <a:r>
              <a:rPr lang="en-US" sz="1200" b="1" baseline="0" dirty="0" smtClean="0">
                <a:solidFill>
                  <a:srgbClr val="1F497D"/>
                </a:solidFill>
                <a:effectLst/>
                <a:latin typeface="Times New Roman"/>
                <a:ea typeface="Times New Roman"/>
              </a:rPr>
              <a:t> time at which Adventism became Babylon. (see: </a:t>
            </a:r>
            <a:r>
              <a:rPr lang="en-US" sz="1200" b="1" kern="1200" dirty="0" smtClean="0">
                <a:solidFill>
                  <a:schemeClr val="tx1"/>
                </a:solidFill>
                <a:effectLst/>
                <a:latin typeface="+mn-lt"/>
                <a:ea typeface="+mn-ea"/>
                <a:cs typeface="+mn-cs"/>
              </a:rPr>
              <a:t>Taylor R. Bunch, “The Sealing and the Latter Rain,” unpublished document, </a:t>
            </a:r>
            <a:r>
              <a:rPr lang="en-US" sz="1200" b="1" kern="1200" dirty="0" err="1" smtClean="0">
                <a:solidFill>
                  <a:schemeClr val="tx1"/>
                </a:solidFill>
                <a:effectLst/>
                <a:latin typeface="+mn-lt"/>
                <a:ea typeface="+mn-ea"/>
                <a:cs typeface="+mn-cs"/>
              </a:rPr>
              <a:t>n.d.</a:t>
            </a:r>
            <a:r>
              <a:rPr lang="en-US" sz="1200" b="1" kern="1200" dirty="0" smtClean="0">
                <a:solidFill>
                  <a:schemeClr val="tx1"/>
                </a:solidFill>
                <a:effectLst/>
                <a:latin typeface="+mn-lt"/>
                <a:ea typeface="+mn-ea"/>
                <a:cs typeface="+mn-cs"/>
              </a:rPr>
              <a:t>, pp. 25-26)</a:t>
            </a:r>
            <a:endParaRPr lang="en-US" sz="1200" b="1" baseline="0" dirty="0" smtClean="0">
              <a:solidFill>
                <a:srgbClr val="1F497D"/>
              </a:solidFill>
              <a:effectLst/>
              <a:latin typeface="Times New Roman"/>
              <a:ea typeface="Times New Roman"/>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1" baseline="0" dirty="0" smtClean="0">
              <a:solidFill>
                <a:srgbClr val="1F497D"/>
              </a:solidFill>
              <a:effectLst/>
              <a:latin typeface="Times New Roman"/>
              <a:ea typeface="Times New Roman"/>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baseline="0" dirty="0" smtClean="0">
                <a:solidFill>
                  <a:srgbClr val="1F497D"/>
                </a:solidFill>
                <a:effectLst/>
                <a:latin typeface="Times New Roman"/>
                <a:ea typeface="Times New Roman"/>
              </a:rPr>
              <a:t>1937 Taylor Bunch presented his series of meetings comparing Adventism and Ancient Israel at the Battle Creek Tabernacle. 1937 the Roger’s Brothers began their work “Christ Our Righteousness Church” claiming the church rejected </a:t>
            </a:r>
            <a:r>
              <a:rPr lang="en-US" sz="1200" b="1" baseline="0" dirty="0" err="1" smtClean="0">
                <a:solidFill>
                  <a:srgbClr val="1F497D"/>
                </a:solidFill>
                <a:effectLst/>
                <a:latin typeface="Times New Roman"/>
                <a:ea typeface="Times New Roman"/>
              </a:rPr>
              <a:t>RbF</a:t>
            </a:r>
            <a:r>
              <a:rPr lang="en-US" sz="1200" b="1" baseline="0" dirty="0" smtClean="0">
                <a:solidFill>
                  <a:srgbClr val="1F497D"/>
                </a:solidFill>
                <a:effectLst/>
                <a:latin typeface="Times New Roman"/>
                <a:ea typeface="Times New Roman"/>
              </a:rPr>
              <a:t> in 1888 and became Babylon. They soon started a church in Auburn WA.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1" baseline="0" dirty="0" smtClean="0">
              <a:solidFill>
                <a:srgbClr val="1F497D"/>
              </a:solidFill>
              <a:effectLst/>
              <a:latin typeface="Times New Roman"/>
              <a:ea typeface="Times New Roman"/>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baseline="0" dirty="0" smtClean="0">
                <a:solidFill>
                  <a:srgbClr val="1F497D"/>
                </a:solidFill>
                <a:effectLst/>
                <a:latin typeface="Times New Roman"/>
                <a:ea typeface="Times New Roman"/>
              </a:rPr>
              <a:t>Norval Pease happened to move to Auburn WA as Pastor and Bible teacher at Auburn Academy in 1937. He wrote his Master’s thesis in 1945 from which was later published his book </a:t>
            </a:r>
            <a:r>
              <a:rPr lang="en-US" sz="1200" b="1" i="1" baseline="0" dirty="0" smtClean="0">
                <a:solidFill>
                  <a:srgbClr val="1F497D"/>
                </a:solidFill>
                <a:effectLst/>
                <a:latin typeface="Times New Roman"/>
                <a:ea typeface="Times New Roman"/>
              </a:rPr>
              <a:t>By Faith Alone </a:t>
            </a:r>
            <a:r>
              <a:rPr lang="en-US" sz="1200" b="1" baseline="0" dirty="0" smtClean="0">
                <a:solidFill>
                  <a:srgbClr val="1F497D"/>
                </a:solidFill>
                <a:effectLst/>
                <a:latin typeface="Times New Roman"/>
                <a:ea typeface="Times New Roman"/>
              </a:rPr>
              <a:t>(See paper “</a:t>
            </a:r>
            <a:r>
              <a:rPr lang="en-US" sz="1200" b="1" i="0" u="none" strike="noStrike" kern="1200" baseline="0" dirty="0" smtClean="0">
                <a:solidFill>
                  <a:schemeClr val="tx1"/>
                </a:solidFill>
                <a:latin typeface="+mn-lt"/>
                <a:ea typeface="+mn-ea"/>
                <a:cs typeface="+mn-cs"/>
              </a:rPr>
              <a:t>Robert J. Wieland Before 1888 Re-examined and Some of His Effect on Adventists,” appendix B, p</a:t>
            </a:r>
            <a:r>
              <a:rPr lang="en-US" sz="1200" b="1" baseline="0" dirty="0" smtClean="0">
                <a:solidFill>
                  <a:srgbClr val="1F497D"/>
                </a:solidFill>
                <a:effectLst/>
                <a:latin typeface="Times New Roman"/>
                <a:ea typeface="Times New Roman"/>
              </a:rPr>
              <a:t>. 34-36; </a:t>
            </a:r>
            <a:r>
              <a:rPr lang="en-US" sz="1200" b="1" baseline="0" dirty="0" err="1" smtClean="0">
                <a:solidFill>
                  <a:srgbClr val="1F497D"/>
                </a:solidFill>
                <a:effectLst/>
                <a:latin typeface="Times New Roman"/>
                <a:ea typeface="Times New Roman"/>
              </a:rPr>
              <a:t>NPUGleaner</a:t>
            </a:r>
            <a:r>
              <a:rPr lang="en-US" sz="1200" b="1" baseline="0" dirty="0" smtClean="0">
                <a:solidFill>
                  <a:srgbClr val="1F497D"/>
                </a:solidFill>
                <a:effectLst/>
                <a:latin typeface="Times New Roman"/>
                <a:ea typeface="Times New Roman"/>
              </a:rPr>
              <a:t>, March 16, 1937, p. 3).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baseline="0" dirty="0" smtClean="0">
                <a:solidFill>
                  <a:srgbClr val="1F497D"/>
                </a:solidFill>
                <a:effectLst/>
                <a:latin typeface="Times New Roman"/>
                <a:ea typeface="Times New Roman"/>
              </a:rPr>
              <a:t>“My interest in this topic was first stimulated in 1937 when, as a young pastor, I was confronted with the claims of a splinter organization that taught the theory that the Seventh-day Adventist Church rejected the doctrine of justification by faith in 1888.” (Norval Pease, </a:t>
            </a:r>
            <a:r>
              <a:rPr lang="en-US" sz="1200" b="1" i="1" baseline="0" dirty="0" smtClean="0">
                <a:solidFill>
                  <a:srgbClr val="1F497D"/>
                </a:solidFill>
                <a:effectLst/>
                <a:latin typeface="Times New Roman"/>
                <a:ea typeface="Times New Roman"/>
              </a:rPr>
              <a:t>By Faith Alone</a:t>
            </a:r>
            <a:r>
              <a:rPr lang="en-US" sz="1200" b="1" i="0" baseline="0" dirty="0" smtClean="0">
                <a:solidFill>
                  <a:srgbClr val="1F497D"/>
                </a:solidFill>
                <a:effectLst/>
                <a:latin typeface="Times New Roman"/>
                <a:ea typeface="Times New Roman"/>
              </a:rPr>
              <a:t> [1962], p. x-xi)</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1" baseline="0" dirty="0" smtClean="0">
              <a:solidFill>
                <a:srgbClr val="1F497D"/>
              </a:solidFill>
              <a:effectLst/>
              <a:latin typeface="Times New Roman"/>
              <a:ea typeface="Times New Roman"/>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kern="1200" dirty="0" smtClean="0">
                <a:solidFill>
                  <a:schemeClr val="tx1"/>
                </a:solidFill>
                <a:effectLst/>
                <a:latin typeface="+mn-lt"/>
                <a:ea typeface="+mn-ea"/>
                <a:cs typeface="+mn-cs"/>
              </a:rPr>
              <a:t>L. H. Christian, who would later write a defensive history of Adventism (</a:t>
            </a:r>
            <a:r>
              <a:rPr lang="en-US" sz="1200" b="1" i="1" kern="1200" dirty="0" smtClean="0">
                <a:solidFill>
                  <a:schemeClr val="tx1"/>
                </a:solidFill>
                <a:effectLst/>
                <a:latin typeface="+mn-lt"/>
                <a:ea typeface="+mn-ea"/>
                <a:cs typeface="+mn-cs"/>
              </a:rPr>
              <a:t>The Fruitage</a:t>
            </a:r>
            <a:r>
              <a:rPr lang="en-US" sz="1200" b="1" i="1" kern="1200" baseline="0" dirty="0" smtClean="0">
                <a:solidFill>
                  <a:schemeClr val="tx1"/>
                </a:solidFill>
                <a:effectLst/>
                <a:latin typeface="+mn-lt"/>
                <a:ea typeface="+mn-ea"/>
                <a:cs typeface="+mn-cs"/>
              </a:rPr>
              <a:t> of Spiritual Gifts</a:t>
            </a:r>
            <a:r>
              <a:rPr lang="en-US" sz="1200" b="1" i="0" kern="1200" baseline="0" dirty="0" smtClean="0">
                <a:solidFill>
                  <a:schemeClr val="tx1"/>
                </a:solidFill>
                <a:effectLst/>
                <a:latin typeface="+mn-lt"/>
                <a:ea typeface="+mn-ea"/>
                <a:cs typeface="+mn-cs"/>
              </a:rPr>
              <a:t>, 1947) </a:t>
            </a:r>
            <a:r>
              <a:rPr lang="en-US" sz="1200" b="1" kern="1200" dirty="0" smtClean="0">
                <a:solidFill>
                  <a:schemeClr val="tx1"/>
                </a:solidFill>
                <a:effectLst/>
                <a:latin typeface="+mn-lt"/>
                <a:ea typeface="+mn-ea"/>
                <a:cs typeface="+mn-cs"/>
              </a:rPr>
              <a:t>worked with</a:t>
            </a:r>
            <a:r>
              <a:rPr lang="en-US" sz="1200" b="1" kern="1200" baseline="0" dirty="0" smtClean="0">
                <a:solidFill>
                  <a:schemeClr val="tx1"/>
                </a:solidFill>
                <a:effectLst/>
                <a:latin typeface="+mn-lt"/>
                <a:ea typeface="+mn-ea"/>
                <a:cs typeface="+mn-cs"/>
              </a:rPr>
              <a:t> SDA Reform in mid 1920s: </a:t>
            </a:r>
            <a:r>
              <a:rPr lang="en-US" sz="1200" b="1" kern="1200" dirty="0" smtClean="0">
                <a:solidFill>
                  <a:schemeClr val="tx1"/>
                </a:solidFill>
                <a:effectLst/>
                <a:latin typeface="+mn-lt"/>
                <a:ea typeface="+mn-ea"/>
                <a:cs typeface="+mn-cs"/>
              </a:rPr>
              <a:t>“Others involved in working</a:t>
            </a:r>
            <a:r>
              <a:rPr lang="en-US" sz="1200" b="1" kern="1200" baseline="0" dirty="0" smtClean="0">
                <a:solidFill>
                  <a:schemeClr val="tx1"/>
                </a:solidFill>
                <a:effectLst/>
                <a:latin typeface="+mn-lt"/>
                <a:ea typeface="+mn-ea"/>
                <a:cs typeface="+mn-cs"/>
              </a:rPr>
              <a:t> with SDA Reform: </a:t>
            </a:r>
            <a:r>
              <a:rPr lang="en-US" sz="1200" b="1" kern="1200" dirty="0" smtClean="0">
                <a:solidFill>
                  <a:schemeClr val="tx1"/>
                </a:solidFill>
                <a:effectLst/>
                <a:latin typeface="+mn-lt"/>
                <a:ea typeface="+mn-ea"/>
                <a:cs typeface="+mn-cs"/>
              </a:rPr>
              <a:t>After the war, the Seventh-day Adventist church sent a delegation of four brethren from the General Conference (Arthur G. Daniells who was president of General Conference of Seventh-day Adventists</a:t>
            </a:r>
            <a:r>
              <a:rPr lang="en-US" sz="1200" b="1" kern="1200" dirty="0" smtClean="0">
                <a:solidFill>
                  <a:srgbClr val="FFFF00"/>
                </a:solidFill>
                <a:effectLst/>
                <a:latin typeface="+mn-lt"/>
                <a:ea typeface="+mn-ea"/>
                <a:cs typeface="+mn-cs"/>
              </a:rPr>
              <a:t>, L. H. Christian,</a:t>
            </a:r>
            <a:r>
              <a:rPr lang="en-US" sz="1200" b="1" kern="1200" dirty="0" smtClean="0">
                <a:solidFill>
                  <a:schemeClr val="tx1"/>
                </a:solidFill>
                <a:effectLst/>
                <a:latin typeface="+mn-lt"/>
                <a:ea typeface="+mn-ea"/>
                <a:cs typeface="+mn-cs"/>
              </a:rPr>
              <a:t> F. M. Wilcox, M. E. Kern) in July 1920, who came to a Ministerial Meeting in </a:t>
            </a:r>
            <a:r>
              <a:rPr lang="en-US" sz="1200" b="1" kern="1200" dirty="0" err="1" smtClean="0">
                <a:solidFill>
                  <a:schemeClr val="tx1"/>
                </a:solidFill>
                <a:effectLst/>
                <a:latin typeface="+mn-lt"/>
                <a:ea typeface="+mn-ea"/>
                <a:cs typeface="+mn-cs"/>
              </a:rPr>
              <a:t>Friedensau</a:t>
            </a:r>
            <a:r>
              <a:rPr lang="en-US" sz="1200" b="1" kern="1200" dirty="0" smtClean="0">
                <a:solidFill>
                  <a:schemeClr val="tx1"/>
                </a:solidFill>
                <a:effectLst/>
                <a:latin typeface="+mn-lt"/>
                <a:ea typeface="+mn-ea"/>
                <a:cs typeface="+mn-cs"/>
              </a:rPr>
              <a:t> with the hope of a reconciliation. Before the 200 Pastors and the Brethren from the General Conference present at this meeting, G. </a:t>
            </a:r>
            <a:r>
              <a:rPr lang="en-US" sz="1200" b="1" kern="1200" dirty="0" err="1" smtClean="0">
                <a:solidFill>
                  <a:schemeClr val="tx1"/>
                </a:solidFill>
                <a:effectLst/>
                <a:latin typeface="+mn-lt"/>
                <a:ea typeface="+mn-ea"/>
                <a:cs typeface="+mn-cs"/>
              </a:rPr>
              <a:t>Dail</a:t>
            </a:r>
            <a:r>
              <a:rPr lang="en-US" sz="1200" b="1" kern="1200" dirty="0" smtClean="0">
                <a:solidFill>
                  <a:schemeClr val="tx1"/>
                </a:solidFill>
                <a:effectLst/>
                <a:latin typeface="+mn-lt"/>
                <a:ea typeface="+mn-ea"/>
                <a:cs typeface="+mn-cs"/>
              </a:rPr>
              <a:t>, L. R. Conradi, H. F. </a:t>
            </a:r>
            <a:r>
              <a:rPr lang="en-US" sz="1200" b="1" kern="1200" dirty="0" err="1" smtClean="0">
                <a:solidFill>
                  <a:schemeClr val="tx1"/>
                </a:solidFill>
                <a:effectLst/>
                <a:latin typeface="+mn-lt"/>
                <a:ea typeface="+mn-ea"/>
                <a:cs typeface="+mn-cs"/>
              </a:rPr>
              <a:t>Schuberth</a:t>
            </a:r>
            <a:r>
              <a:rPr lang="en-US" sz="1200" b="1" kern="1200" dirty="0" smtClean="0">
                <a:solidFill>
                  <a:schemeClr val="tx1"/>
                </a:solidFill>
                <a:effectLst/>
                <a:latin typeface="+mn-lt"/>
                <a:ea typeface="+mn-ea"/>
                <a:cs typeface="+mn-cs"/>
              </a:rPr>
              <a:t>, and P. </a:t>
            </a:r>
            <a:r>
              <a:rPr lang="en-US" sz="1200" b="1" kern="1200" dirty="0" err="1" smtClean="0">
                <a:solidFill>
                  <a:schemeClr val="tx1"/>
                </a:solidFill>
                <a:effectLst/>
                <a:latin typeface="+mn-lt"/>
                <a:ea typeface="+mn-ea"/>
                <a:cs typeface="+mn-cs"/>
              </a:rPr>
              <a:t>Drinhaus</a:t>
            </a:r>
            <a:r>
              <a:rPr lang="en-US" sz="1200" b="1" kern="1200" dirty="0" smtClean="0">
                <a:solidFill>
                  <a:schemeClr val="tx1"/>
                </a:solidFill>
                <a:effectLst/>
                <a:latin typeface="+mn-lt"/>
                <a:ea typeface="+mn-ea"/>
                <a:cs typeface="+mn-cs"/>
              </a:rPr>
              <a:t> withdrew their statement about military service and apologized for what they had done. The Reformers were informed of this and the next day saw a meeting by the Adventist brethren with the Reform-Adventists. A. G. Daniells urged them to return to the Seventh-day Adventist church, but the Reform-Adventists maintained that the church leaders had forsaken the truth and the reconciliation failed.” (</a:t>
            </a:r>
            <a:r>
              <a:rPr lang="en-US" sz="1200" b="1" u="sng" kern="1200" dirty="0" smtClean="0">
                <a:solidFill>
                  <a:schemeClr val="tx1"/>
                </a:solidFill>
                <a:effectLst/>
                <a:latin typeface="+mn-lt"/>
                <a:ea typeface="+mn-ea"/>
                <a:cs typeface="+mn-cs"/>
                <a:hlinkClick r:id="rId3"/>
              </a:rPr>
              <a:t>http://en.wikipedia.org/wiki/Seventh_Day_Adventist_Reform_Movement</a:t>
            </a:r>
            <a:r>
              <a:rPr lang="en-US" sz="1200" b="1" kern="1200" dirty="0" smtClean="0">
                <a:solidFill>
                  <a:schemeClr val="tx1"/>
                </a:solidFill>
                <a:effectLst/>
                <a:latin typeface="+mn-lt"/>
                <a:ea typeface="+mn-ea"/>
                <a:cs typeface="+mn-cs"/>
              </a:rPr>
              <a:t>; accessed 10/3/2014)</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1" kern="1200" baseline="0" dirty="0" smtClean="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baseline="0" dirty="0" smtClean="0">
                <a:solidFill>
                  <a:srgbClr val="1F497D"/>
                </a:solidFill>
                <a:effectLst/>
                <a:latin typeface="Times New Roman"/>
                <a:ea typeface="Times New Roman"/>
              </a:rPr>
              <a:t>Arthur Spalding dealt with </a:t>
            </a:r>
            <a:r>
              <a:rPr lang="en-US" sz="1200" b="1" baseline="0" dirty="0" err="1" smtClean="0">
                <a:solidFill>
                  <a:srgbClr val="1F497D"/>
                </a:solidFill>
                <a:effectLst/>
                <a:latin typeface="Times New Roman"/>
                <a:ea typeface="Times New Roman"/>
              </a:rPr>
              <a:t>Sheperd’s</a:t>
            </a:r>
            <a:r>
              <a:rPr lang="en-US" sz="1200" b="1" baseline="0" dirty="0" smtClean="0">
                <a:solidFill>
                  <a:srgbClr val="1F497D"/>
                </a:solidFill>
                <a:effectLst/>
                <a:latin typeface="Times New Roman"/>
                <a:ea typeface="Times New Roman"/>
              </a:rPr>
              <a:t> Rod and/or Roger’s Brothers who identified 1888 as starting point of Church becoming Babylon, which may have affected his views on 1888? He wrote his book </a:t>
            </a:r>
            <a:r>
              <a:rPr lang="en-US" sz="1200" b="1" i="1" baseline="0" dirty="0" smtClean="0">
                <a:solidFill>
                  <a:srgbClr val="1F497D"/>
                </a:solidFill>
                <a:effectLst/>
                <a:latin typeface="Times New Roman"/>
                <a:ea typeface="Times New Roman"/>
              </a:rPr>
              <a:t>Captains of the Host</a:t>
            </a:r>
            <a:r>
              <a:rPr lang="en-US" sz="1200" b="1" i="0" baseline="0" dirty="0" smtClean="0">
                <a:solidFill>
                  <a:srgbClr val="1F497D"/>
                </a:solidFill>
                <a:effectLst/>
                <a:latin typeface="Times New Roman"/>
                <a:ea typeface="Times New Roman"/>
              </a:rPr>
              <a:t>, 1949. He had the paper, </a:t>
            </a:r>
            <a:r>
              <a:rPr lang="en-US" sz="1200" b="1" i="1" u="none" strike="noStrike" kern="1200" baseline="0" dirty="0" smtClean="0">
                <a:solidFill>
                  <a:schemeClr val="tx1"/>
                </a:solidFill>
                <a:latin typeface="+mn-lt"/>
                <a:ea typeface="+mn-ea"/>
                <a:cs typeface="+mn-cs"/>
              </a:rPr>
              <a:t>"Shepherd's Rod" Propaganda</a:t>
            </a:r>
            <a:r>
              <a:rPr lang="en-US" sz="1200" b="1" i="0" u="none" strike="noStrike" kern="1200" baseline="0" dirty="0" smtClean="0">
                <a:solidFill>
                  <a:schemeClr val="tx1"/>
                </a:solidFill>
                <a:latin typeface="+mn-lt"/>
                <a:ea typeface="+mn-ea"/>
                <a:cs typeface="+mn-cs"/>
              </a:rPr>
              <a:t>. </a:t>
            </a:r>
            <a:r>
              <a:rPr lang="en-US" sz="1200" b="1" i="0" u="none" strike="noStrike" kern="1200" baseline="0" dirty="0" err="1" smtClean="0">
                <a:solidFill>
                  <a:schemeClr val="tx1"/>
                </a:solidFill>
                <a:latin typeface="+mn-lt"/>
                <a:ea typeface="+mn-ea"/>
                <a:cs typeface="+mn-cs"/>
              </a:rPr>
              <a:t>N.p</a:t>
            </a:r>
            <a:r>
              <a:rPr lang="en-US" sz="1200" b="1" i="0" u="none" strike="noStrike" kern="1200" baseline="0" dirty="0" smtClean="0">
                <a:solidFill>
                  <a:schemeClr val="tx1"/>
                </a:solidFill>
                <a:latin typeface="+mn-lt"/>
                <a:ea typeface="+mn-ea"/>
                <a:cs typeface="+mn-cs"/>
              </a:rPr>
              <a:t>.: General Conference Committee, Dec. 15, 1946, in his library collection. </a:t>
            </a:r>
            <a:endParaRPr lang="en-US" sz="1200" b="1" baseline="0" dirty="0" smtClean="0">
              <a:solidFill>
                <a:srgbClr val="1F497D"/>
              </a:solidFill>
              <a:effectLst/>
              <a:latin typeface="Times New Roman"/>
              <a:ea typeface="Times New Roman"/>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050" b="1" dirty="0" smtClean="0">
              <a:effectLst/>
              <a:latin typeface="Times New Roman"/>
              <a:ea typeface="Times New Roman"/>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baseline="0" dirty="0" smtClean="0"/>
              <a:t>SDA Reform Movement incorporated in the United States in Sacramento, California in April 1949. The 1950 General Conference was in San Francisco, CA where Wieland and Short presented their manuscript </a:t>
            </a:r>
            <a:r>
              <a:rPr lang="en-US" b="1" i="1" baseline="0" dirty="0" smtClean="0"/>
              <a:t>1888 Re-Examined</a:t>
            </a:r>
            <a:r>
              <a:rPr lang="en-US" b="1" i="0" baseline="0" dirty="0" smtClean="0"/>
              <a:t>, summer of 1950. </a:t>
            </a:r>
            <a:endParaRPr lang="en-US" b="1" baseline="0" dirty="0" smtClean="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1" baseline="0" dirty="0" smtClean="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baseline="0" dirty="0" smtClean="0"/>
              <a:t>Robert Brinsmead would start his fanatical  perfectionistic movement in the late 1950s early 1960s and after obtaining portions of a retyped copy of 1888 Re-examined would reference 1888 and the works of Jones and Waggoner (See </a:t>
            </a:r>
            <a:r>
              <a:rPr lang="en-US" sz="1200" b="1" baseline="0" dirty="0" smtClean="0">
                <a:solidFill>
                  <a:srgbClr val="1F497D"/>
                </a:solidFill>
                <a:effectLst/>
                <a:latin typeface="Times New Roman"/>
                <a:ea typeface="Times New Roman"/>
              </a:rPr>
              <a:t>paper “</a:t>
            </a:r>
            <a:r>
              <a:rPr lang="en-US" sz="1200" b="1" i="0" u="none" strike="noStrike" kern="1200" baseline="0" dirty="0" smtClean="0">
                <a:solidFill>
                  <a:schemeClr val="tx1"/>
                </a:solidFill>
                <a:latin typeface="+mn-lt"/>
                <a:ea typeface="+mn-ea"/>
                <a:cs typeface="+mn-cs"/>
              </a:rPr>
              <a:t>Robert J. Wieland Before 1888 Re-examined and Some of His Effect on Adventists,” appendix B, p</a:t>
            </a:r>
            <a:r>
              <a:rPr lang="en-US" sz="1200" b="1" baseline="0" dirty="0" smtClean="0">
                <a:solidFill>
                  <a:srgbClr val="1F497D"/>
                </a:solidFill>
                <a:effectLst/>
                <a:latin typeface="Times New Roman"/>
                <a:ea typeface="Times New Roman"/>
              </a:rPr>
              <a:t>. 14-15)</a:t>
            </a:r>
            <a:endParaRPr lang="en-US" b="1" baseline="0" dirty="0" smtClean="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21</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74732035"/>
      </p:ext>
    </p:extLst>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u="none" baseline="0" dirty="0" smtClean="0"/>
              <a:t>SDA Reform Quote about 1888 and Church becoming Babylon. (1923 book was written from Australia, my copy has some quotes from 1930 RH. Must be a later printing?) Here there seems to be no differentiation between those who accepted and those who rejected.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u="sng" baseline="0" dirty="0" smtClean="0">
              <a:solidFill>
                <a:srgbClr val="1F497D"/>
              </a:solidFill>
              <a:effectLst/>
              <a:latin typeface="Times New Roman"/>
              <a:ea typeface="Times New Roman"/>
            </a:endParaRPr>
          </a:p>
          <a:p>
            <a:pPr marL="171450" indent="-171450">
              <a:buFont typeface="Arial" panose="020B0604020202020204" pitchFamily="34" charset="0"/>
              <a:buChar cha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b="1" u="sng" baseline="0" dirty="0" smtClean="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22</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u="none" baseline="0" dirty="0" smtClean="0"/>
              <a:t>By 1949, the newly incorporated USA Reform Movement did not openly call the SDA Denomination Babylon, but still promoted the idea that 1888 was the beginning of the Reform Movement.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u="sng" baseline="0" dirty="0" smtClean="0">
              <a:solidFill>
                <a:srgbClr val="1F497D"/>
              </a:solidFill>
              <a:effectLst/>
              <a:latin typeface="Times New Roman"/>
              <a:ea typeface="Times New Roman"/>
            </a:endParaRPr>
          </a:p>
          <a:p>
            <a:pPr marL="171450" indent="-171450">
              <a:buFont typeface="Arial" panose="020B0604020202020204" pitchFamily="34" charset="0"/>
              <a:buChar cha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b="1" u="sng" baseline="0" dirty="0" smtClean="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23</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Notice how this author summarizes how most of the offshoot groups have used 1888 as their starting point. (author seems to be a Des Ford supporter from the positive way he speaks of the movement, but his insight on his point is worth taking notice).</a:t>
            </a: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24</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74732035"/>
      </p:ext>
    </p:extLst>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25</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smtClean="0">
                <a:solidFill>
                  <a:schemeClr val="tx1"/>
                </a:solidFill>
                <a:latin typeface="+mn-lt"/>
                <a:ea typeface="+mn-ea"/>
                <a:cs typeface="+mn-cs"/>
              </a:rPr>
              <a:t>With the above in mind it will better help us understand why there seemed to be such a desire to defend the church against any accusation that all did not go well at Minneapolis. Now we will summarize the responses from those who sought to correct Taylor Bunch’s presentation of 1888 history and its results. This would set the stage for the next 20 years of depiction of Adventist history, especially in regard to 1888. </a:t>
            </a:r>
            <a:endParaRPr lang="en-US" b="1" baseline="0" dirty="0" smtClean="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26</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74732035"/>
      </p:ext>
    </p:extLst>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Summary of points</a:t>
            </a:r>
            <a:r>
              <a:rPr lang="en-US" b="1" baseline="0" dirty="0" smtClean="0"/>
              <a:t> by Ron Duffield found </a:t>
            </a:r>
            <a:r>
              <a:rPr lang="en-US" b="1" baseline="0" dirty="0" smtClean="0"/>
              <a:t>in the three responses to </a:t>
            </a:r>
            <a:r>
              <a:rPr lang="en-US" b="1" baseline="0" dirty="0" smtClean="0"/>
              <a:t>Bunch.</a:t>
            </a:r>
            <a:endParaRPr lang="en-US" b="1"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The emphasis of those that defended the church had several points in common and set the trend for many years to come. </a:t>
            </a: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These may be honestly sincere points of concern, but how has this emphasis affected Adventism’s views of those concerns listed in the Primacy of the Gospel majority report?:</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u="sng" baseline="0" dirty="0" smtClean="0"/>
              <a:t>1.Use of EGW statements in regard to 1888.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u="sng" baseline="0" dirty="0" smtClean="0"/>
              <a:t>3. View of EGW’s endorsements of Jones and Waggoner.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u="sng" baseline="0" dirty="0" smtClean="0"/>
              <a:t>4. Accuracy in regard to Adventist history and the results of 1888. </a:t>
            </a: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27</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Summary of points</a:t>
            </a:r>
            <a:r>
              <a:rPr lang="en-US" b="1" baseline="0" dirty="0" smtClean="0"/>
              <a:t> by Ron Duffield found </a:t>
            </a:r>
            <a:r>
              <a:rPr lang="en-US" b="1" baseline="0" dirty="0" smtClean="0"/>
              <a:t>in the three responses to </a:t>
            </a:r>
            <a:r>
              <a:rPr lang="en-US" b="1" baseline="0" dirty="0" smtClean="0"/>
              <a:t>Bunch.</a:t>
            </a:r>
            <a:endParaRPr lang="en-US" b="1"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b="1" u="sng" baseline="0" dirty="0" smtClean="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28</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u="none" baseline="0" dirty="0" smtClean="0"/>
              <a:t>D. E. Robinson</a:t>
            </a:r>
            <a:r>
              <a:rPr lang="en-US" b="1" u="none" baseline="0" dirty="0" smtClean="0"/>
              <a:t> Response 1 of </a:t>
            </a:r>
            <a:r>
              <a:rPr lang="en-US" b="1" u="none" baseline="0" dirty="0" smtClean="0"/>
              <a:t>2. Remember that Robinson was not at 1888 GC. He was writing based on what he had heard and how he interpreted what he had heard. </a:t>
            </a:r>
          </a:p>
          <a:p>
            <a:pPr marL="0" marR="0" indent="0" algn="l" defTabSz="914400" rtl="0" eaLnBrk="1" fontAlgn="auto" latinLnBrk="0" hangingPunct="1">
              <a:lnSpc>
                <a:spcPct val="100000"/>
              </a:lnSpc>
              <a:spcBef>
                <a:spcPts val="0"/>
              </a:spcBef>
              <a:spcAft>
                <a:spcPts val="0"/>
              </a:spcAft>
              <a:buClrTx/>
              <a:buSzTx/>
              <a:buFontTx/>
              <a:buNone/>
              <a:tabLst/>
              <a:defRPr/>
            </a:pPr>
            <a:r>
              <a:rPr lang="en-US" b="1" u="none" baseline="0" dirty="0" smtClean="0"/>
              <a:t>We will come back to Robinson’s description a little later. </a:t>
            </a: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29</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smtClean="0">
                <a:solidFill>
                  <a:schemeClr val="tx1"/>
                </a:solidFill>
                <a:latin typeface="+mn-lt"/>
                <a:ea typeface="+mn-ea"/>
                <a:cs typeface="+mn-cs"/>
              </a:rPr>
              <a:t>As A. G. Daniells began his “exhaustive research,” he was “amazed and awed at the solemn obligation resting” upon him. This study of the subject of righteousness by faith from the writings of Ellen White led Daniells to the “settled conviction” that her instruction presented “two aspects: primarily, the great amazing fact that by faith in the Son of God sinners may receive the righteousness of God; and secondarily, the purpose and providence of God in sending the specific message of receiving the righteousness of God by faith to His people assembled in General Conference in the city of Minneapolis, Minnesota, in the year 1888.”</a:t>
            </a:r>
          </a:p>
          <a:p>
            <a:endParaRPr lang="en-US" sz="1200" b="1" i="0" u="none" strike="noStrike" kern="1200" baseline="0" dirty="0" smtClean="0">
              <a:solidFill>
                <a:schemeClr val="tx1"/>
              </a:solidFill>
              <a:latin typeface="+mn-lt"/>
              <a:ea typeface="+mn-ea"/>
              <a:cs typeface="+mn-cs"/>
            </a:endParaRPr>
          </a:p>
          <a:p>
            <a:endParaRPr lang="en-US" sz="1200" b="1"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3</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74732035"/>
      </p:ext>
    </p:extLst>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u="none" baseline="0" dirty="0" smtClean="0"/>
              <a:t>D. E. Robinson</a:t>
            </a:r>
            <a:r>
              <a:rPr lang="en-US" b="1" u="none" baseline="0" dirty="0" smtClean="0"/>
              <a:t> Response </a:t>
            </a:r>
            <a:r>
              <a:rPr lang="en-US" b="1" u="none" baseline="0" dirty="0" smtClean="0"/>
              <a:t>2 of 2. Notice that Robinson overstates Bunch’s charge defending the church from the idea of “generally rejected”. Yet, EGW uses the word generally 17 times in the 4 volumes of the 1888 material. She stated that “The spirit and influence of the ministers generally who have come to this meeting is to discard light.” (1888 p. 86). </a:t>
            </a: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30</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indent="-228600" algn="l" defTabSz="914400" rtl="0" eaLnBrk="1" fontAlgn="auto" latinLnBrk="0" hangingPunct="1">
              <a:lnSpc>
                <a:spcPct val="100000"/>
              </a:lnSpc>
              <a:spcBef>
                <a:spcPts val="0"/>
              </a:spcBef>
              <a:spcAft>
                <a:spcPts val="0"/>
              </a:spcAft>
              <a:buClrTx/>
              <a:buSzTx/>
              <a:buFontTx/>
              <a:buAutoNum type="alphaUcPeriod"/>
              <a:tabLst/>
              <a:defRPr/>
            </a:pPr>
            <a:r>
              <a:rPr lang="en-US" b="1" u="none" baseline="0" dirty="0" smtClean="0"/>
              <a:t>T. Robinson Response 1 of 2</a:t>
            </a:r>
            <a:endParaRPr lang="en-US" b="1" u="none"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u="none" baseline="0" dirty="0" smtClean="0"/>
              <a:t>Robinson </a:t>
            </a:r>
            <a:r>
              <a:rPr lang="en-US" b="1" u="none" baseline="0" dirty="0" smtClean="0"/>
              <a:t>may have OVERSTATED the charges of Taylor Bunch. The doctrine was never officially or otherwise rejected by the “Denomination,” but the experience of it was never realized… "Rejected": A. T. Robinson himself was most likely among those who were in the rooms speaking against Jones and Waggoner at Minneapolis. It is not unlikely then, that he still held some bias against them unless by 1930 he had let that go. The statement from his son who was not there (D. E. Robinson) indicate that there was still feelings against Jones and Waggoner.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1" u="none" baseline="0" dirty="0" smtClean="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31</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indent="-228600" algn="l" defTabSz="914400" rtl="0" eaLnBrk="1" fontAlgn="auto" latinLnBrk="0" hangingPunct="1">
              <a:lnSpc>
                <a:spcPct val="100000"/>
              </a:lnSpc>
              <a:spcBef>
                <a:spcPts val="0"/>
              </a:spcBef>
              <a:spcAft>
                <a:spcPts val="0"/>
              </a:spcAft>
              <a:buClrTx/>
              <a:buSzTx/>
              <a:buFontTx/>
              <a:buNone/>
              <a:tabLst/>
              <a:defRPr/>
            </a:pPr>
            <a:r>
              <a:rPr lang="en-US" b="1" u="none" baseline="0" dirty="0" smtClean="0"/>
              <a:t>A. T</a:t>
            </a:r>
            <a:r>
              <a:rPr lang="en-US" b="1" u="none" baseline="0" dirty="0" smtClean="0"/>
              <a:t>. Robinson Response 2 of 2.</a:t>
            </a:r>
            <a:r>
              <a:rPr lang="en-US" b="1" u="none" baseline="0" dirty="0" smtClean="0"/>
              <a:t> </a:t>
            </a:r>
          </a:p>
          <a:p>
            <a:pPr marL="228600" marR="0" indent="-228600" algn="l" defTabSz="914400" rtl="0" eaLnBrk="1" fontAlgn="auto" latinLnBrk="0" hangingPunct="1">
              <a:lnSpc>
                <a:spcPct val="100000"/>
              </a:lnSpc>
              <a:spcBef>
                <a:spcPts val="0"/>
              </a:spcBef>
              <a:spcAft>
                <a:spcPts val="0"/>
              </a:spcAft>
              <a:buClrTx/>
              <a:buSzTx/>
              <a:buFontTx/>
              <a:buNone/>
              <a:tabLst/>
              <a:defRPr/>
            </a:pPr>
            <a:r>
              <a:rPr lang="en-US" b="1" u="none" baseline="0" dirty="0" smtClean="0"/>
              <a:t>Yet </a:t>
            </a:r>
            <a:r>
              <a:rPr lang="en-US" b="1" u="none" baseline="0" dirty="0" smtClean="0"/>
              <a:t>Ellen White’s response was different as found in the 4 volumes.  Notice for instance: “</a:t>
            </a:r>
            <a:r>
              <a:rPr lang="en-US" b="1" dirty="0" smtClean="0">
                <a:effectLst/>
              </a:rPr>
              <a:t>The danger has been presented to me again and again of entertaining, as a people, false ideas of justification by faith. I have been shown for years that Satan would work in a special manner to confuse the mind on this point. The law of God has been largely dwelt upon, and has been presented to congregations, almost as destitute of the knowledge of Jesus Christ and His relation to the law as was the offering of Cain. I have been shown that many have been kept from the faith because of the mixed, confused ideas of salvation, because the ministers have worked in a wrong manner to reach hearts. The point which has been urged upon my mind for years is the imputed righteousness of Christ. I have wondered that this matter was not made the subject of discourses in our churches throughout the land, when the matter has been kept so constantly urged upon me, and I have made it the subject of nearly every discourse and talk that I have given to the people.” (1888</a:t>
            </a:r>
            <a:r>
              <a:rPr lang="en-US" b="1" baseline="0" dirty="0" smtClean="0">
                <a:effectLst/>
              </a:rPr>
              <a:t> pp. 810, 811</a:t>
            </a:r>
            <a:r>
              <a:rPr lang="en-US" b="1" u="none" baseline="0" dirty="0" smtClean="0">
                <a:effectLst/>
              </a:rPr>
              <a:t>)</a:t>
            </a:r>
          </a:p>
          <a:p>
            <a:pPr marL="228600" marR="0" indent="-228600" algn="l" defTabSz="914400" rtl="0" eaLnBrk="1" fontAlgn="auto" latinLnBrk="0" hangingPunct="1">
              <a:lnSpc>
                <a:spcPct val="100000"/>
              </a:lnSpc>
              <a:spcBef>
                <a:spcPts val="0"/>
              </a:spcBef>
              <a:spcAft>
                <a:spcPts val="0"/>
              </a:spcAft>
              <a:buClrTx/>
              <a:buSzTx/>
              <a:buFontTx/>
              <a:buNone/>
              <a:tabLst/>
              <a:defRPr/>
            </a:pPr>
            <a:r>
              <a:rPr lang="en-US" b="1" dirty="0" smtClean="0">
                <a:effectLst/>
              </a:rPr>
              <a:t>“I spoke in regard to matters that were deeply impressing my mind. I referred to the fear that had been expressed by some who were not members of the ministerial institute, and who had not been present at all the Bible classes of the school—a fear that there was danger of carrying the subject of justification by faith altogether too far, and of not dwelling enough on the law. Judging from the meetings that I had been privileged to attend, I could see no cause for alarm; and so I felt called upon to say that this fear was cherished by those who had not heard all the precious lessons given, and that therefore they were not warranted in coming to such a conclusion.” (1888 p. 890)</a:t>
            </a:r>
          </a:p>
          <a:p>
            <a:pPr marL="228600" marR="0" indent="-228600" algn="l" defTabSz="914400" rtl="0" eaLnBrk="1" fontAlgn="auto" latinLnBrk="0" hangingPunct="1">
              <a:lnSpc>
                <a:spcPct val="100000"/>
              </a:lnSpc>
              <a:spcBef>
                <a:spcPts val="0"/>
              </a:spcBef>
              <a:spcAft>
                <a:spcPts val="0"/>
              </a:spcAft>
              <a:buClrTx/>
              <a:buSzTx/>
              <a:buFontTx/>
              <a:buNone/>
              <a:tabLst/>
              <a:defRPr/>
            </a:pPr>
            <a:r>
              <a:rPr lang="en-US" b="1" dirty="0" smtClean="0">
                <a:effectLst/>
              </a:rPr>
              <a:t>“‘</a:t>
            </a:r>
            <a:r>
              <a:rPr lang="en-US" b="1" u="sng" dirty="0" smtClean="0">
                <a:effectLst/>
              </a:rPr>
              <a:t>Christ Our Righteousness</a:t>
            </a:r>
            <a:r>
              <a:rPr lang="en-US" b="1" dirty="0" smtClean="0">
                <a:effectLst/>
              </a:rPr>
              <a:t>. I am sorry that so many are doubtful in regard to justification by faith, and that some are standing in opposition to the light that God has given on this subject.” (1888 p. 1782)</a:t>
            </a:r>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effectLst/>
              </a:rPr>
              <a:t>Other</a:t>
            </a:r>
            <a:r>
              <a:rPr lang="en-US" b="1" baseline="0" dirty="0" smtClean="0">
                <a:effectLst/>
              </a:rPr>
              <a:t> examples could be given. It is clear that the doctrine of </a:t>
            </a:r>
            <a:r>
              <a:rPr lang="en-US" b="1" baseline="0" dirty="0" err="1" smtClean="0">
                <a:effectLst/>
              </a:rPr>
              <a:t>JbyF</a:t>
            </a:r>
            <a:r>
              <a:rPr lang="en-US" b="1" baseline="0" dirty="0" smtClean="0">
                <a:effectLst/>
              </a:rPr>
              <a:t> was not fully understood or accepted. </a:t>
            </a:r>
            <a:endParaRPr lang="en-US" b="1" dirty="0" smtClean="0">
              <a:effectLst/>
            </a:endParaRPr>
          </a:p>
          <a:p>
            <a:pPr marL="228600" marR="0" indent="-228600" algn="l" defTabSz="914400" rtl="0" eaLnBrk="1" fontAlgn="auto" latinLnBrk="0" hangingPunct="1">
              <a:lnSpc>
                <a:spcPct val="100000"/>
              </a:lnSpc>
              <a:spcBef>
                <a:spcPts val="0"/>
              </a:spcBef>
              <a:spcAft>
                <a:spcPts val="0"/>
              </a:spcAft>
              <a:buClrTx/>
              <a:buSzTx/>
              <a:buFontTx/>
              <a:buAutoNum type="alphaUcPeriod"/>
              <a:tabLst/>
              <a:defRPr/>
            </a:pPr>
            <a:endParaRPr lang="en-US" b="1" baseline="0" dirty="0" smtClean="0">
              <a:effectLst/>
            </a:endParaRP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32</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u="none" baseline="0" dirty="0" smtClean="0"/>
              <a:t>C. C. McReynolds Response </a:t>
            </a:r>
            <a:r>
              <a:rPr lang="en-US" b="1" u="none" baseline="0" dirty="0" smtClean="0"/>
              <a:t>1 of </a:t>
            </a:r>
            <a:r>
              <a:rPr lang="en-US" b="1" u="none" baseline="0" dirty="0" smtClean="0"/>
              <a:t>2</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u="none" baseline="0" dirty="0" smtClean="0"/>
              <a:t>Although McReynolds expressed some of the same ideas, that most of the rejecters confessed and things eventually turned out ok, he was more objective and honest about the rejection that did take place.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u="none" baseline="0" dirty="0" smtClean="0"/>
              <a:t>He started his paper by telling his own experience at Minneapolis, a died-in-the-wool supporter of Butler, who came expecting to find error with Waggoner’s presentations, but was converted by the message. He told of the home he stayed in with 25 other delegates and the criticism and terrible atmosphere that prevailed. A. T. Robinson was one of those in that same home. </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1" u="none" baseline="0" dirty="0" smtClean="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33</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u="none" baseline="0" dirty="0" smtClean="0"/>
              <a:t>C. C. McReynolds Response </a:t>
            </a:r>
            <a:r>
              <a:rPr lang="en-US" b="1" u="none" baseline="0" dirty="0" smtClean="0"/>
              <a:t>2 of </a:t>
            </a:r>
            <a:r>
              <a:rPr lang="en-US" b="1" u="none" baseline="0" dirty="0" smtClean="0"/>
              <a:t>2</a:t>
            </a:r>
          </a:p>
          <a:p>
            <a:pPr marL="0" marR="0" indent="0" algn="l" defTabSz="914400" rtl="0" eaLnBrk="1" fontAlgn="auto" latinLnBrk="0" hangingPunct="1">
              <a:lnSpc>
                <a:spcPct val="100000"/>
              </a:lnSpc>
              <a:spcBef>
                <a:spcPts val="0"/>
              </a:spcBef>
              <a:spcAft>
                <a:spcPts val="0"/>
              </a:spcAft>
              <a:buClrTx/>
              <a:buSzTx/>
              <a:buFontTx/>
              <a:buNone/>
              <a:tabLst/>
              <a:defRPr/>
            </a:pPr>
            <a:r>
              <a:rPr lang="en-US" b="1" u="none" baseline="0" dirty="0" smtClean="0"/>
              <a:t>He ended his paper by ultimately supporting Bunch's conclusions, and recommended “all to read” A. G. Daniells’ book  which had much, much more evidence that made the subject plain. </a:t>
            </a: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34</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1" i="0" u="none" strike="noStrike" kern="1200" baseline="0" dirty="0" smtClean="0">
                <a:solidFill>
                  <a:schemeClr val="tx1"/>
                </a:solidFill>
                <a:latin typeface="+mn-lt"/>
                <a:ea typeface="+mn-ea"/>
                <a:cs typeface="+mn-cs"/>
              </a:rPr>
              <a:t>How have the three responses to Bunch been used over the years? We will start with D. E. Robinson’s letter.</a:t>
            </a:r>
          </a:p>
          <a:p>
            <a:pPr marL="171450" indent="-171450">
              <a:buFont typeface="Arial" panose="020B0604020202020204" pitchFamily="34" charset="0"/>
              <a:buChar char="•"/>
            </a:pPr>
            <a:r>
              <a:rPr lang="en-US" sz="1200" b="1" i="0" u="none" strike="noStrike" kern="1200" baseline="0" dirty="0" smtClean="0">
                <a:solidFill>
                  <a:schemeClr val="tx1"/>
                </a:solidFill>
                <a:latin typeface="+mn-lt"/>
                <a:ea typeface="+mn-ea"/>
                <a:cs typeface="+mn-cs"/>
              </a:rPr>
              <a:t>A copy of D. E. Robinson’s original letter can be found in Document File 371, at the Ellen G. White Estate, in Silver Spring, MD. At some point, Robinson’s letter was retyped, one paragraph being removed which clarified him as the writer, and A. L. White’s name was penciled in. A. L. White’s name was then erased and replaced with W. C. White’s name, in what appears to be A. L. White’s handwriting. The original copy of this </a:t>
            </a:r>
            <a:r>
              <a:rPr lang="en-US" sz="1200" b="1" i="1" u="none" strike="noStrike" kern="1200" baseline="0" dirty="0" smtClean="0">
                <a:solidFill>
                  <a:schemeClr val="tx1"/>
                </a:solidFill>
                <a:latin typeface="+mn-lt"/>
                <a:ea typeface="+mn-ea"/>
                <a:cs typeface="+mn-cs"/>
              </a:rPr>
              <a:t>retyped </a:t>
            </a:r>
            <a:r>
              <a:rPr lang="en-US" sz="1200" b="1" i="0" u="none" strike="noStrike" kern="1200" baseline="0" dirty="0" smtClean="0">
                <a:solidFill>
                  <a:schemeClr val="tx1"/>
                </a:solidFill>
                <a:latin typeface="+mn-lt"/>
                <a:ea typeface="+mn-ea"/>
                <a:cs typeface="+mn-cs"/>
              </a:rPr>
              <a:t>letter is found in Document File 331, and is the copy published in </a:t>
            </a:r>
            <a:r>
              <a:rPr lang="en-US" sz="1200" b="1" i="1" u="none" strike="noStrike" kern="1200" baseline="0" dirty="0" smtClean="0">
                <a:solidFill>
                  <a:schemeClr val="tx1"/>
                </a:solidFill>
                <a:latin typeface="+mn-lt"/>
                <a:ea typeface="+mn-ea"/>
                <a:cs typeface="+mn-cs"/>
              </a:rPr>
              <a:t>Manuscripts and Memories of Minneapolis</a:t>
            </a:r>
            <a:r>
              <a:rPr lang="en-US" sz="1200" b="1" i="0" u="none" strike="noStrike" kern="1200" baseline="0" dirty="0" smtClean="0">
                <a:solidFill>
                  <a:schemeClr val="tx1"/>
                </a:solidFill>
                <a:latin typeface="+mn-lt"/>
                <a:ea typeface="+mn-ea"/>
                <a:cs typeface="+mn-cs"/>
              </a:rPr>
              <a:t>, pp. 333-335, and attributed to W. C. White (Tim Poirier from the White Estate verified these findings). It seems that this letter falsely attributed to W. C. White, did not surface until it appeared as “Appendix D” in </a:t>
            </a:r>
            <a:r>
              <a:rPr lang="en-US" sz="1200" b="1" i="1" u="none" strike="noStrike" kern="1200" baseline="0" dirty="0" smtClean="0">
                <a:solidFill>
                  <a:schemeClr val="tx1"/>
                </a:solidFill>
                <a:latin typeface="+mn-lt"/>
                <a:ea typeface="+mn-ea"/>
                <a:cs typeface="+mn-cs"/>
              </a:rPr>
              <a:t>Thirteen Crisis Years: 1888-1901</a:t>
            </a:r>
            <a:r>
              <a:rPr lang="en-US" sz="1200" b="1" i="0" u="none" strike="noStrike" kern="1200" baseline="0" dirty="0" smtClean="0">
                <a:solidFill>
                  <a:schemeClr val="tx1"/>
                </a:solidFill>
                <a:latin typeface="+mn-lt"/>
                <a:ea typeface="+mn-ea"/>
                <a:cs typeface="+mn-cs"/>
              </a:rPr>
              <a:t>, in 1981. It seems clear that A. L. White retyped the letter years later to add credibility to the “victory” river of thought that he supported.</a:t>
            </a:r>
          </a:p>
          <a:p>
            <a:pPr marL="171450" indent="-171450">
              <a:buFont typeface="Arial" panose="020B0604020202020204" pitchFamily="34" charset="0"/>
              <a:buChar char="•"/>
            </a:pPr>
            <a:r>
              <a:rPr lang="en-US" sz="1200" b="1" i="0" u="none" strike="noStrike" kern="1200" baseline="0" dirty="0" smtClean="0">
                <a:solidFill>
                  <a:schemeClr val="tx1"/>
                </a:solidFill>
                <a:latin typeface="+mn-lt"/>
                <a:ea typeface="+mn-ea"/>
                <a:cs typeface="+mn-cs"/>
              </a:rPr>
              <a:t>This book was a reprint of A. V. Olson’s book, </a:t>
            </a:r>
            <a:r>
              <a:rPr lang="en-US" sz="1200" b="1" i="1" u="none" strike="noStrike" kern="1200" baseline="0" dirty="0" smtClean="0">
                <a:solidFill>
                  <a:schemeClr val="tx1"/>
                </a:solidFill>
                <a:latin typeface="+mn-lt"/>
                <a:ea typeface="+mn-ea"/>
                <a:cs typeface="+mn-cs"/>
              </a:rPr>
              <a:t>Through Crisis to Victory: 1888-1901</a:t>
            </a:r>
            <a:r>
              <a:rPr lang="en-US" sz="1200" b="1" i="0" u="none" strike="noStrike" kern="1200" baseline="0" dirty="0" smtClean="0">
                <a:solidFill>
                  <a:schemeClr val="tx1"/>
                </a:solidFill>
                <a:latin typeface="+mn-lt"/>
                <a:ea typeface="+mn-ea"/>
                <a:cs typeface="+mn-cs"/>
              </a:rPr>
              <a:t>, first published in 1966. But A. V. Olson died in 1963, three years before his book was published, at which time it came under the sponsorship of the Ellen G. White Estate Board, with A. L. White as Secretary. The 1981 reprint was published under the same auspices. (See: Ron Duffield, </a:t>
            </a:r>
            <a:r>
              <a:rPr lang="en-US" sz="1200" b="1" i="1" u="none" strike="noStrike" kern="1200" baseline="0" dirty="0" smtClean="0">
                <a:solidFill>
                  <a:schemeClr val="tx1"/>
                </a:solidFill>
                <a:latin typeface="+mn-lt"/>
                <a:ea typeface="+mn-ea"/>
                <a:cs typeface="+mn-cs"/>
              </a:rPr>
              <a:t>The Return of the Latter </a:t>
            </a:r>
            <a:r>
              <a:rPr lang="en-US" sz="1200" b="1" i="0" u="none" strike="noStrike" kern="1200" baseline="0" dirty="0" smtClean="0">
                <a:solidFill>
                  <a:schemeClr val="tx1"/>
                </a:solidFill>
                <a:latin typeface="+mn-lt"/>
                <a:ea typeface="+mn-ea"/>
                <a:cs typeface="+mn-cs"/>
              </a:rPr>
              <a:t>Rain, </a:t>
            </a:r>
            <a:r>
              <a:rPr lang="en-US" sz="1200" b="1" i="0" u="none" strike="noStrike" kern="1200" baseline="0" dirty="0" err="1" smtClean="0">
                <a:solidFill>
                  <a:schemeClr val="tx1"/>
                </a:solidFill>
                <a:latin typeface="+mn-lt"/>
                <a:ea typeface="+mn-ea"/>
                <a:cs typeface="+mn-cs"/>
              </a:rPr>
              <a:t>p</a:t>
            </a:r>
            <a:r>
              <a:rPr lang="en-US" sz="1200" b="1" i="0" u="none" strike="noStrike" kern="1200" baseline="0" dirty="0" smtClean="0">
                <a:solidFill>
                  <a:schemeClr val="tx1"/>
                </a:solidFill>
                <a:latin typeface="+mn-lt"/>
                <a:ea typeface="+mn-ea"/>
                <a:cs typeface="+mn-cs"/>
              </a:rPr>
              <a:t>. 129)</a:t>
            </a:r>
            <a:endParaRPr lang="en-US" b="1" u="none"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b="0" baseline="0" dirty="0" smtClean="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35</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74732035"/>
      </p:ext>
    </p:extLst>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smtClean="0">
                <a:solidFill>
                  <a:schemeClr val="tx2">
                    <a:lumMod val="90000"/>
                  </a:schemeClr>
                </a:solidFill>
                <a:latin typeface="Arial" panose="020B0604020202020204" pitchFamily="34" charset="0"/>
                <a:cs typeface="Arial" panose="020B0604020202020204" pitchFamily="34" charset="0"/>
              </a:rPr>
              <a:t>In Appendix D, Arthur White makes the claim that W. C. White wrote the letter to deal with “the unsupported conjecture from the pen and lips of one [Taylor Bunch].</a:t>
            </a:r>
            <a:endParaRPr lang="en-US" b="1" u="none" baseline="0" dirty="0" smtClean="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36</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none" baseline="0" dirty="0" smtClean="0"/>
              <a:t>#D. E. Robinson was only 9 during 1888 GC session</a:t>
            </a:r>
          </a:p>
          <a:p>
            <a:endParaRPr lang="en-US" b="1" u="none" baseline="0" dirty="0" smtClean="0"/>
          </a:p>
          <a:p>
            <a:r>
              <a:rPr lang="en-US" b="1" u="none" baseline="0" dirty="0" smtClean="0"/>
              <a:t>*Arthur White spends over 5 pages going over these three letters from 1930, seeking to prove the points listed therein. But he relies most heavily on the concept that a letter from W. C. White cannot be refuted. </a:t>
            </a: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37</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1" i="0" u="none" strike="noStrike" kern="1200" baseline="0" dirty="0" smtClean="0">
                <a:solidFill>
                  <a:schemeClr val="tx1"/>
                </a:solidFill>
                <a:latin typeface="+mn-lt"/>
                <a:ea typeface="+mn-ea"/>
                <a:cs typeface="+mn-cs"/>
              </a:rPr>
              <a:t>In Jan. 1984 Arthur White’s 3</a:t>
            </a:r>
            <a:r>
              <a:rPr lang="en-US" sz="1200" b="1" i="0" u="none" strike="noStrike" kern="1200" baseline="30000" dirty="0" smtClean="0">
                <a:solidFill>
                  <a:schemeClr val="tx1"/>
                </a:solidFill>
                <a:latin typeface="+mn-lt"/>
                <a:ea typeface="+mn-ea"/>
                <a:cs typeface="+mn-cs"/>
              </a:rPr>
              <a:t>rd</a:t>
            </a:r>
            <a:r>
              <a:rPr lang="en-US" sz="1200" b="1" i="0" u="none" strike="noStrike" kern="1200" baseline="0" dirty="0" smtClean="0">
                <a:solidFill>
                  <a:schemeClr val="tx1"/>
                </a:solidFill>
                <a:latin typeface="+mn-lt"/>
                <a:ea typeface="+mn-ea"/>
                <a:cs typeface="+mn-cs"/>
              </a:rPr>
              <a:t> volume of his biography on EGW, </a:t>
            </a:r>
            <a:r>
              <a:rPr lang="en-US" sz="1200" b="1" i="1" u="none" strike="noStrike" kern="1200" baseline="0" dirty="0" smtClean="0">
                <a:solidFill>
                  <a:schemeClr val="tx1"/>
                </a:solidFill>
                <a:latin typeface="+mn-lt"/>
                <a:ea typeface="+mn-ea"/>
                <a:cs typeface="+mn-cs"/>
              </a:rPr>
              <a:t>The Lonely Years: 1876-1891</a:t>
            </a:r>
            <a:r>
              <a:rPr lang="en-US" sz="1200" b="1" i="0" u="none" strike="noStrike" kern="1200" baseline="0" dirty="0" smtClean="0">
                <a:solidFill>
                  <a:schemeClr val="tx1"/>
                </a:solidFill>
                <a:latin typeface="+mn-lt"/>
                <a:ea typeface="+mn-ea"/>
                <a:cs typeface="+mn-cs"/>
              </a:rPr>
              <a:t>, was published. This book happened to cover the Minneapolis Conference and White</a:t>
            </a:r>
            <a:r>
              <a:rPr lang="en-US" sz="1200" b="1" i="0" u="none" strike="noStrike" kern="1200" baseline="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made a point to address those who had made an issue over this topic</a:t>
            </a:r>
            <a:r>
              <a:rPr lang="en-US" sz="1200" b="1" i="0" u="none" strike="noStrike" kern="1200" baseline="0" dirty="0" smtClean="0">
                <a:solidFill>
                  <a:schemeClr val="tx1"/>
                </a:solidFill>
                <a:latin typeface="+mn-lt"/>
                <a:ea typeface="+mn-ea"/>
                <a:cs typeface="+mn-cs"/>
              </a:rPr>
              <a:t>. </a:t>
            </a:r>
            <a:r>
              <a:rPr lang="en-US" sz="1200" b="1" i="0" u="none" strike="noStrike" kern="1200" baseline="0" dirty="0" smtClean="0">
                <a:solidFill>
                  <a:schemeClr val="tx1"/>
                </a:solidFill>
                <a:latin typeface="+mn-lt"/>
                <a:ea typeface="+mn-ea"/>
                <a:cs typeface="+mn-cs"/>
              </a:rPr>
              <a:t>A letter was soon sent to the White Estate asking for clarification. The letter was forwarded to White who responded:</a:t>
            </a:r>
            <a:endParaRPr lang="en-US" b="0" baseline="0" dirty="0" smtClean="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38</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74732035"/>
      </p:ext>
    </p:extLst>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none" baseline="0" dirty="0" smtClean="0"/>
              <a:t>Bunch never used the term “denominational rejection”. </a:t>
            </a: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39</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smtClean="0">
                <a:solidFill>
                  <a:schemeClr val="tx1"/>
                </a:solidFill>
                <a:latin typeface="+mn-lt"/>
                <a:ea typeface="+mn-ea"/>
                <a:cs typeface="+mn-cs"/>
              </a:rPr>
              <a:t>Quoting from Ellen White’s November 22, 1892, </a:t>
            </a:r>
            <a:r>
              <a:rPr lang="en-US" sz="1200" b="1" i="1" u="none" strike="noStrike" kern="1200" baseline="0" dirty="0" smtClean="0">
                <a:solidFill>
                  <a:schemeClr val="tx1"/>
                </a:solidFill>
                <a:latin typeface="+mn-lt"/>
                <a:ea typeface="+mn-ea"/>
                <a:cs typeface="+mn-cs"/>
              </a:rPr>
              <a:t>Review </a:t>
            </a:r>
            <a:r>
              <a:rPr lang="en-US" sz="1200" b="1" i="0" u="none" strike="noStrike" kern="1200" baseline="0" dirty="0" smtClean="0">
                <a:solidFill>
                  <a:schemeClr val="tx1"/>
                </a:solidFill>
                <a:latin typeface="+mn-lt"/>
                <a:ea typeface="+mn-ea"/>
                <a:cs typeface="+mn-cs"/>
              </a:rPr>
              <a:t>article and </a:t>
            </a:r>
            <a:r>
              <a:rPr lang="en-US" sz="1200" b="1" i="1" u="none" strike="noStrike" kern="1200" baseline="0" dirty="0" smtClean="0">
                <a:solidFill>
                  <a:schemeClr val="tx1"/>
                </a:solidFill>
                <a:latin typeface="+mn-lt"/>
                <a:ea typeface="+mn-ea"/>
                <a:cs typeface="+mn-cs"/>
              </a:rPr>
              <a:t>Early Writings</a:t>
            </a:r>
            <a:r>
              <a:rPr lang="en-US" sz="1200" b="1" i="0" u="none" strike="noStrike" kern="1200" baseline="0" dirty="0" smtClean="0">
                <a:solidFill>
                  <a:schemeClr val="tx1"/>
                </a:solidFill>
                <a:latin typeface="+mn-lt"/>
                <a:ea typeface="+mn-ea"/>
                <a:cs typeface="+mn-cs"/>
              </a:rPr>
              <a:t>, 85 and 86, Daniells concluded that it “places the latter rain visitation with the loud cry, the revelation of the righteousness of Christ, and the flooding of the earth with the light of the third angel’s message.” It was evident to Daniells that “the beginning, or opening, of all these events is at the same time. The appearance of one is a signal for all to appear.</a:t>
            </a:r>
            <a:r>
              <a:rPr lang="en-US" sz="1200" b="1" i="0" u="none" strike="noStrike" kern="1200" baseline="0" dirty="0" smtClean="0">
                <a:solidFill>
                  <a:schemeClr val="tx1"/>
                </a:solidFill>
                <a:latin typeface="+mn-lt"/>
                <a:ea typeface="+mn-ea"/>
                <a:cs typeface="+mn-cs"/>
              </a:rPr>
              <a:t>”</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a:t>
            </a:r>
            <a:r>
              <a:rPr lang="en-US" sz="1200" b="1" i="1" kern="1200" dirty="0" smtClean="0">
                <a:solidFill>
                  <a:schemeClr val="tx1"/>
                </a:solidFill>
                <a:latin typeface="+mn-lt"/>
                <a:ea typeface="+mn-ea"/>
                <a:cs typeface="+mn-cs"/>
              </a:rPr>
              <a:t>Christ Our Righteousness, </a:t>
            </a:r>
            <a:r>
              <a:rPr lang="en-US" sz="1200" b="1" i="1" kern="1200" dirty="0" err="1" smtClean="0">
                <a:solidFill>
                  <a:schemeClr val="tx1"/>
                </a:solidFill>
                <a:latin typeface="+mn-lt"/>
                <a:ea typeface="+mn-ea"/>
                <a:cs typeface="+mn-cs"/>
              </a:rPr>
              <a:t>p</a:t>
            </a:r>
            <a:r>
              <a:rPr lang="en-US" sz="1200" b="1" i="1" kern="1200" dirty="0" smtClean="0">
                <a:solidFill>
                  <a:schemeClr val="tx1"/>
                </a:solidFill>
                <a:latin typeface="+mn-lt"/>
                <a:ea typeface="+mn-ea"/>
                <a:cs typeface="+mn-cs"/>
              </a:rPr>
              <a:t>. 62).</a:t>
            </a:r>
            <a:r>
              <a:rPr lang="en-US" sz="1200" b="1" i="0" u="none" strike="noStrike" kern="1200" baseline="0" dirty="0" smtClean="0">
                <a:solidFill>
                  <a:schemeClr val="tx1"/>
                </a:solidFill>
                <a:latin typeface="+mn-lt"/>
                <a:ea typeface="+mn-ea"/>
                <a:cs typeface="+mn-cs"/>
              </a:rPr>
              <a:t> </a:t>
            </a:r>
            <a:r>
              <a:rPr lang="en-US" sz="1200" b="1" i="0" u="none" strike="noStrike" kern="1200" baseline="0" dirty="0" smtClean="0">
                <a:solidFill>
                  <a:schemeClr val="tx1"/>
                </a:solidFill>
                <a:latin typeface="+mn-lt"/>
                <a:ea typeface="+mn-ea"/>
                <a:cs typeface="+mn-cs"/>
              </a:rPr>
              <a:t>Yet, as Daniells surveyed the thirty-eight years since the Minneapolis message, he was led to a sorrowful conclusion: </a:t>
            </a:r>
          </a:p>
          <a:p>
            <a:endParaRPr lang="en-US"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4</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none" baseline="0" dirty="0" smtClean="0"/>
              <a:t>Turns out the letter is written in response to an inquiry by Donald Short about the stance taken in the EGW biography. </a:t>
            </a: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40</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baseline="0" dirty="0" smtClean="0"/>
              <a:t>“I [EGW] insisted that there should be a right spirit, a </a:t>
            </a:r>
            <a:r>
              <a:rPr lang="en-US" b="1" baseline="0" dirty="0" err="1" smtClean="0"/>
              <a:t>Christlike</a:t>
            </a:r>
            <a:r>
              <a:rPr lang="en-US" b="1" baseline="0" dirty="0" smtClean="0"/>
              <a:t> spirit manifested, </a:t>
            </a:r>
            <a:r>
              <a:rPr lang="en-US" b="1" u="sng" baseline="0" dirty="0" smtClean="0"/>
              <a:t>such as Elder E. J. Waggoner had shown all through the presentation of his views</a:t>
            </a:r>
            <a:r>
              <a:rPr lang="en-US" b="1" baseline="0" dirty="0" smtClean="0"/>
              <a:t>; and that this matter should not be handled in a debating style. I urged that this matter should be handled in a </a:t>
            </a:r>
            <a:r>
              <a:rPr lang="en-US" b="1" u="sng" baseline="0" dirty="0" err="1" smtClean="0"/>
              <a:t>Christlike</a:t>
            </a:r>
            <a:r>
              <a:rPr lang="en-US" b="1" u="sng" baseline="0" dirty="0" smtClean="0"/>
              <a:t> spirit </a:t>
            </a:r>
            <a:r>
              <a:rPr lang="en-US" b="1" baseline="0" dirty="0" smtClean="0"/>
              <a:t>and that there should be no thrust made against the brethren who differed with them. </a:t>
            </a:r>
            <a:r>
              <a:rPr lang="en-US" b="1" u="sng" baseline="0" dirty="0" smtClean="0"/>
              <a:t>As Elder E. J. Waggoner had conducted himself like a Christian gentleman </a:t>
            </a:r>
            <a:r>
              <a:rPr lang="en-US" b="1" baseline="0" dirty="0" smtClean="0"/>
              <a:t>they should do the same, giving the arguments on their side of the question in a straightforward manner…. Elder Waggoner had taken a </a:t>
            </a:r>
            <a:r>
              <a:rPr lang="en-US" b="1" u="sng" baseline="0" dirty="0" smtClean="0"/>
              <a:t>straightforward course</a:t>
            </a:r>
            <a:r>
              <a:rPr lang="en-US" b="1" baseline="0" dirty="0" smtClean="0"/>
              <a:t>, </a:t>
            </a:r>
            <a:r>
              <a:rPr lang="en-US" b="1" u="sng" baseline="0" dirty="0" smtClean="0"/>
              <a:t>not involving personalities, to thrust anyone or to ridicule anyone. He conducted the subject as a Christian gentleman should, in a kind and courteous manner.</a:t>
            </a:r>
            <a:r>
              <a:rPr lang="en-US" b="1" baseline="0" dirty="0" smtClean="0"/>
              <a:t> This was acknowledged to be the case by those who were holding opposite views.” (Ellen G. White Manuscript 24, Dec. 1888; in </a:t>
            </a:r>
            <a:r>
              <a:rPr lang="en-US" b="1" i="1" baseline="0" dirty="0" smtClean="0"/>
              <a:t>1888 Materials</a:t>
            </a:r>
            <a:r>
              <a:rPr lang="en-US" b="1" baseline="0" dirty="0" smtClean="0"/>
              <a:t>, 219-222, emphasis Supplied).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baseline="0" dirty="0" smtClean="0"/>
              <a:t>In complete contrast to Ellen White’s description of Waggoner’s conduct at the meetings, Woodrow Whidden offers the following from his research:</a:t>
            </a: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41</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74732035"/>
      </p:ext>
    </p:extLst>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none" baseline="0" dirty="0" smtClean="0"/>
              <a:t>Give Whidden credit for seeing there was a difference, but he still seems to give the supposed W. C. White letter as of equal weight with EGW. Why? </a:t>
            </a: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42</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baseline="0" dirty="0" err="1" smtClean="0"/>
              <a:t>Whidden</a:t>
            </a:r>
            <a:r>
              <a:rPr lang="en-US" b="1" baseline="0" dirty="0" smtClean="0"/>
              <a:t> cites George Knight for his quotation from the supposed W. C. White letter of 1930. Knight</a:t>
            </a:r>
            <a:r>
              <a:rPr lang="en-US" b="1" baseline="0" dirty="0" smtClean="0"/>
              <a:t> takes </a:t>
            </a:r>
            <a:r>
              <a:rPr lang="en-US" b="1" baseline="0" dirty="0" smtClean="0"/>
              <a:t>a much more cynical approach to the letter falsely attributed to W. C. White. </a:t>
            </a:r>
            <a:endParaRPr lang="en-US" b="0" baseline="0" dirty="0" smtClean="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43</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74732035"/>
      </p:ext>
    </p:extLst>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none" baseline="0" dirty="0" smtClean="0"/>
              <a:t>Knight is even more flamboyant when writing on Jones and Waggoner. It should be noted that</a:t>
            </a:r>
            <a:r>
              <a:rPr lang="en-US" b="1" u="none" baseline="0" dirty="0" smtClean="0"/>
              <a:t> neither D</a:t>
            </a:r>
            <a:r>
              <a:rPr lang="en-US" b="1" u="none" baseline="0" dirty="0" smtClean="0"/>
              <a:t>. E. Robinson nor W. C. White ever stated that Jones “was especially pompous”. Did Jones “never” act kindly or speak without harshness as Knight claims? </a:t>
            </a:r>
          </a:p>
          <a:p>
            <a:endParaRPr lang="en-US" b="1" u="none" baseline="0" dirty="0" smtClean="0"/>
          </a:p>
          <a:p>
            <a:r>
              <a:rPr lang="en-US" b="1" u="none" baseline="0" dirty="0" smtClean="0"/>
              <a:t>Although Jones was at times harsh, particularly in his later years, EGW gives a different picture: “</a:t>
            </a:r>
            <a:r>
              <a:rPr lang="en-US" b="1" dirty="0" smtClean="0">
                <a:effectLst/>
              </a:rPr>
              <a:t>We had our meeting. Brother Jones talked very plainly, yet tenderly in regard to their crediting hearsay and not, in brotherly love, taking the matter to the one talked about and asking him if the report were true. Willie, I talked as they had never heard me talk before. I went over again the transactions at Minneapolis and since that time, and I addressed plain remarks to Elder Smith. I told him that it was not so surprising that my brethren who had known but little of the work the Lord had given me to do, should have temptations, but Elder Smith was not excusable.” (1888 p. 642). </a:t>
            </a:r>
          </a:p>
          <a:p>
            <a:endParaRPr lang="en-US" b="1" u="none" baseline="0" dirty="0" smtClean="0"/>
          </a:p>
          <a:p>
            <a:pPr marL="171450" indent="-171450">
              <a:buFont typeface="Arial" panose="020B0604020202020204" pitchFamily="34" charset="0"/>
              <a:buChar char="•"/>
            </a:pPr>
            <a:endParaRPr lang="en-US" b="1" u="none" baseline="0" dirty="0" smtClean="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44</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A. T. Robinson’s response to Taylor Bunch also produced a chain of inaccuracy that is with us to this day. It had to do with the discussion at the 1888 GC on the Ten Kings. But first we need some context:  </a:t>
            </a: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45</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74732035"/>
      </p:ext>
    </p:extLst>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sz="1200" b="1" i="0" u="none" strike="noStrike" kern="1200" baseline="0" dirty="0" smtClean="0">
                <a:solidFill>
                  <a:schemeClr val="tx1"/>
                </a:solidFill>
                <a:latin typeface="+mn-lt"/>
                <a:ea typeface="+mn-ea"/>
                <a:cs typeface="+mn-cs"/>
              </a:rPr>
              <a:t>Much of the contentious spirit Ellen White wrote about, which was coming into the meetings, had to do with a minor issue—the controversy over the ten horns. Back in 1884, the General Conference had commissioned A. T. Jones to “write a series of articles gathered from history on points that showed the fulfillment of prophecy.</a:t>
            </a:r>
            <a:r>
              <a:rPr lang="en-US" sz="1200" b="1" i="0" u="none" strike="noStrike" kern="1200" baseline="0" dirty="0" smtClean="0">
                <a:solidFill>
                  <a:schemeClr val="tx1"/>
                </a:solidFill>
                <a:latin typeface="+mn-lt"/>
                <a:ea typeface="+mn-ea"/>
                <a:cs typeface="+mn-cs"/>
              </a:rPr>
              <a:t>” </a:t>
            </a:r>
            <a:r>
              <a:rPr lang="en-US" sz="1200" b="1" i="0" u="none" strike="noStrike" kern="1200" baseline="0" dirty="0" smtClean="0">
                <a:solidFill>
                  <a:schemeClr val="tx1"/>
                </a:solidFill>
                <a:latin typeface="+mn-lt"/>
                <a:ea typeface="+mn-ea"/>
                <a:cs typeface="+mn-cs"/>
              </a:rPr>
              <a:t>(A. T. Jones to Uriah Smith, Dec. 6, 1886.)</a:t>
            </a:r>
          </a:p>
          <a:p>
            <a:pPr marL="228600" indent="-228600">
              <a:buFont typeface="+mj-lt"/>
              <a:buAutoNum type="arabicPeriod"/>
            </a:pPr>
            <a:endParaRPr lang="en-US" sz="1200" b="1" i="0" u="none" strike="noStrike" kern="1200" baseline="0" dirty="0" smtClean="0">
              <a:solidFill>
                <a:schemeClr val="tx1"/>
              </a:solidFill>
              <a:latin typeface="+mn-lt"/>
              <a:ea typeface="+mn-ea"/>
              <a:cs typeface="+mn-cs"/>
            </a:endParaRPr>
          </a:p>
          <a:p>
            <a:pPr marL="228600" indent="-228600">
              <a:buFont typeface="+mj-lt"/>
              <a:buAutoNum type="arabicPeriod"/>
            </a:pPr>
            <a:r>
              <a:rPr lang="en-US" sz="1200" b="1" i="0" u="none" strike="noStrike" kern="1200" baseline="0" dirty="0" smtClean="0">
                <a:solidFill>
                  <a:schemeClr val="tx1"/>
                </a:solidFill>
                <a:latin typeface="+mn-lt"/>
                <a:ea typeface="+mn-ea"/>
                <a:cs typeface="+mn-cs"/>
              </a:rPr>
              <a:t>This led Jones to a more in-depth study of the book of Daniel, and while examining the commonly held Adventist view on the ten kingdoms of Daniel 7 as printed in Uriah Smith’s </a:t>
            </a:r>
            <a:r>
              <a:rPr lang="en-US" sz="1200" b="1" i="1" u="none" strike="noStrike" kern="1200" baseline="0" dirty="0" smtClean="0">
                <a:solidFill>
                  <a:schemeClr val="tx1"/>
                </a:solidFill>
                <a:latin typeface="+mn-lt"/>
                <a:ea typeface="+mn-ea"/>
                <a:cs typeface="+mn-cs"/>
              </a:rPr>
              <a:t>Daniel and the Revelation</a:t>
            </a:r>
            <a:r>
              <a:rPr lang="en-US" sz="1200" b="1" i="0" u="none" strike="noStrike" kern="1200" baseline="0" dirty="0" smtClean="0">
                <a:solidFill>
                  <a:schemeClr val="tx1"/>
                </a:solidFill>
                <a:latin typeface="+mn-lt"/>
                <a:ea typeface="+mn-ea"/>
                <a:cs typeface="+mn-cs"/>
              </a:rPr>
              <a:t>, he found that one kingdom had been identified incorrectly. </a:t>
            </a:r>
          </a:p>
          <a:p>
            <a:pPr marL="228600" indent="-228600">
              <a:buFont typeface="+mj-lt"/>
              <a:buAutoNum type="arabicPeriod"/>
            </a:pPr>
            <a:endParaRPr lang="en-US" sz="1200" b="1" i="0" u="none" strike="noStrike" kern="1200" baseline="0" dirty="0" smtClean="0">
              <a:solidFill>
                <a:schemeClr val="tx1"/>
              </a:solidFill>
              <a:latin typeface="+mn-lt"/>
              <a:ea typeface="+mn-ea"/>
              <a:cs typeface="+mn-cs"/>
            </a:endParaRPr>
          </a:p>
          <a:p>
            <a:pPr marL="228600" indent="-228600">
              <a:buFont typeface="+mj-lt"/>
              <a:buAutoNum type="arabicPeriod"/>
            </a:pPr>
            <a:r>
              <a:rPr lang="en-US" sz="1200" b="1" i="0" u="none" strike="noStrike" kern="1200" baseline="0" dirty="0" smtClean="0">
                <a:solidFill>
                  <a:schemeClr val="tx1"/>
                </a:solidFill>
                <a:latin typeface="+mn-lt"/>
                <a:ea typeface="+mn-ea"/>
                <a:cs typeface="+mn-cs"/>
              </a:rPr>
              <a:t>Jones wrote to Smith twice, asking him to send evidence for the historical view and requesting that he examine the recently discovered evidence. Smith did not reply to Jones’ first letter and when he finally responded to his second letter, he claimed he had a lack of time for the task. </a:t>
            </a:r>
          </a:p>
          <a:p>
            <a:pPr marL="228600" indent="-228600">
              <a:buFont typeface="+mj-lt"/>
              <a:buAutoNum type="arabicPeriod"/>
            </a:pPr>
            <a:endParaRPr lang="en-US" sz="1200" b="1" i="0" u="none" strike="noStrike" kern="1200" baseline="0" dirty="0" smtClean="0">
              <a:solidFill>
                <a:schemeClr val="tx1"/>
              </a:solidFill>
              <a:latin typeface="+mn-lt"/>
              <a:ea typeface="+mn-ea"/>
              <a:cs typeface="+mn-cs"/>
            </a:endParaRPr>
          </a:p>
          <a:p>
            <a:pPr marL="228600" indent="-228600">
              <a:buFont typeface="+mj-lt"/>
              <a:buAutoNum type="arabicPeriod"/>
            </a:pPr>
            <a:r>
              <a:rPr lang="en-US" sz="1200" b="1" i="0" u="none" strike="noStrike" kern="1200" baseline="0" dirty="0" smtClean="0">
                <a:solidFill>
                  <a:schemeClr val="tx1"/>
                </a:solidFill>
                <a:latin typeface="+mn-lt"/>
                <a:ea typeface="+mn-ea"/>
                <a:cs typeface="+mn-cs"/>
              </a:rPr>
              <a:t>As a result Jones published his views in the </a:t>
            </a:r>
            <a:r>
              <a:rPr lang="en-US" sz="1200" b="1" i="1" u="none" strike="noStrike" kern="1200" baseline="0" dirty="0" smtClean="0">
                <a:solidFill>
                  <a:schemeClr val="tx1"/>
                </a:solidFill>
                <a:latin typeface="+mn-lt"/>
                <a:ea typeface="+mn-ea"/>
                <a:cs typeface="+mn-cs"/>
              </a:rPr>
              <a:t>Signs of the Times </a:t>
            </a:r>
            <a:r>
              <a:rPr lang="en-US" sz="1200" b="1" i="0" u="none" strike="noStrike" kern="1200" baseline="0" dirty="0" smtClean="0">
                <a:solidFill>
                  <a:schemeClr val="tx1"/>
                </a:solidFill>
                <a:latin typeface="+mn-lt"/>
                <a:ea typeface="+mn-ea"/>
                <a:cs typeface="+mn-cs"/>
              </a:rPr>
              <a:t>without Smith being able to critique them, and sent him a copy in October of 1886. Uriah Smith responded irately, telling Jones that he would have to counterattack through the </a:t>
            </a:r>
            <a:r>
              <a:rPr lang="en-US" sz="1200" b="1" i="1" u="none" strike="noStrike" kern="1200" baseline="0" dirty="0" smtClean="0">
                <a:solidFill>
                  <a:schemeClr val="tx1"/>
                </a:solidFill>
                <a:latin typeface="+mn-lt"/>
                <a:ea typeface="+mn-ea"/>
                <a:cs typeface="+mn-cs"/>
              </a:rPr>
              <a:t>Review </a:t>
            </a:r>
            <a:r>
              <a:rPr lang="en-US" sz="1200" b="1" i="0" u="none" strike="noStrike" kern="1200" baseline="0" dirty="0" smtClean="0">
                <a:solidFill>
                  <a:schemeClr val="tx1"/>
                </a:solidFill>
                <a:latin typeface="+mn-lt"/>
                <a:ea typeface="+mn-ea"/>
                <a:cs typeface="+mn-cs"/>
              </a:rPr>
              <a:t>since Jones had scattered his views “broadcast through the paper.” Smith was very fearful that thousands of Adventist opponents would “instantly notice the change” in a doctrine held for forty years and claim that, if given enough time, Adventists would acknowledge they were “mistaken on everything.”</a:t>
            </a:r>
            <a:r>
              <a:rPr lang="en-US" sz="1200" b="1" i="0" u="none" strike="noStrike" kern="1200" baseline="0" dirty="0" smtClean="0">
                <a:solidFill>
                  <a:schemeClr val="tx1"/>
                </a:solidFill>
                <a:latin typeface="+mn-lt"/>
                <a:ea typeface="+mn-ea"/>
                <a:cs typeface="+mn-cs"/>
              </a:rPr>
              <a:t> (</a:t>
            </a:r>
            <a:r>
              <a:rPr lang="en-US" sz="1200" b="1" i="0" u="none" strike="noStrike" kern="1200" baseline="0" dirty="0" smtClean="0">
                <a:solidFill>
                  <a:schemeClr val="tx1"/>
                </a:solidFill>
                <a:latin typeface="+mn-lt"/>
                <a:ea typeface="+mn-ea"/>
                <a:cs typeface="+mn-cs"/>
              </a:rPr>
              <a:t>Uriah Smith to A. T. Jones, Nov. 8, 1886.) Jones responded by stating that the real battle for truth lay ahead. Soon, because of the Sunday crisis, “every point” of Adventist doctrine and beliefs would be “analyzed and challenged … by the greatest in the land.” Thus, when the three angels' messages were being given, Adventists would need a “better reason” for their faith in Bible prophecy “than that ‘it has been preached for forty years.’</a:t>
            </a:r>
            <a:r>
              <a:rPr lang="en-US" sz="1200" b="1" i="0" u="none" strike="noStrike" kern="1200" baseline="0" dirty="0" smtClean="0">
                <a:solidFill>
                  <a:schemeClr val="tx1"/>
                </a:solidFill>
                <a:latin typeface="+mn-lt"/>
                <a:ea typeface="+mn-ea"/>
                <a:cs typeface="+mn-cs"/>
              </a:rPr>
              <a:t>” </a:t>
            </a:r>
            <a:r>
              <a:rPr lang="en-US" sz="1200" b="1" i="0" u="none" strike="noStrike" kern="1200" baseline="0" dirty="0" smtClean="0">
                <a:solidFill>
                  <a:schemeClr val="tx1"/>
                </a:solidFill>
                <a:latin typeface="+mn-lt"/>
                <a:ea typeface="+mn-ea"/>
                <a:cs typeface="+mn-cs"/>
              </a:rPr>
              <a:t>(A. T. Jones to Uriah Smith, Dec. 3, 1886.)</a:t>
            </a:r>
          </a:p>
          <a:p>
            <a:pPr marL="228600" indent="-228600">
              <a:buFont typeface="+mj-lt"/>
              <a:buAutoNum type="arabicPeriod"/>
            </a:pPr>
            <a:endParaRPr lang="en-US" sz="1200" b="1" i="0" u="none" strike="noStrike" kern="1200" baseline="0" dirty="0" smtClean="0">
              <a:solidFill>
                <a:schemeClr val="tx1"/>
              </a:solidFill>
              <a:latin typeface="+mn-lt"/>
              <a:ea typeface="+mn-ea"/>
              <a:cs typeface="+mn-cs"/>
            </a:endParaRPr>
          </a:p>
          <a:p>
            <a:pPr marL="228600" indent="-228600">
              <a:buFont typeface="+mj-lt"/>
              <a:buAutoNum type="arabicPeriod"/>
            </a:pPr>
            <a:r>
              <a:rPr lang="en-US" sz="1200" b="1" i="0" u="none" strike="noStrike" kern="1200" baseline="0" dirty="0" smtClean="0">
                <a:solidFill>
                  <a:schemeClr val="tx1"/>
                </a:solidFill>
                <a:latin typeface="+mn-lt"/>
                <a:ea typeface="+mn-ea"/>
                <a:cs typeface="+mn-cs"/>
              </a:rPr>
              <a:t>To Jones’ credit, W. C. White, after listening to Jones’ position, spent some time in the summer of 1888 studying into the subject of the ten horns and came to the conclusion that “Eld. Jones had more historical evidence for his position than Eld. Smith.</a:t>
            </a:r>
            <a:r>
              <a:rPr lang="en-US" sz="1200" b="1" i="0" u="none" strike="noStrike" kern="1200" baseline="0" dirty="0" smtClean="0">
                <a:solidFill>
                  <a:schemeClr val="tx1"/>
                </a:solidFill>
                <a:latin typeface="+mn-lt"/>
                <a:ea typeface="+mn-ea"/>
                <a:cs typeface="+mn-cs"/>
              </a:rPr>
              <a:t>” </a:t>
            </a:r>
            <a:r>
              <a:rPr lang="en-US" sz="1200" b="1" i="0" u="none" strike="noStrike" kern="1200" baseline="0" dirty="0" smtClean="0">
                <a:solidFill>
                  <a:schemeClr val="tx1"/>
                </a:solidFill>
                <a:latin typeface="+mn-lt"/>
                <a:ea typeface="+mn-ea"/>
                <a:cs typeface="+mn-cs"/>
              </a:rPr>
              <a:t>(W. C. White to Dan T. Jones, April 8, 1890; in Manuscripts and Memories, p. 168.) This, however, made little difference, and as the subject was taken up at the 1888 Institute, a very hostile spirit emerged.</a:t>
            </a:r>
          </a:p>
          <a:p>
            <a:pPr marL="228600" indent="-228600">
              <a:buFont typeface="+mj-lt"/>
              <a:buAutoNum type="arabicPeriod"/>
            </a:pPr>
            <a:endParaRPr lang="en-US" sz="1200" b="1" i="0" u="none" strike="noStrike" kern="1200" baseline="0" dirty="0" smtClean="0">
              <a:solidFill>
                <a:schemeClr val="tx1"/>
              </a:solidFill>
              <a:latin typeface="+mn-lt"/>
              <a:ea typeface="+mn-ea"/>
              <a:cs typeface="+mn-cs"/>
            </a:endParaRPr>
          </a:p>
          <a:p>
            <a:pPr marL="228600" indent="-228600">
              <a:buFont typeface="+mj-lt"/>
              <a:buAutoNum type="arabicPeriod"/>
            </a:pPr>
            <a:r>
              <a:rPr lang="en-US" b="1" u="none" baseline="0" dirty="0" smtClean="0"/>
              <a:t>Just prior to the 1888 Institute, Butler had labeled Jones a troublemaker for bringing up an interpretation “contrary to the long-established faith of our people taken forty years ago.</a:t>
            </a:r>
            <a:r>
              <a:rPr lang="en-US" b="1" u="none" baseline="0" dirty="0" smtClean="0"/>
              <a:t>” </a:t>
            </a:r>
            <a:r>
              <a:rPr lang="en-US" b="1" u="none" baseline="0" dirty="0" smtClean="0"/>
              <a:t>(G. I. Butler to Ellen G. White, Oct. 1, 1888; in Manuscripts and Memories, p. 102.)</a:t>
            </a: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46</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(The</a:t>
            </a:r>
            <a:r>
              <a:rPr lang="en-US" sz="1200" b="1" kern="1200" dirty="0" smtClean="0">
                <a:solidFill>
                  <a:schemeClr val="tx1"/>
                </a:solidFill>
                <a:latin typeface="+mn-lt"/>
                <a:ea typeface="+mn-ea"/>
                <a:cs typeface="+mn-cs"/>
              </a:rPr>
              <a:t> footnote number is the original in </a:t>
            </a:r>
            <a:r>
              <a:rPr lang="en-US" sz="1200" b="1" i="1" kern="1200" dirty="0" smtClean="0">
                <a:solidFill>
                  <a:schemeClr val="tx1"/>
                </a:solidFill>
                <a:latin typeface="+mn-lt"/>
                <a:ea typeface="+mn-ea"/>
                <a:cs typeface="+mn-cs"/>
              </a:rPr>
              <a:t>The</a:t>
            </a:r>
            <a:r>
              <a:rPr lang="en-US" sz="1200" b="1" i="1" kern="1200" baseline="0" dirty="0" smtClean="0">
                <a:solidFill>
                  <a:schemeClr val="tx1"/>
                </a:solidFill>
                <a:latin typeface="+mn-lt"/>
                <a:ea typeface="+mn-ea"/>
                <a:cs typeface="+mn-cs"/>
              </a:rPr>
              <a:t> Return of the Latter </a:t>
            </a:r>
            <a:r>
              <a:rPr lang="en-US" sz="1200" b="1" i="0" kern="1200" baseline="0" dirty="0" smtClean="0">
                <a:solidFill>
                  <a:schemeClr val="tx1"/>
                </a:solidFill>
                <a:latin typeface="+mn-lt"/>
                <a:ea typeface="+mn-ea"/>
                <a:cs typeface="+mn-cs"/>
              </a:rPr>
              <a:t>Rain.) </a:t>
            </a:r>
            <a:r>
              <a:rPr lang="en-US" sz="1200" b="1" i="0" u="none" strike="noStrike" kern="1200" baseline="0" dirty="0" smtClean="0">
                <a:solidFill>
                  <a:schemeClr val="tx1"/>
                </a:solidFill>
                <a:latin typeface="+mn-lt"/>
                <a:ea typeface="+mn-ea"/>
                <a:cs typeface="+mn-cs"/>
              </a:rPr>
              <a:t>38 W</a:t>
            </a:r>
            <a:r>
              <a:rPr lang="en-US" sz="1200" b="1" i="0" u="none" strike="noStrike" kern="1200" baseline="0" dirty="0" smtClean="0">
                <a:solidFill>
                  <a:schemeClr val="tx1"/>
                </a:solidFill>
                <a:latin typeface="+mn-lt"/>
                <a:ea typeface="+mn-ea"/>
                <a:cs typeface="+mn-cs"/>
              </a:rPr>
              <a:t>. C. White, “Notes Made at the Minneapolis Meetings 1888,” Oct. 15, 1888, pp.</a:t>
            </a:r>
          </a:p>
          <a:p>
            <a:r>
              <a:rPr lang="en-US" sz="1200" b="1" i="0" u="none" strike="noStrike" kern="1200" baseline="0" dirty="0" smtClean="0">
                <a:solidFill>
                  <a:schemeClr val="tx1"/>
                </a:solidFill>
                <a:latin typeface="+mn-lt"/>
                <a:ea typeface="+mn-ea"/>
                <a:cs typeface="+mn-cs"/>
              </a:rPr>
              <a:t>27, 29; in </a:t>
            </a:r>
            <a:r>
              <a:rPr lang="en-US" sz="1200" b="1" i="1" u="none" strike="noStrike" kern="1200" baseline="0" dirty="0" smtClean="0">
                <a:solidFill>
                  <a:schemeClr val="tx1"/>
                </a:solidFill>
                <a:latin typeface="+mn-lt"/>
                <a:ea typeface="+mn-ea"/>
                <a:cs typeface="+mn-cs"/>
              </a:rPr>
              <a:t>Manuscripts and Memories</a:t>
            </a:r>
            <a:r>
              <a:rPr lang="en-US" sz="1200" b="1" i="0" u="none" strike="noStrike" kern="1200" baseline="0" dirty="0" smtClean="0">
                <a:solidFill>
                  <a:schemeClr val="tx1"/>
                </a:solidFill>
                <a:latin typeface="+mn-lt"/>
                <a:ea typeface="+mn-ea"/>
                <a:cs typeface="+mn-cs"/>
              </a:rPr>
              <a:t>, p. 420; and Ron </a:t>
            </a:r>
            <a:r>
              <a:rPr lang="en-US" sz="1200" b="1" i="0" u="none" strike="noStrike" kern="1200" baseline="0" dirty="0" err="1" smtClean="0">
                <a:solidFill>
                  <a:schemeClr val="tx1"/>
                </a:solidFill>
                <a:latin typeface="+mn-lt"/>
                <a:ea typeface="+mn-ea"/>
                <a:cs typeface="+mn-cs"/>
              </a:rPr>
              <a:t>Graybill</a:t>
            </a:r>
            <a:r>
              <a:rPr lang="en-US" sz="1200" b="1" i="0" u="none" strike="noStrike" kern="1200" baseline="0" dirty="0" smtClean="0">
                <a:solidFill>
                  <a:schemeClr val="tx1"/>
                </a:solidFill>
                <a:latin typeface="+mn-lt"/>
                <a:ea typeface="+mn-ea"/>
                <a:cs typeface="+mn-cs"/>
              </a:rPr>
              <a:t>, “Elder </a:t>
            </a:r>
            <a:r>
              <a:rPr lang="en-US" sz="1200" b="1" i="0" u="none" strike="noStrike" kern="1200" baseline="0" dirty="0" err="1" smtClean="0">
                <a:solidFill>
                  <a:schemeClr val="tx1"/>
                </a:solidFill>
                <a:latin typeface="+mn-lt"/>
                <a:ea typeface="+mn-ea"/>
                <a:cs typeface="+mn-cs"/>
              </a:rPr>
              <a:t>Hottel</a:t>
            </a:r>
            <a:r>
              <a:rPr lang="en-US" sz="1200" b="1" i="0" u="none" strike="noStrike" kern="1200" baseline="0" dirty="0" smtClean="0">
                <a:solidFill>
                  <a:schemeClr val="tx1"/>
                </a:solidFill>
                <a:latin typeface="+mn-lt"/>
                <a:ea typeface="+mn-ea"/>
                <a:cs typeface="+mn-cs"/>
              </a:rPr>
              <a:t> Goes</a:t>
            </a:r>
          </a:p>
          <a:p>
            <a:r>
              <a:rPr lang="en-US" sz="1200" b="1" i="0" u="none" strike="noStrike" kern="1200" baseline="0" dirty="0" smtClean="0">
                <a:solidFill>
                  <a:schemeClr val="tx1"/>
                </a:solidFill>
                <a:latin typeface="+mn-lt"/>
                <a:ea typeface="+mn-ea"/>
                <a:cs typeface="+mn-cs"/>
              </a:rPr>
              <a:t>to the General Conference,” </a:t>
            </a:r>
            <a:r>
              <a:rPr lang="en-US" sz="1200" b="1" i="1" u="none" strike="noStrike" kern="1200" baseline="0" dirty="0" smtClean="0">
                <a:solidFill>
                  <a:schemeClr val="tx1"/>
                </a:solidFill>
                <a:latin typeface="+mn-lt"/>
                <a:ea typeface="+mn-ea"/>
                <a:cs typeface="+mn-cs"/>
              </a:rPr>
              <a:t>Ministry</a:t>
            </a:r>
            <a:r>
              <a:rPr lang="en-US" sz="1200" b="1" i="0" u="none" strike="noStrike" kern="1200" baseline="0" dirty="0" smtClean="0">
                <a:solidFill>
                  <a:schemeClr val="tx1"/>
                </a:solidFill>
                <a:latin typeface="+mn-lt"/>
                <a:ea typeface="+mn-ea"/>
                <a:cs typeface="+mn-cs"/>
              </a:rPr>
              <a:t>, February 1988, pp. 19-21. </a:t>
            </a:r>
          </a:p>
          <a:p>
            <a:r>
              <a:rPr lang="en-US" sz="1200" b="1" i="0" u="none" strike="noStrike" kern="1200" baseline="0" dirty="0" smtClean="0">
                <a:solidFill>
                  <a:schemeClr val="tx1"/>
                </a:solidFill>
                <a:latin typeface="+mn-lt"/>
                <a:ea typeface="+mn-ea"/>
                <a:cs typeface="+mn-cs"/>
              </a:rPr>
              <a:t>The issue was whether the discussion was a surprise or not!</a:t>
            </a:r>
            <a:endParaRPr lang="en-US" b="1" u="none" baseline="0" dirty="0" smtClean="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47</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(The</a:t>
            </a:r>
            <a:r>
              <a:rPr lang="en-US" sz="1200" b="1" kern="1200" dirty="0" smtClean="0">
                <a:solidFill>
                  <a:schemeClr val="tx1"/>
                </a:solidFill>
                <a:latin typeface="+mn-lt"/>
                <a:ea typeface="+mn-ea"/>
                <a:cs typeface="+mn-cs"/>
              </a:rPr>
              <a:t> footnote numbers</a:t>
            </a:r>
            <a:r>
              <a:rPr lang="en-US" sz="1200" b="1" kern="1200" baseline="0" dirty="0" smtClean="0">
                <a:solidFill>
                  <a:schemeClr val="tx1"/>
                </a:solidFill>
                <a:latin typeface="+mn-lt"/>
                <a:ea typeface="+mn-ea"/>
                <a:cs typeface="+mn-cs"/>
              </a:rPr>
              <a:t> are</a:t>
            </a:r>
            <a:r>
              <a:rPr lang="en-US" sz="1200" b="1" kern="1200" dirty="0" smtClean="0">
                <a:solidFill>
                  <a:schemeClr val="tx1"/>
                </a:solidFill>
                <a:latin typeface="+mn-lt"/>
                <a:ea typeface="+mn-ea"/>
                <a:cs typeface="+mn-cs"/>
              </a:rPr>
              <a:t> the original in </a:t>
            </a:r>
            <a:r>
              <a:rPr lang="en-US" sz="1200" b="1" i="1" kern="1200" dirty="0" smtClean="0">
                <a:solidFill>
                  <a:schemeClr val="tx1"/>
                </a:solidFill>
                <a:latin typeface="+mn-lt"/>
                <a:ea typeface="+mn-ea"/>
                <a:cs typeface="+mn-cs"/>
              </a:rPr>
              <a:t>The</a:t>
            </a:r>
            <a:r>
              <a:rPr lang="en-US" sz="1200" b="1" i="1" kern="1200" baseline="0" dirty="0" smtClean="0">
                <a:solidFill>
                  <a:schemeClr val="tx1"/>
                </a:solidFill>
                <a:latin typeface="+mn-lt"/>
                <a:ea typeface="+mn-ea"/>
                <a:cs typeface="+mn-cs"/>
              </a:rPr>
              <a:t> Return of the Latter </a:t>
            </a:r>
            <a:r>
              <a:rPr lang="en-US" sz="1200" b="1" i="0" kern="1200" baseline="0" dirty="0" smtClean="0">
                <a:solidFill>
                  <a:schemeClr val="tx1"/>
                </a:solidFill>
                <a:latin typeface="+mn-lt"/>
                <a:ea typeface="+mn-ea"/>
                <a:cs typeface="+mn-cs"/>
              </a:rPr>
              <a:t>Rain.) </a:t>
            </a:r>
            <a:r>
              <a:rPr lang="en-US" sz="1200" b="1" i="0" u="none" strike="noStrike" kern="1200" baseline="0" dirty="0" smtClean="0">
                <a:solidFill>
                  <a:schemeClr val="tx1"/>
                </a:solidFill>
                <a:latin typeface="+mn-lt"/>
                <a:ea typeface="+mn-ea"/>
                <a:cs typeface="+mn-cs"/>
              </a:rPr>
              <a:t>39</a:t>
            </a:r>
            <a:r>
              <a:rPr lang="en-US" sz="1200" b="1" i="0" u="none" strike="noStrike" kern="1200" baseline="0" dirty="0" smtClean="0">
                <a:solidFill>
                  <a:schemeClr val="tx1"/>
                </a:solidFill>
                <a:latin typeface="+mn-lt"/>
                <a:ea typeface="+mn-ea"/>
                <a:cs typeface="+mn-cs"/>
              </a:rPr>
              <a:t>. “Talk of a Prophecy,” Minneapolis </a:t>
            </a:r>
            <a:r>
              <a:rPr lang="en-US" sz="1200" b="1" i="1" u="none" strike="noStrike" kern="1200" baseline="0" dirty="0" smtClean="0">
                <a:solidFill>
                  <a:schemeClr val="tx1"/>
                </a:solidFill>
                <a:latin typeface="+mn-lt"/>
                <a:ea typeface="+mn-ea"/>
                <a:cs typeface="+mn-cs"/>
              </a:rPr>
              <a:t>Tribune</a:t>
            </a:r>
            <a:r>
              <a:rPr lang="en-US" sz="1200" b="1" i="0" u="none" strike="noStrike" kern="1200" baseline="0" dirty="0" smtClean="0">
                <a:solidFill>
                  <a:schemeClr val="tx1"/>
                </a:solidFill>
                <a:latin typeface="+mn-lt"/>
                <a:ea typeface="+mn-ea"/>
                <a:cs typeface="+mn-cs"/>
              </a:rPr>
              <a:t>, Oct. 18, 1888, p. 5; in </a:t>
            </a:r>
            <a:r>
              <a:rPr lang="en-US" sz="1200" b="1" i="1" u="none" strike="noStrike" kern="1200" baseline="0" dirty="0" smtClean="0">
                <a:solidFill>
                  <a:schemeClr val="tx1"/>
                </a:solidFill>
                <a:latin typeface="+mn-lt"/>
                <a:ea typeface="+mn-ea"/>
                <a:cs typeface="+mn-cs"/>
              </a:rPr>
              <a:t>Manuscripts and</a:t>
            </a:r>
          </a:p>
          <a:p>
            <a:r>
              <a:rPr lang="en-US" sz="1200" b="1" i="1" u="none" strike="noStrike" kern="1200" baseline="0" dirty="0" smtClean="0">
                <a:solidFill>
                  <a:schemeClr val="tx1"/>
                </a:solidFill>
                <a:latin typeface="+mn-lt"/>
                <a:ea typeface="+mn-ea"/>
                <a:cs typeface="+mn-cs"/>
              </a:rPr>
              <a:t>Memories</a:t>
            </a:r>
            <a:r>
              <a:rPr lang="en-US" sz="1200" b="1" i="0" u="none" strike="noStrike" kern="1200" baseline="0" dirty="0" smtClean="0">
                <a:solidFill>
                  <a:schemeClr val="tx1"/>
                </a:solidFill>
                <a:latin typeface="+mn-lt"/>
                <a:ea typeface="+mn-ea"/>
                <a:cs typeface="+mn-cs"/>
              </a:rPr>
              <a:t>, p. 549.</a:t>
            </a:r>
          </a:p>
          <a:p>
            <a:endParaRPr lang="en-US" sz="1200" b="1"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40. Uriah Smith, “The Conference,” </a:t>
            </a:r>
            <a:r>
              <a:rPr lang="en-US" sz="1200" b="1" i="1" u="none" strike="noStrike" kern="1200" baseline="0" dirty="0" smtClean="0">
                <a:solidFill>
                  <a:schemeClr val="tx1"/>
                </a:solidFill>
                <a:latin typeface="+mn-lt"/>
                <a:ea typeface="+mn-ea"/>
                <a:cs typeface="+mn-cs"/>
              </a:rPr>
              <a:t>Review and Herald</a:t>
            </a:r>
            <a:r>
              <a:rPr lang="en-US" sz="1200" b="1" i="0" u="none" strike="noStrike" kern="1200" baseline="0" dirty="0" smtClean="0">
                <a:solidFill>
                  <a:schemeClr val="tx1"/>
                </a:solidFill>
                <a:latin typeface="+mn-lt"/>
                <a:ea typeface="+mn-ea"/>
                <a:cs typeface="+mn-cs"/>
              </a:rPr>
              <a:t>, Oct. 23, 1888, p. 664; in</a:t>
            </a:r>
          </a:p>
          <a:p>
            <a:r>
              <a:rPr lang="en-US" sz="1200" b="1" i="1" u="none" strike="noStrike" kern="1200" baseline="0" dirty="0" smtClean="0">
                <a:solidFill>
                  <a:schemeClr val="tx1"/>
                </a:solidFill>
                <a:latin typeface="+mn-lt"/>
                <a:ea typeface="+mn-ea"/>
                <a:cs typeface="+mn-cs"/>
              </a:rPr>
              <a:t>Manuscripts and Memories</a:t>
            </a:r>
            <a:r>
              <a:rPr lang="en-US" sz="1200" b="1" i="0" u="none" strike="noStrike" kern="1200" baseline="0" dirty="0" smtClean="0">
                <a:solidFill>
                  <a:schemeClr val="tx1"/>
                </a:solidFill>
                <a:latin typeface="+mn-lt"/>
                <a:ea typeface="+mn-ea"/>
                <a:cs typeface="+mn-cs"/>
              </a:rPr>
              <a:t>, p. 400.</a:t>
            </a:r>
          </a:p>
          <a:p>
            <a:endParaRPr lang="en-US" sz="1200" b="1"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41. W. C. White to J. H. Waggoner, Feb. 27, 1889; in </a:t>
            </a:r>
            <a:r>
              <a:rPr lang="en-US" sz="1200" b="1" i="1" u="none" strike="noStrike" kern="1200" baseline="0" dirty="0" smtClean="0">
                <a:solidFill>
                  <a:schemeClr val="tx1"/>
                </a:solidFill>
                <a:latin typeface="+mn-lt"/>
                <a:ea typeface="+mn-ea"/>
                <a:cs typeface="+mn-cs"/>
              </a:rPr>
              <a:t>Manuscripts and Memories</a:t>
            </a:r>
            <a:r>
              <a:rPr lang="en-US" sz="1200" b="1" i="0" u="none" strike="noStrike" kern="1200" baseline="0" dirty="0" smtClean="0">
                <a:solidFill>
                  <a:schemeClr val="tx1"/>
                </a:solidFill>
                <a:latin typeface="+mn-lt"/>
                <a:ea typeface="+mn-ea"/>
                <a:cs typeface="+mn-cs"/>
              </a:rPr>
              <a:t>, p. 136.</a:t>
            </a:r>
            <a:endParaRPr lang="en-US" b="1" u="none" baseline="0" dirty="0" smtClean="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48</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(The</a:t>
            </a:r>
            <a:r>
              <a:rPr lang="en-US" sz="1200" b="1" kern="1200" dirty="0" smtClean="0">
                <a:solidFill>
                  <a:schemeClr val="tx1"/>
                </a:solidFill>
                <a:latin typeface="+mn-lt"/>
                <a:ea typeface="+mn-ea"/>
                <a:cs typeface="+mn-cs"/>
              </a:rPr>
              <a:t> footnote number is the original in </a:t>
            </a:r>
            <a:r>
              <a:rPr lang="en-US" sz="1200" b="1" i="1" kern="1200" dirty="0" smtClean="0">
                <a:solidFill>
                  <a:schemeClr val="tx1"/>
                </a:solidFill>
                <a:latin typeface="+mn-lt"/>
                <a:ea typeface="+mn-ea"/>
                <a:cs typeface="+mn-cs"/>
              </a:rPr>
              <a:t>The</a:t>
            </a:r>
            <a:r>
              <a:rPr lang="en-US" sz="1200" b="1" i="1" kern="1200" baseline="0" dirty="0" smtClean="0">
                <a:solidFill>
                  <a:schemeClr val="tx1"/>
                </a:solidFill>
                <a:latin typeface="+mn-lt"/>
                <a:ea typeface="+mn-ea"/>
                <a:cs typeface="+mn-cs"/>
              </a:rPr>
              <a:t> Return of the Latter </a:t>
            </a:r>
            <a:r>
              <a:rPr lang="en-US" sz="1200" b="1" i="0" kern="1200" baseline="0" dirty="0" smtClean="0">
                <a:solidFill>
                  <a:schemeClr val="tx1"/>
                </a:solidFill>
                <a:latin typeface="+mn-lt"/>
                <a:ea typeface="+mn-ea"/>
                <a:cs typeface="+mn-cs"/>
              </a:rPr>
              <a:t>Rain.) </a:t>
            </a:r>
            <a:r>
              <a:rPr lang="en-US" sz="1200" b="1" i="0" u="none" strike="noStrike" kern="1200" baseline="0" dirty="0" smtClean="0">
                <a:solidFill>
                  <a:schemeClr val="tx1"/>
                </a:solidFill>
                <a:latin typeface="+mn-lt"/>
                <a:ea typeface="+mn-ea"/>
                <a:cs typeface="+mn-cs"/>
              </a:rPr>
              <a:t>42 </a:t>
            </a:r>
            <a:r>
              <a:rPr lang="en-US" sz="1200" b="1" i="0" u="none" strike="noStrike" kern="1200" baseline="0" dirty="0" smtClean="0">
                <a:solidFill>
                  <a:schemeClr val="tx1"/>
                </a:solidFill>
                <a:latin typeface="+mn-lt"/>
                <a:ea typeface="+mn-ea"/>
                <a:cs typeface="+mn-cs"/>
              </a:rPr>
              <a:t>Signed report of “Interview with J. S. Washburn, at Hagerstown, Md., June 4,</a:t>
            </a:r>
          </a:p>
          <a:p>
            <a:r>
              <a:rPr lang="en-US" sz="1200" b="1" i="0" u="none" strike="noStrike" kern="1200" baseline="0" dirty="0" smtClean="0">
                <a:solidFill>
                  <a:schemeClr val="tx1"/>
                </a:solidFill>
                <a:latin typeface="+mn-lt"/>
                <a:ea typeface="+mn-ea"/>
                <a:cs typeface="+mn-cs"/>
              </a:rPr>
              <a:t>1950,” conducted by Robert J. Wieland, p. 1 (This is taken from a copy of </a:t>
            </a:r>
            <a:r>
              <a:rPr lang="en-US" sz="1200" b="1" i="0" u="none" strike="noStrike" kern="1200" baseline="0" dirty="0" smtClean="0">
                <a:solidFill>
                  <a:schemeClr val="tx1"/>
                </a:solidFill>
                <a:latin typeface="+mn-lt"/>
                <a:ea typeface="+mn-ea"/>
                <a:cs typeface="+mn-cs"/>
              </a:rPr>
              <a:t>the original </a:t>
            </a:r>
            <a:r>
              <a:rPr lang="en-US" sz="1200" b="1" i="0" u="none" strike="noStrike" kern="1200" baseline="0" dirty="0" smtClean="0">
                <a:solidFill>
                  <a:schemeClr val="tx1"/>
                </a:solidFill>
                <a:latin typeface="+mn-lt"/>
                <a:ea typeface="+mn-ea"/>
                <a:cs typeface="+mn-cs"/>
              </a:rPr>
              <a:t>“Interview” and differs from the paging of the apparently retyped copy </a:t>
            </a:r>
            <a:r>
              <a:rPr lang="en-US" sz="1200" b="1" i="0" u="none" strike="noStrike" kern="1200" baseline="0" dirty="0" smtClean="0">
                <a:solidFill>
                  <a:schemeClr val="tx1"/>
                </a:solidFill>
                <a:latin typeface="+mn-lt"/>
                <a:ea typeface="+mn-ea"/>
                <a:cs typeface="+mn-cs"/>
              </a:rPr>
              <a:t>on record </a:t>
            </a:r>
            <a:r>
              <a:rPr lang="en-US" sz="1200" b="1" i="0" u="none" strike="noStrike" kern="1200" baseline="0" dirty="0" smtClean="0">
                <a:solidFill>
                  <a:schemeClr val="tx1"/>
                </a:solidFill>
                <a:latin typeface="+mn-lt"/>
                <a:ea typeface="+mn-ea"/>
                <a:cs typeface="+mn-cs"/>
              </a:rPr>
              <a:t>in Document File 242, at the Center for Adventist Research, James </a:t>
            </a:r>
            <a:r>
              <a:rPr lang="en-US" sz="1200" b="1" i="0" u="none" strike="noStrike" kern="1200" baseline="0" dirty="0" smtClean="0">
                <a:solidFill>
                  <a:schemeClr val="tx1"/>
                </a:solidFill>
                <a:latin typeface="+mn-lt"/>
                <a:ea typeface="+mn-ea"/>
                <a:cs typeface="+mn-cs"/>
              </a:rPr>
              <a:t>White Library</a:t>
            </a:r>
            <a:r>
              <a:rPr lang="en-US" sz="1200" b="1" i="0" u="none" strike="noStrike" kern="1200" baseline="0" dirty="0" smtClean="0">
                <a:solidFill>
                  <a:schemeClr val="tx1"/>
                </a:solidFill>
                <a:latin typeface="+mn-lt"/>
                <a:ea typeface="+mn-ea"/>
                <a:cs typeface="+mn-cs"/>
              </a:rPr>
              <a:t>, Andrews University); Ron </a:t>
            </a:r>
            <a:r>
              <a:rPr lang="en-US" sz="1200" b="1" i="0" u="none" strike="noStrike" kern="1200" baseline="0" dirty="0" err="1" smtClean="0">
                <a:solidFill>
                  <a:schemeClr val="tx1"/>
                </a:solidFill>
                <a:latin typeface="+mn-lt"/>
                <a:ea typeface="+mn-ea"/>
                <a:cs typeface="+mn-cs"/>
              </a:rPr>
              <a:t>Graybill</a:t>
            </a:r>
            <a:r>
              <a:rPr lang="en-US" sz="1200" b="1" i="0" u="none" strike="noStrike" kern="1200" baseline="0" dirty="0" smtClean="0">
                <a:solidFill>
                  <a:schemeClr val="tx1"/>
                </a:solidFill>
                <a:latin typeface="+mn-lt"/>
                <a:ea typeface="+mn-ea"/>
                <a:cs typeface="+mn-cs"/>
              </a:rPr>
              <a:t>, “Elder </a:t>
            </a:r>
            <a:r>
              <a:rPr lang="en-US" sz="1200" b="1" i="0" u="none" strike="noStrike" kern="1200" baseline="0" dirty="0" err="1" smtClean="0">
                <a:solidFill>
                  <a:schemeClr val="tx1"/>
                </a:solidFill>
                <a:latin typeface="+mn-lt"/>
                <a:ea typeface="+mn-ea"/>
                <a:cs typeface="+mn-cs"/>
              </a:rPr>
              <a:t>Hottel</a:t>
            </a:r>
            <a:r>
              <a:rPr lang="en-US" sz="1200" b="1" i="0" u="none" strike="noStrike" kern="1200" baseline="0" dirty="0" smtClean="0">
                <a:solidFill>
                  <a:schemeClr val="tx1"/>
                </a:solidFill>
                <a:latin typeface="+mn-lt"/>
                <a:ea typeface="+mn-ea"/>
                <a:cs typeface="+mn-cs"/>
              </a:rPr>
              <a:t> Goes to the </a:t>
            </a:r>
            <a:r>
              <a:rPr lang="en-US" sz="1200" b="1" i="0" u="none" strike="noStrike" kern="1200" baseline="0" dirty="0" smtClean="0">
                <a:solidFill>
                  <a:schemeClr val="tx1"/>
                </a:solidFill>
                <a:latin typeface="+mn-lt"/>
                <a:ea typeface="+mn-ea"/>
                <a:cs typeface="+mn-cs"/>
              </a:rPr>
              <a:t>General Conference</a:t>
            </a:r>
            <a:r>
              <a:rPr lang="en-US" sz="1200" b="1" i="0" u="none" strike="noStrike" kern="1200" baseline="0" dirty="0" smtClean="0">
                <a:solidFill>
                  <a:schemeClr val="tx1"/>
                </a:solidFill>
                <a:latin typeface="+mn-lt"/>
                <a:ea typeface="+mn-ea"/>
                <a:cs typeface="+mn-cs"/>
              </a:rPr>
              <a:t>,” </a:t>
            </a:r>
            <a:r>
              <a:rPr lang="en-US" sz="1200" b="1" i="1" u="none" strike="noStrike" kern="1200" baseline="0" dirty="0" smtClean="0">
                <a:solidFill>
                  <a:schemeClr val="tx1"/>
                </a:solidFill>
                <a:latin typeface="+mn-lt"/>
                <a:ea typeface="+mn-ea"/>
                <a:cs typeface="+mn-cs"/>
              </a:rPr>
              <a:t>Ministry</a:t>
            </a:r>
            <a:r>
              <a:rPr lang="en-US" sz="1200" b="1" i="0" u="none" strike="noStrike" kern="1200" baseline="0" dirty="0" smtClean="0">
                <a:solidFill>
                  <a:schemeClr val="tx1"/>
                </a:solidFill>
                <a:latin typeface="+mn-lt"/>
                <a:ea typeface="+mn-ea"/>
                <a:cs typeface="+mn-cs"/>
              </a:rPr>
              <a:t>, February 1988, pp. 19-21.</a:t>
            </a:r>
          </a:p>
          <a:p>
            <a:r>
              <a:rPr lang="en-US" sz="1200" b="1" i="0" u="none" strike="noStrike" kern="1200" baseline="0" dirty="0" smtClean="0">
                <a:solidFill>
                  <a:schemeClr val="tx1"/>
                </a:solidFill>
                <a:latin typeface="+mn-lt"/>
                <a:ea typeface="+mn-ea"/>
                <a:cs typeface="+mn-cs"/>
              </a:rPr>
              <a:t>W. C. White mentions the situation and Jones’ explanation, but makes no comment of Jones’ being “sharp” or his mother’s caution. EGW never mentioned this incident either, in all her explanations of the Minneapolis conflict. The story never came to light until A. T. Robinson mentioned it in 1931, and years later Washburn clarified it in 1950. </a:t>
            </a:r>
            <a:endParaRPr lang="en-US" b="1" u="none" baseline="0" dirty="0" smtClean="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49</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5</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smtClean="0">
                <a:solidFill>
                  <a:schemeClr val="tx1"/>
                </a:solidFill>
                <a:latin typeface="+mn-lt"/>
                <a:ea typeface="+mn-ea"/>
                <a:cs typeface="+mn-cs"/>
              </a:rPr>
              <a:t>Unfortunately, this one statement made by Jones at Minneapolis has been used for over 100 years to try to excuse the rejection Jones and Waggoner received there at Minneapolis and afterwards. Robinson, without giving context, gives this rendition of the story 42 years later. </a:t>
            </a: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50</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74732035"/>
      </p:ext>
    </p:extLst>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The attitude of Jones and Waggoner is held up as justifying the treatment they received. </a:t>
            </a: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51</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It is clear from the historic records that Smith’s statements that brought out Jones’ response were with regard to the question of whether Smith knew the </a:t>
            </a:r>
            <a:r>
              <a:rPr lang="en-US" sz="1200" b="1" i="1" u="none" strike="noStrike" kern="1200" baseline="0" dirty="0" smtClean="0">
                <a:solidFill>
                  <a:schemeClr val="tx1"/>
                </a:solidFill>
                <a:latin typeface="+mn-lt"/>
                <a:ea typeface="+mn-ea"/>
                <a:cs typeface="+mn-cs"/>
              </a:rPr>
              <a:t>topic of the kingdoms were going to be discussed </a:t>
            </a:r>
            <a:r>
              <a:rPr lang="en-US" sz="1200" b="1" i="0" u="none" strike="noStrike" kern="1200" baseline="0" dirty="0" smtClean="0">
                <a:solidFill>
                  <a:schemeClr val="tx1"/>
                </a:solidFill>
                <a:latin typeface="+mn-lt"/>
                <a:ea typeface="+mn-ea"/>
                <a:cs typeface="+mn-cs"/>
              </a:rPr>
              <a:t>at the 1888  conference. Whereas later critics of Jones and Waggoner have incorrectly attributed Jones’ response as to whether Smith </a:t>
            </a:r>
            <a:r>
              <a:rPr lang="en-US" sz="1200" b="1" i="1" u="none" strike="noStrike" kern="1200" baseline="0" dirty="0" smtClean="0">
                <a:solidFill>
                  <a:schemeClr val="tx1"/>
                </a:solidFill>
                <a:latin typeface="+mn-lt"/>
                <a:ea typeface="+mn-ea"/>
                <a:cs typeface="+mn-cs"/>
              </a:rPr>
              <a:t>knew the identity of the ten kingdoms </a:t>
            </a:r>
            <a:r>
              <a:rPr lang="en-US" sz="1200" b="1" i="0" u="none" strike="noStrike" kern="1200" baseline="0" dirty="0" smtClean="0">
                <a:solidFill>
                  <a:schemeClr val="tx1"/>
                </a:solidFill>
                <a:latin typeface="+mn-lt"/>
                <a:ea typeface="+mn-ea"/>
                <a:cs typeface="+mn-cs"/>
              </a:rPr>
              <a:t>like he did. A. T. Robinson started this when, 42 years after Minneapolis (and with Jones’ later bitterness and defection still on his mind), wrote of this incident: (</a:t>
            </a:r>
            <a:r>
              <a:rPr lang="en-US" sz="1200" b="1" i="1" u="none" strike="noStrike" kern="1200" baseline="0" dirty="0" smtClean="0">
                <a:solidFill>
                  <a:schemeClr val="tx1"/>
                </a:solidFill>
                <a:latin typeface="+mn-lt"/>
                <a:ea typeface="+mn-ea"/>
                <a:cs typeface="+mn-cs"/>
              </a:rPr>
              <a:t>The Return of the Latter </a:t>
            </a:r>
            <a:r>
              <a:rPr lang="en-US" sz="1200" b="1" i="0" u="none" strike="noStrike" kern="1200" baseline="0" dirty="0" smtClean="0">
                <a:solidFill>
                  <a:schemeClr val="tx1"/>
                </a:solidFill>
                <a:latin typeface="+mn-lt"/>
                <a:ea typeface="+mn-ea"/>
                <a:cs typeface="+mn-cs"/>
              </a:rPr>
              <a:t>Rain, </a:t>
            </a:r>
            <a:r>
              <a:rPr lang="en-US" sz="1200" b="1" i="0" u="none" strike="noStrike" kern="1200" baseline="0" dirty="0" err="1" smtClean="0">
                <a:solidFill>
                  <a:schemeClr val="tx1"/>
                </a:solidFill>
                <a:latin typeface="+mn-lt"/>
                <a:ea typeface="+mn-ea"/>
                <a:cs typeface="+mn-cs"/>
              </a:rPr>
              <a:t>p</a:t>
            </a:r>
            <a:r>
              <a:rPr lang="en-US" sz="1200" b="1" i="0" u="none" strike="noStrike" kern="1200" baseline="0" dirty="0" smtClean="0">
                <a:solidFill>
                  <a:schemeClr val="tx1"/>
                </a:solidFill>
                <a:latin typeface="+mn-lt"/>
                <a:ea typeface="+mn-ea"/>
                <a:cs typeface="+mn-cs"/>
              </a:rPr>
              <a:t>. 102)</a:t>
            </a:r>
            <a:endParaRPr lang="en-US" b="1" baseline="0" dirty="0" smtClean="0"/>
          </a:p>
          <a:p>
            <a:endParaRPr lang="en-US"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52</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Lewis Harrison Christian wrote of the incident in 1947. He obviously got it from Robinson.</a:t>
            </a: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53</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74732035"/>
      </p:ext>
    </p:extLst>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Young L. H. Christian turned 17 while attending the Minneapolis Conference with his parents in 1888. Nearly 60 years later (and most likely having been influenced by Robinson’s report), Christian wrote of the incident between Smith and Jones, but not as an eyewitness account. </a:t>
            </a:r>
          </a:p>
          <a:p>
            <a:r>
              <a:rPr lang="en-US" sz="1200" b="1" i="0" u="none" strike="noStrike" kern="1200" baseline="0" dirty="0" smtClean="0">
                <a:solidFill>
                  <a:schemeClr val="tx1"/>
                </a:solidFill>
                <a:latin typeface="+mn-lt"/>
                <a:ea typeface="+mn-ea"/>
                <a:cs typeface="+mn-cs"/>
              </a:rPr>
              <a:t>Notice how Christian weaves in Jones and Waggoner’s later years to discredit even what happened at Minneapolis. </a:t>
            </a: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54</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1" i="0" u="none" strike="noStrike" kern="1200" baseline="0" dirty="0" smtClean="0">
                <a:solidFill>
                  <a:schemeClr val="tx1"/>
                </a:solidFill>
                <a:latin typeface="+mn-lt"/>
                <a:ea typeface="+mn-ea"/>
                <a:cs typeface="+mn-cs"/>
              </a:rPr>
              <a:t> In light of the BRI’s list of disagreements with the 1888 MSC we might ask the following questions. </a:t>
            </a:r>
          </a:p>
          <a:p>
            <a:pPr marL="228600" indent="-228600">
              <a:buFontTx/>
              <a:buNone/>
            </a:pPr>
            <a:r>
              <a:rPr lang="en-US" sz="1200" b="1" i="0" u="none" strike="noStrike" kern="1200" baseline="0" dirty="0" smtClean="0">
                <a:solidFill>
                  <a:schemeClr val="tx1"/>
                </a:solidFill>
                <a:latin typeface="+mn-lt"/>
                <a:ea typeface="+mn-ea"/>
                <a:cs typeface="+mn-cs"/>
              </a:rPr>
              <a:t>1. Is this accurate use of EGW statements from the 1888 era?</a:t>
            </a:r>
          </a:p>
          <a:p>
            <a:pPr marL="228600" indent="-228600">
              <a:buFontTx/>
              <a:buNone/>
            </a:pPr>
            <a:r>
              <a:rPr lang="en-US" sz="1200" b="1" i="0" u="none" strike="noStrike" kern="1200" baseline="0" dirty="0" smtClean="0">
                <a:solidFill>
                  <a:schemeClr val="tx1"/>
                </a:solidFill>
                <a:latin typeface="+mn-lt"/>
                <a:ea typeface="+mn-ea"/>
                <a:cs typeface="+mn-cs"/>
              </a:rPr>
              <a:t>3. Does this description of the events of 1888 put in the proper light EGW’s endorsements of Jones and Waggoner?</a:t>
            </a:r>
          </a:p>
          <a:p>
            <a:pPr marL="0" indent="0">
              <a:buFontTx/>
              <a:buNone/>
            </a:pPr>
            <a:r>
              <a:rPr lang="en-US" sz="1200" b="1" i="0" u="none" strike="noStrike" kern="1200" baseline="0" dirty="0" smtClean="0">
                <a:solidFill>
                  <a:schemeClr val="tx1"/>
                </a:solidFill>
                <a:latin typeface="+mn-lt"/>
                <a:ea typeface="+mn-ea"/>
                <a:cs typeface="+mn-cs"/>
              </a:rPr>
              <a:t>4. Is this an accurate account of 1888 history?</a:t>
            </a: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55</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A. W. Spalding, not present at Minneapolis, quotes Robinson’s statement, likewise adding his own comments.  </a:t>
            </a: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56</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74732035"/>
      </p:ext>
    </p:extLst>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A. W. Spalding, references Robinson’s quote in his footnote number 13. He concludes that the rejection of Jones and Waggoner was from just cause.  </a:t>
            </a: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57</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N. F. Pease quotes Robinson’s statement in his 1962 By Faith Alone which was based on his 1945 masters thesis.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baseline="0" dirty="0" err="1" smtClean="0">
                <a:solidFill>
                  <a:srgbClr val="1F497D"/>
                </a:solidFill>
                <a:effectLst/>
                <a:latin typeface="Times New Roman"/>
                <a:ea typeface="Times New Roman"/>
              </a:rPr>
              <a:t>Norval</a:t>
            </a:r>
            <a:r>
              <a:rPr lang="en-US" sz="1200" b="1" baseline="0" dirty="0" smtClean="0">
                <a:solidFill>
                  <a:srgbClr val="1F497D"/>
                </a:solidFill>
                <a:effectLst/>
                <a:latin typeface="Times New Roman"/>
                <a:ea typeface="Times New Roman"/>
              </a:rPr>
              <a:t> Pease happened to move to Auburn WA as Pastor and Bible teacher at Auburn Academy in 1937. He wrote his Master’s thesis in 1945 from which was later published his book </a:t>
            </a:r>
            <a:r>
              <a:rPr lang="en-US" sz="1200" b="1" i="1" baseline="0" dirty="0" smtClean="0">
                <a:solidFill>
                  <a:srgbClr val="1F497D"/>
                </a:solidFill>
                <a:effectLst/>
                <a:latin typeface="Times New Roman"/>
                <a:ea typeface="Times New Roman"/>
              </a:rPr>
              <a:t>By Faith Alone </a:t>
            </a:r>
            <a:r>
              <a:rPr lang="en-US" sz="1200" b="1" baseline="0" dirty="0" smtClean="0">
                <a:solidFill>
                  <a:srgbClr val="1F497D"/>
                </a:solidFill>
                <a:effectLst/>
                <a:latin typeface="Times New Roman"/>
                <a:ea typeface="Times New Roman"/>
              </a:rPr>
              <a:t>(See paper “</a:t>
            </a:r>
            <a:r>
              <a:rPr lang="en-US" sz="1200" b="1" i="0" u="none" strike="noStrike" kern="1200" baseline="0" dirty="0" smtClean="0">
                <a:solidFill>
                  <a:schemeClr val="tx1"/>
                </a:solidFill>
                <a:latin typeface="+mn-lt"/>
                <a:ea typeface="+mn-ea"/>
                <a:cs typeface="+mn-cs"/>
              </a:rPr>
              <a:t>Robert J. Wieland Before 1888 Re-examined and Some of His Effect on Adventists,” appendix B, p</a:t>
            </a:r>
            <a:r>
              <a:rPr lang="en-US" sz="1200" b="1" baseline="0" dirty="0" smtClean="0">
                <a:solidFill>
                  <a:srgbClr val="1F497D"/>
                </a:solidFill>
                <a:effectLst/>
                <a:latin typeface="Times New Roman"/>
                <a:ea typeface="Times New Roman"/>
              </a:rPr>
              <a:t>. 34-36; also </a:t>
            </a:r>
            <a:r>
              <a:rPr lang="en-US" sz="1200" b="1" baseline="0" dirty="0" err="1" smtClean="0">
                <a:solidFill>
                  <a:srgbClr val="1F497D"/>
                </a:solidFill>
                <a:effectLst/>
                <a:latin typeface="Times New Roman"/>
                <a:ea typeface="Times New Roman"/>
              </a:rPr>
              <a:t>NPUGleaner</a:t>
            </a:r>
            <a:r>
              <a:rPr lang="en-US" sz="1200" b="1" baseline="0" dirty="0" smtClean="0">
                <a:solidFill>
                  <a:srgbClr val="1F497D"/>
                </a:solidFill>
                <a:effectLst/>
                <a:latin typeface="Times New Roman"/>
                <a:ea typeface="Times New Roman"/>
              </a:rPr>
              <a:t>, March 16, 1937, p. 3).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baseline="0" dirty="0" smtClean="0">
                <a:solidFill>
                  <a:srgbClr val="1F497D"/>
                </a:solidFill>
                <a:effectLst/>
                <a:latin typeface="Times New Roman"/>
                <a:ea typeface="Times New Roman"/>
              </a:rPr>
              <a:t>“My interest in this topic was first stimulated in 1937 when, as a young pastor, I was confronted with the claims of a splinter organization that taught the theory that the Seventh-day Adventist Church rejected the doctrine of justification by faith in 1888.” (</a:t>
            </a:r>
            <a:r>
              <a:rPr lang="en-US" sz="1200" b="1" baseline="0" dirty="0" err="1" smtClean="0">
                <a:solidFill>
                  <a:srgbClr val="1F497D"/>
                </a:solidFill>
                <a:effectLst/>
                <a:latin typeface="Times New Roman"/>
                <a:ea typeface="Times New Roman"/>
              </a:rPr>
              <a:t>Norval</a:t>
            </a:r>
            <a:r>
              <a:rPr lang="en-US" sz="1200" b="1" baseline="0" dirty="0" smtClean="0">
                <a:solidFill>
                  <a:srgbClr val="1F497D"/>
                </a:solidFill>
                <a:effectLst/>
                <a:latin typeface="Times New Roman"/>
                <a:ea typeface="Times New Roman"/>
              </a:rPr>
              <a:t> Pease, </a:t>
            </a:r>
            <a:r>
              <a:rPr lang="en-US" sz="1200" b="1" i="1" baseline="0" dirty="0" smtClean="0">
                <a:solidFill>
                  <a:srgbClr val="1F497D"/>
                </a:solidFill>
                <a:effectLst/>
                <a:latin typeface="Times New Roman"/>
                <a:ea typeface="Times New Roman"/>
              </a:rPr>
              <a:t>By Faith Alone</a:t>
            </a:r>
            <a:r>
              <a:rPr lang="en-US" sz="1200" b="1" i="0" baseline="0" dirty="0" smtClean="0">
                <a:solidFill>
                  <a:srgbClr val="1F497D"/>
                </a:solidFill>
                <a:effectLst/>
                <a:latin typeface="Times New Roman"/>
                <a:ea typeface="Times New Roman"/>
              </a:rPr>
              <a:t> [1962], p. x-xi)</a:t>
            </a:r>
          </a:p>
          <a:p>
            <a:endParaRPr lang="en-US" sz="1200" b="1"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58</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74732035"/>
      </p:ext>
    </p:extLst>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Thus Jones and Waggoner are blamed for the rejection of </a:t>
            </a:r>
            <a:r>
              <a:rPr lang="en-US" sz="1200" b="1" i="0" u="none" strike="noStrike" kern="1200" baseline="0" dirty="0" err="1" smtClean="0">
                <a:solidFill>
                  <a:schemeClr val="tx1"/>
                </a:solidFill>
                <a:latin typeface="+mn-lt"/>
                <a:ea typeface="+mn-ea"/>
                <a:cs typeface="+mn-cs"/>
              </a:rPr>
              <a:t>JbyF</a:t>
            </a:r>
            <a:r>
              <a:rPr lang="en-US" sz="1200" b="1" i="0" u="none" strike="noStrike" kern="1200" baseline="0" dirty="0" smtClean="0">
                <a:solidFill>
                  <a:schemeClr val="tx1"/>
                </a:solidFill>
                <a:latin typeface="+mn-lt"/>
                <a:ea typeface="+mn-ea"/>
                <a:cs typeface="+mn-cs"/>
              </a:rPr>
              <a:t>. All from the overstated, and inaccurate rendition of an event that happened at Minneapolis, as recalled some 40 years later by one who himself joined in the criticism of Jones and Waggoner in one of the rooms which EGW was lead to see. </a:t>
            </a: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59</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smtClean="0">
                <a:solidFill>
                  <a:schemeClr val="tx1"/>
                </a:solidFill>
                <a:latin typeface="+mn-lt"/>
                <a:ea typeface="+mn-ea"/>
                <a:cs typeface="+mn-cs"/>
              </a:rPr>
              <a:t>Only a few years after Daniells’ book was printed, Taylor Bunch, pastor, Bible teacher, and author, produced a pamphlet titled, </a:t>
            </a:r>
            <a:r>
              <a:rPr lang="en-US" sz="1200" b="1" i="1" u="none" strike="noStrike" kern="1200" baseline="0" dirty="0" smtClean="0">
                <a:solidFill>
                  <a:schemeClr val="tx1"/>
                </a:solidFill>
                <a:latin typeface="+mn-lt"/>
                <a:ea typeface="+mn-ea"/>
                <a:cs typeface="+mn-cs"/>
              </a:rPr>
              <a:t>Forty Years in the Wilderness in Type and Antitype</a:t>
            </a:r>
            <a:r>
              <a:rPr lang="en-US" sz="1200" b="1" i="0" u="none" strike="noStrike" kern="1200" baseline="0" dirty="0" smtClean="0">
                <a:solidFill>
                  <a:schemeClr val="tx1"/>
                </a:solidFill>
                <a:latin typeface="+mn-lt"/>
                <a:ea typeface="+mn-ea"/>
                <a:cs typeface="+mn-cs"/>
              </a:rPr>
              <a:t>, which put forth similar views on the latter rain and loud cry</a:t>
            </a:r>
            <a:r>
              <a:rPr lang="en-US" sz="1200" b="1" i="0" u="none" strike="noStrike" kern="1200" baseline="0" dirty="0" smtClean="0">
                <a:solidFill>
                  <a:schemeClr val="tx1"/>
                </a:solidFill>
                <a:latin typeface="+mn-lt"/>
                <a:ea typeface="+mn-ea"/>
                <a:cs typeface="+mn-cs"/>
              </a:rPr>
              <a:t>. </a:t>
            </a:r>
            <a:r>
              <a:rPr lang="en-US" sz="1200" b="1" i="0" u="none" strike="noStrike" kern="1200" baseline="0" dirty="0" smtClean="0">
                <a:solidFill>
                  <a:schemeClr val="tx1"/>
                </a:solidFill>
                <a:latin typeface="+mn-lt"/>
                <a:ea typeface="+mn-ea"/>
                <a:cs typeface="+mn-cs"/>
              </a:rPr>
              <a:t>In this pamphlet, Bunch presents the parallels between the Seventh-day Adventist Church and the children of Israel in their journey from Egypt to Canaan. </a:t>
            </a:r>
            <a:endParaRPr lang="en-US" b="1" baseline="0" dirty="0" smtClean="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6</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74732035"/>
      </p:ext>
    </p:extLst>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u="none" strike="noStrike" kern="1200" baseline="0" dirty="0" smtClean="0">
                <a:solidFill>
                  <a:schemeClr val="tx1"/>
                </a:solidFill>
                <a:latin typeface="+mn-lt"/>
                <a:ea typeface="+mn-ea"/>
                <a:cs typeface="+mn-cs"/>
              </a:rPr>
              <a:t>“The Story of Our Church </a:t>
            </a:r>
            <a:r>
              <a:rPr lang="en-US" sz="1200" b="1" i="0" u="none" strike="noStrike" kern="1200" baseline="0" dirty="0" smtClean="0">
                <a:solidFill>
                  <a:schemeClr val="tx1"/>
                </a:solidFill>
                <a:latin typeface="+mn-lt"/>
                <a:ea typeface="+mn-ea"/>
                <a:cs typeface="+mn-cs"/>
              </a:rPr>
              <a:t> was written by teachers for use in a one-semester course in Seventh-day Adventist secondary schools. It describes in lesson units suitable for daily assignments the origin, growth, and organization of the Seventh-day Adventist Church. Its objective is to lead the student</a:t>
            </a:r>
          </a:p>
          <a:p>
            <a:r>
              <a:rPr lang="en-US" sz="1200" b="1" i="0" u="none" strike="noStrike" kern="1200" baseline="0" dirty="0" smtClean="0">
                <a:solidFill>
                  <a:schemeClr val="tx1"/>
                </a:solidFill>
                <a:latin typeface="+mn-lt"/>
                <a:ea typeface="+mn-ea"/>
                <a:cs typeface="+mn-cs"/>
              </a:rPr>
              <a:t>into a clear understanding of the mission of the church and a confidence in its message.”</a:t>
            </a:r>
          </a:p>
          <a:p>
            <a:r>
              <a:rPr lang="en-US" sz="1200" b="1" i="1" u="none" strike="noStrike" kern="1200" baseline="0" dirty="0" smtClean="0">
                <a:solidFill>
                  <a:schemeClr val="tx1"/>
                </a:solidFill>
                <a:latin typeface="+mn-lt"/>
                <a:ea typeface="+mn-ea"/>
                <a:cs typeface="+mn-cs"/>
              </a:rPr>
              <a:t>Department of Education,</a:t>
            </a:r>
          </a:p>
          <a:p>
            <a:r>
              <a:rPr lang="en-US" sz="1200" b="1" i="0" u="none" strike="noStrike" kern="1200" baseline="0" dirty="0" smtClean="0">
                <a:solidFill>
                  <a:schemeClr val="tx1"/>
                </a:solidFill>
                <a:latin typeface="+mn-lt"/>
                <a:ea typeface="+mn-ea"/>
                <a:cs typeface="+mn-cs"/>
              </a:rPr>
              <a:t>GENERAL CONFERENCE OF</a:t>
            </a:r>
          </a:p>
          <a:p>
            <a:r>
              <a:rPr lang="en-US" sz="1200" b="1" i="0" u="none" strike="noStrike" kern="1200" baseline="0" dirty="0" smtClean="0">
                <a:solidFill>
                  <a:schemeClr val="tx1"/>
                </a:solidFill>
                <a:latin typeface="+mn-lt"/>
                <a:ea typeface="+mn-ea"/>
                <a:cs typeface="+mn-cs"/>
              </a:rPr>
              <a:t>SEVENTH-DAY ADVENTISTS. (Preface, p. v)</a:t>
            </a:r>
            <a:endParaRPr lang="en-US" sz="1200" b="1" i="1"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60</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74732035"/>
      </p:ext>
    </p:extLst>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Only  a couple pages are allotted the 1888 GC and issues that followed. There is so much misinformation in these few pages it is not hard to see how another generation of Adventist young people was lead to view 1888 through rose-colored glasses. </a:t>
            </a: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61</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The concepts expressed in this book are clearly inaccurate when compared to the actually history as told by EGW and others at that time. </a:t>
            </a: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62</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latin typeface="+mn-lt"/>
                <a:ea typeface="+mn-ea"/>
                <a:cs typeface="+mn-cs"/>
              </a:rPr>
              <a:t>The only paragraph in the entire book that mentions the 1893 General Conference unfortunately gives an incorrect date and repeats the same claims as Spalding’s earlier book, that Jones tried to arouse the audience against those who opposed him. Once again, however, no evidence is offered for such a claim. Can it be any wonder that Adventist young people have grown up with incorrect perceptions regarding the 1893 General Conference and our Adventist history?”</a:t>
            </a:r>
            <a:endParaRPr lang="en-US" sz="1200" b="1"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63</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Albert Victor Olson (1884-1963) Chair of the White Estate 1952-1963, quotes from A. W. Spalding’s quote of Robinson’s statement about Jones.</a:t>
            </a: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64</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74732035"/>
      </p:ext>
    </p:extLst>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Then Olsen (A. L. White?) quotes from Spalding’s rendition of the A. T. Robinson quotation in his footnote: *“’The conflict,’ wrote Arthur W. Spalding, ‘. . . involved personalities quite as much as preaching. Jones, and especially Waggoner, were young men, and their voices, with the note of authority in them, were resented by not a few of the older men…. Jones was aggressive, and at times obstreperous., and he gave just cause for resentment, yet most of his hearers could forgive occasional crudities in view of his evident sincerity and his forceful presentation.’—Spalding, </a:t>
            </a:r>
            <a:r>
              <a:rPr lang="en-US" sz="1200" b="1" i="1" u="none" strike="noStrike" kern="1200" baseline="0" dirty="0" smtClean="0">
                <a:solidFill>
                  <a:schemeClr val="tx1"/>
                </a:solidFill>
                <a:latin typeface="+mn-lt"/>
                <a:ea typeface="+mn-ea"/>
                <a:cs typeface="+mn-cs"/>
              </a:rPr>
              <a:t>Origin and History, </a:t>
            </a:r>
            <a:r>
              <a:rPr lang="en-US" sz="1200" b="1" i="0" u="none" strike="noStrike" kern="1200" baseline="0" dirty="0" smtClean="0">
                <a:solidFill>
                  <a:schemeClr val="tx1"/>
                </a:solidFill>
                <a:latin typeface="+mn-lt"/>
                <a:ea typeface="+mn-ea"/>
                <a:cs typeface="+mn-cs"/>
              </a:rPr>
              <a:t>vol. 2, pp. 292, 293.”</a:t>
            </a: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65</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R. W. Schwarz quotes Robinson in the book used for teaching college classes in Adventist History for years.</a:t>
            </a: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66</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74732035"/>
      </p:ext>
    </p:extLst>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Another misrepresentation of the situation. </a:t>
            </a: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67</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baseline="0" dirty="0" smtClean="0"/>
              <a:t>But </a:t>
            </a:r>
            <a:r>
              <a:rPr lang="en-US" b="1" baseline="0" dirty="0" smtClean="0"/>
              <a:t>George Knight</a:t>
            </a:r>
            <a:r>
              <a:rPr lang="en-US" b="1" baseline="0" dirty="0" smtClean="0"/>
              <a:t> more than all </a:t>
            </a:r>
            <a:r>
              <a:rPr lang="en-US" b="1" baseline="0" dirty="0" smtClean="0"/>
              <a:t>the other writers</a:t>
            </a:r>
            <a:r>
              <a:rPr lang="en-US" b="1" baseline="0" dirty="0" smtClean="0"/>
              <a:t> repeated the inaccuracies regarding Waggoner</a:t>
            </a:r>
            <a:r>
              <a:rPr lang="en-US" b="1" baseline="0" dirty="0" smtClean="0"/>
              <a:t>, and particularly </a:t>
            </a:r>
            <a:r>
              <a:rPr lang="en-US" b="1" baseline="0" dirty="0" smtClean="0"/>
              <a:t>Jones, </a:t>
            </a:r>
            <a:r>
              <a:rPr lang="en-US" b="1" baseline="0" dirty="0" smtClean="0"/>
              <a:t>for more than 30 years of misrepresentation. </a:t>
            </a: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68</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74732035"/>
      </p:ext>
    </p:extLst>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Knight starts his chapter 3, “Conflict at Minneapolis” with</a:t>
            </a:r>
            <a:r>
              <a:rPr lang="en-US" sz="1200" b="1" i="0" u="none" strike="noStrike" kern="1200" baseline="0" dirty="0" smtClean="0">
                <a:solidFill>
                  <a:schemeClr val="tx1"/>
                </a:solidFill>
                <a:latin typeface="+mn-lt"/>
                <a:ea typeface="+mn-ea"/>
                <a:cs typeface="+mn-cs"/>
              </a:rPr>
              <a:t> the statement in the slide. </a:t>
            </a:r>
            <a:endParaRPr lang="en-US" sz="1200" b="1" i="0" u="none" strike="noStrike" kern="1200" baseline="0" dirty="0" smtClean="0">
              <a:solidFill>
                <a:schemeClr val="tx1"/>
              </a:solidFill>
              <a:latin typeface="+mn-lt"/>
              <a:ea typeface="+mn-ea"/>
              <a:cs typeface="+mn-cs"/>
            </a:endParaRPr>
          </a:p>
          <a:p>
            <a:r>
              <a:rPr lang="en-US" sz="1200" b="1" i="0" u="sng" strike="noStrike" kern="1200" baseline="0" dirty="0" smtClean="0">
                <a:solidFill>
                  <a:schemeClr val="tx1"/>
                </a:solidFill>
                <a:latin typeface="+mn-lt"/>
                <a:ea typeface="+mn-ea"/>
                <a:cs typeface="+mn-cs"/>
              </a:rPr>
              <a:t>Knight flips the dates of the exchange around</a:t>
            </a:r>
            <a:r>
              <a:rPr lang="en-US" sz="1200" b="1" i="0" u="none" strike="noStrike" kern="1200" baseline="0" dirty="0" smtClean="0">
                <a:solidFill>
                  <a:schemeClr val="tx1"/>
                </a:solidFill>
                <a:latin typeface="+mn-lt"/>
                <a:ea typeface="+mn-ea"/>
                <a:cs typeface="+mn-cs"/>
              </a:rPr>
              <a:t>, which are clearly recorded in W. C. White’s notes and in the way he tells the story, makes it appear that  Jones told Smith off first for no reason than a “humble” confession by Smith of where he had gotten his ideas, and then Knight tells of Smith responding with the why he was unprepared and Jones “coming with Libraries” statement. This way of telling the story creates an incredibly inaccurate understanding of what took place. When the truth is, Monday Oct. 15, Smith makes his comments as listed in W. C. White notes page 27 </a:t>
            </a:r>
            <a:r>
              <a:rPr lang="en-US" sz="1200" b="1" i="1" u="none" strike="noStrike" kern="1200" baseline="0" dirty="0" smtClean="0">
                <a:solidFill>
                  <a:schemeClr val="tx1"/>
                </a:solidFill>
                <a:latin typeface="+mn-lt"/>
                <a:ea typeface="+mn-ea"/>
                <a:cs typeface="+mn-cs"/>
              </a:rPr>
              <a:t>(Manuscripts and Memories</a:t>
            </a:r>
            <a:r>
              <a:rPr lang="en-US" sz="1200" b="1" i="0" u="none" strike="noStrike" kern="1200" baseline="0" dirty="0" smtClean="0">
                <a:solidFill>
                  <a:schemeClr val="tx1"/>
                </a:solidFill>
                <a:latin typeface="+mn-lt"/>
                <a:ea typeface="+mn-ea"/>
                <a:cs typeface="+mn-cs"/>
              </a:rPr>
              <a:t>, p. 420)</a:t>
            </a:r>
            <a:r>
              <a:rPr lang="en-US" sz="1200" b="1" i="1" u="none" strike="noStrike" kern="1200" baseline="0" dirty="0" smtClean="0">
                <a:solidFill>
                  <a:schemeClr val="tx1"/>
                </a:solidFill>
                <a:latin typeface="+mn-lt"/>
                <a:ea typeface="+mn-ea"/>
                <a:cs typeface="+mn-cs"/>
              </a:rPr>
              <a:t>,</a:t>
            </a:r>
            <a:r>
              <a:rPr lang="en-US" sz="1200" b="1" i="0" u="none" strike="noStrike" kern="1200" baseline="0" dirty="0" smtClean="0">
                <a:solidFill>
                  <a:schemeClr val="tx1"/>
                </a:solidFill>
                <a:latin typeface="+mn-lt"/>
                <a:ea typeface="+mn-ea"/>
                <a:cs typeface="+mn-cs"/>
              </a:rPr>
              <a:t> Tuesday, Oct. 16, Jones responds defending why he came with libraries, in W. C. White notes page 41 (</a:t>
            </a:r>
            <a:r>
              <a:rPr lang="en-US" sz="1200" b="1" i="1" u="none" strike="noStrike" kern="1200" baseline="0" dirty="0" smtClean="0">
                <a:solidFill>
                  <a:schemeClr val="tx1"/>
                </a:solidFill>
                <a:latin typeface="+mn-lt"/>
                <a:ea typeface="+mn-ea"/>
                <a:cs typeface="+mn-cs"/>
              </a:rPr>
              <a:t>Manuscripts and Memories</a:t>
            </a:r>
            <a:r>
              <a:rPr lang="en-US" sz="1200" b="1" i="0" u="none" strike="noStrike" kern="1200" baseline="0" dirty="0" smtClean="0">
                <a:solidFill>
                  <a:schemeClr val="tx1"/>
                </a:solidFill>
                <a:latin typeface="+mn-lt"/>
                <a:ea typeface="+mn-ea"/>
                <a:cs typeface="+mn-cs"/>
              </a:rPr>
              <a:t>, p. 422). </a:t>
            </a: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69</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The small 40 page pamphlet was printed in 1928 after Bunch had read Daniells’ book </a:t>
            </a:r>
            <a:r>
              <a:rPr lang="en-US" b="1" i="1" baseline="0" dirty="0" smtClean="0"/>
              <a:t>Christ our Righteousness</a:t>
            </a:r>
            <a:r>
              <a:rPr lang="en-US" b="1" i="0" baseline="0" dirty="0" smtClean="0"/>
              <a:t> and studied more deeply into the subject</a:t>
            </a:r>
            <a:r>
              <a:rPr lang="en-US" b="1" i="1" baseline="0" dirty="0" smtClean="0"/>
              <a:t>.</a:t>
            </a:r>
            <a:r>
              <a:rPr lang="en-US" b="1" i="0" baseline="0" dirty="0" smtClean="0"/>
              <a:t> The first 10 pages Bunch spends on the story of Egypt to Kadesh-barnea. Then he makes the following observation: </a:t>
            </a:r>
            <a:endParaRPr lang="en-US" b="1" baseline="0" dirty="0" smtClean="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7</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74732035"/>
      </p:ext>
    </p:extLst>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solidFill>
                  <a:schemeClr val="tx2">
                    <a:lumMod val="90000"/>
                  </a:schemeClr>
                </a:solidFill>
                <a:latin typeface="Arial" panose="020B0604020202020204" pitchFamily="34" charset="0"/>
                <a:cs typeface="Arial" panose="020B0604020202020204" pitchFamily="34" charset="0"/>
              </a:rPr>
              <a:t>But the worst</a:t>
            </a:r>
            <a:r>
              <a:rPr lang="en-US" sz="1200" b="1" baseline="0" dirty="0" smtClean="0">
                <a:solidFill>
                  <a:schemeClr val="tx2">
                    <a:lumMod val="90000"/>
                  </a:schemeClr>
                </a:solidFill>
                <a:latin typeface="Arial" panose="020B0604020202020204" pitchFamily="34" charset="0"/>
                <a:cs typeface="Arial" panose="020B0604020202020204" pitchFamily="34" charset="0"/>
              </a:rPr>
              <a:t> retelling of this story has to be by the Drama group at CUC. The </a:t>
            </a:r>
            <a:r>
              <a:rPr lang="en-US" sz="1200" b="1" dirty="0" smtClean="0">
                <a:solidFill>
                  <a:schemeClr val="tx2">
                    <a:lumMod val="90000"/>
                  </a:schemeClr>
                </a:solidFill>
                <a:latin typeface="Arial" panose="020B0604020202020204" pitchFamily="34" charset="0"/>
                <a:cs typeface="Arial" panose="020B0604020202020204" pitchFamily="34" charset="0"/>
              </a:rPr>
              <a:t>Canadian Union College Heritage Players take much license in quoting A. T. Jones as follows.</a:t>
            </a:r>
            <a:r>
              <a:rPr lang="en-US" sz="1200" b="1" baseline="0" dirty="0" smtClean="0">
                <a:solidFill>
                  <a:schemeClr val="tx2">
                    <a:lumMod val="90000"/>
                  </a:schemeClr>
                </a:solidFill>
                <a:latin typeface="Arial" panose="020B0604020202020204" pitchFamily="34" charset="0"/>
                <a:cs typeface="Arial" panose="020B0604020202020204" pitchFamily="34" charset="0"/>
              </a:rPr>
              <a:t> </a:t>
            </a:r>
            <a:endParaRPr lang="en-US" sz="1200" b="1" dirty="0" smtClean="0">
              <a:solidFill>
                <a:schemeClr val="tx2">
                  <a:lumMod val="90000"/>
                </a:schemeClr>
              </a:solidFill>
              <a:latin typeface="Arial" panose="020B0604020202020204" pitchFamily="34" charset="0"/>
              <a:cs typeface="Arial" panose="020B0604020202020204" pitchFamily="34" charset="0"/>
            </a:endParaRPr>
          </a:p>
          <a:p>
            <a:r>
              <a:rPr lang="en-US" b="1" dirty="0" smtClean="0">
                <a:effectLst/>
              </a:rPr>
              <a:t>Eric Rajah, Producer; </a:t>
            </a:r>
            <a:br>
              <a:rPr lang="en-US" b="1" dirty="0" smtClean="0">
                <a:effectLst/>
              </a:rPr>
            </a:br>
            <a:r>
              <a:rPr lang="en-US" b="1" dirty="0" smtClean="0">
                <a:effectLst/>
              </a:rPr>
              <a:t>Keith </a:t>
            </a:r>
            <a:r>
              <a:rPr lang="en-US" b="1" dirty="0" err="1" smtClean="0">
                <a:effectLst/>
              </a:rPr>
              <a:t>Clouten</a:t>
            </a:r>
            <a:r>
              <a:rPr lang="en-US" b="1" dirty="0" smtClean="0">
                <a:effectLst/>
              </a:rPr>
              <a:t>, Script; </a:t>
            </a:r>
            <a:br>
              <a:rPr lang="en-US" b="1" dirty="0" smtClean="0">
                <a:effectLst/>
              </a:rPr>
            </a:br>
            <a:r>
              <a:rPr lang="en-US" b="1" dirty="0" smtClean="0">
                <a:effectLst/>
              </a:rPr>
              <a:t>Denise Dick Herr, Stage Production. Copyright © 1989 </a:t>
            </a:r>
            <a:r>
              <a:rPr lang="en-US" b="1" u="sng" dirty="0" smtClean="0">
                <a:effectLst/>
                <a:hlinkClick r:id="rId3"/>
              </a:rPr>
              <a:t>Canadian University College</a:t>
            </a:r>
            <a:r>
              <a:rPr lang="en-US" b="1" dirty="0" smtClean="0">
                <a:effectLst/>
              </a:rPr>
              <a:t>.</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solidFill>
                  <a:schemeClr val="tx2">
                    <a:lumMod val="90000"/>
                  </a:schemeClr>
                </a:solidFill>
                <a:latin typeface="Arial" panose="020B0604020202020204" pitchFamily="34" charset="0"/>
                <a:cs typeface="Arial" panose="020B0604020202020204" pitchFamily="34" charset="0"/>
              </a:rPr>
              <a:t> </a:t>
            </a:r>
            <a:endParaRPr lang="en-US" sz="1200" b="1" i="0" u="none" strike="noStrike" kern="1200" baseline="0" dirty="0" smtClean="0">
              <a:solidFill>
                <a:schemeClr val="tx1"/>
              </a:solidFill>
              <a:latin typeface="+mn-lt"/>
              <a:ea typeface="+mn-ea"/>
              <a:cs typeface="+mn-cs"/>
            </a:endParaRPr>
          </a:p>
          <a:p>
            <a:r>
              <a:rPr lang="en-US" b="1" dirty="0" smtClean="0">
                <a:effectLst/>
              </a:rPr>
              <a:t>List of Sources:</a:t>
            </a:r>
            <a:endParaRPr lang="en-US" b="1" dirty="0" smtClean="0"/>
          </a:p>
          <a:p>
            <a:pPr marL="171450" indent="-171450">
              <a:buFont typeface="Arial" panose="020B0604020202020204" pitchFamily="34" charset="0"/>
              <a:buChar char="•"/>
            </a:pPr>
            <a:r>
              <a:rPr lang="en-US" b="1" dirty="0" smtClean="0"/>
              <a:t>Butler, George I. </a:t>
            </a:r>
            <a:r>
              <a:rPr lang="en-US" b="1" i="1" dirty="0" smtClean="0"/>
              <a:t>The Law in the Book of Galatians</a:t>
            </a:r>
            <a:r>
              <a:rPr lang="en-US" b="1" dirty="0" smtClean="0"/>
              <a:t>. Review and Herald Publishing Association,             1886.</a:t>
            </a:r>
          </a:p>
          <a:p>
            <a:pPr marL="171450" indent="-171450">
              <a:buFont typeface="Arial" panose="020B0604020202020204" pitchFamily="34" charset="0"/>
              <a:buChar char="•"/>
            </a:pPr>
            <a:r>
              <a:rPr lang="en-US" b="1" i="1" dirty="0" smtClean="0"/>
              <a:t>Ellen G. White 1888 Materials</a:t>
            </a:r>
            <a:r>
              <a:rPr lang="en-US" b="1" dirty="0" smtClean="0"/>
              <a:t>. (4 volumes) Review and Herald Publishing Association, 1988.</a:t>
            </a:r>
          </a:p>
          <a:p>
            <a:pPr marL="171450" indent="-171450">
              <a:buFont typeface="Arial" panose="020B0604020202020204" pitchFamily="34" charset="0"/>
              <a:buChar char="•"/>
            </a:pPr>
            <a:r>
              <a:rPr lang="en-US" b="1" dirty="0" smtClean="0"/>
              <a:t>Knight, George R. </a:t>
            </a:r>
            <a:r>
              <a:rPr lang="en-US" b="1" i="1" dirty="0" smtClean="0"/>
              <a:t>From 1888 to Apostasy: the Case of A. T. Jones</a:t>
            </a:r>
            <a:r>
              <a:rPr lang="en-US" b="1" dirty="0" smtClean="0"/>
              <a:t>. Review and Herald     Publishing Association, 1987.</a:t>
            </a:r>
          </a:p>
          <a:p>
            <a:pPr marL="171450" indent="-171450">
              <a:buFont typeface="Arial" panose="020B0604020202020204" pitchFamily="34" charset="0"/>
              <a:buChar char="•"/>
            </a:pPr>
            <a:r>
              <a:rPr lang="en-US" b="1" i="1" dirty="0" smtClean="0"/>
              <a:t>Ministry Magazine</a:t>
            </a:r>
            <a:r>
              <a:rPr lang="en-US" b="1" dirty="0" smtClean="0"/>
              <a:t>, Vol. 61, No. 2, February 1988: Special edition on Righteousness by Faith.</a:t>
            </a:r>
          </a:p>
          <a:p>
            <a:pPr marL="171450" indent="-171450">
              <a:buFont typeface="Arial" panose="020B0604020202020204" pitchFamily="34" charset="0"/>
              <a:buChar char="•"/>
            </a:pPr>
            <a:r>
              <a:rPr lang="en-US" b="1" dirty="0" smtClean="0"/>
              <a:t>Olson, A. V. </a:t>
            </a:r>
            <a:r>
              <a:rPr lang="en-US" b="1" i="1" dirty="0" smtClean="0"/>
              <a:t>Thirteen Crisis Years, 1888-1901</a:t>
            </a:r>
            <a:r>
              <a:rPr lang="en-US" b="1" dirty="0" smtClean="0"/>
              <a:t>. </a:t>
            </a:r>
            <a:r>
              <a:rPr lang="en-US" b="1" dirty="0" err="1" smtClean="0"/>
              <a:t>Rev.ed</a:t>
            </a:r>
            <a:r>
              <a:rPr lang="en-US" b="1" dirty="0" smtClean="0"/>
              <a:t>. Review and Herald Publishing      Association, 1981.</a:t>
            </a:r>
          </a:p>
          <a:p>
            <a:pPr marL="171450" indent="-171450">
              <a:buFont typeface="Arial" panose="020B0604020202020204" pitchFamily="34" charset="0"/>
              <a:buChar char="•"/>
            </a:pPr>
            <a:r>
              <a:rPr lang="en-US" b="1" dirty="0" smtClean="0"/>
              <a:t>Pease, </a:t>
            </a:r>
            <a:r>
              <a:rPr lang="en-US" b="1" dirty="0" err="1" smtClean="0"/>
              <a:t>Norval</a:t>
            </a:r>
            <a:r>
              <a:rPr lang="en-US" b="1" dirty="0" smtClean="0"/>
              <a:t> F. The Truth As It Is In Jesus: The 1888 General Conference Session,        Minneapolis, Minnesota. </a:t>
            </a:r>
            <a:r>
              <a:rPr lang="en-US" b="1" i="1" dirty="0" smtClean="0"/>
              <a:t>Adventist Heritage</a:t>
            </a:r>
            <a:r>
              <a:rPr lang="en-US" b="1" dirty="0" smtClean="0"/>
              <a:t>, Vol. 10, No. 1, 1985, pp. 3-10.</a:t>
            </a:r>
          </a:p>
          <a:p>
            <a:pPr marL="171450" indent="-171450">
              <a:buFont typeface="Arial" panose="020B0604020202020204" pitchFamily="34" charset="0"/>
              <a:buChar char="•"/>
            </a:pPr>
            <a:r>
              <a:rPr lang="en-US" b="1" dirty="0" smtClean="0"/>
              <a:t>Reid, George W. et. al. Meet the Presidents. </a:t>
            </a:r>
            <a:r>
              <a:rPr lang="en-US" b="1" i="1" dirty="0" smtClean="0"/>
              <a:t>Adventist Heritage</a:t>
            </a:r>
            <a:r>
              <a:rPr lang="en-US" b="1" dirty="0" smtClean="0"/>
              <a:t>, Vol. 10, No. 1, 1985, pp. 48-55</a:t>
            </a:r>
          </a:p>
          <a:p>
            <a:pPr marL="171450" indent="-171450">
              <a:buFont typeface="Arial" panose="020B0604020202020204" pitchFamily="34" charset="0"/>
              <a:buChar char="•"/>
            </a:pPr>
            <a:r>
              <a:rPr lang="en-US" b="1" dirty="0" smtClean="0"/>
              <a:t>Spalding, Arthur W. </a:t>
            </a:r>
            <a:r>
              <a:rPr lang="en-US" b="1" i="1" dirty="0" smtClean="0"/>
              <a:t>Origin and History of Seventh-day Adventists</a:t>
            </a:r>
            <a:r>
              <a:rPr lang="en-US" b="1" dirty="0" smtClean="0"/>
              <a:t>. Vol. 2, Review and Herald Publishing Association, 1961.</a:t>
            </a:r>
          </a:p>
          <a:p>
            <a:pPr marL="171450" indent="-171450">
              <a:buFont typeface="Arial" panose="020B0604020202020204" pitchFamily="34" charset="0"/>
              <a:buChar char="•"/>
            </a:pPr>
            <a:r>
              <a:rPr lang="en-US" b="1" dirty="0" smtClean="0"/>
              <a:t>Waggoner, Ellet J. </a:t>
            </a:r>
            <a:r>
              <a:rPr lang="en-US" b="1" i="1" dirty="0" smtClean="0"/>
              <a:t>The Gospel in the Book of Galatians. </a:t>
            </a:r>
            <a:r>
              <a:rPr lang="en-US" b="1" dirty="0" smtClean="0"/>
              <a:t>[1888]</a:t>
            </a:r>
          </a:p>
          <a:p>
            <a:endParaRPr lang="en-US" sz="1200" b="1"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70</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74732035"/>
      </p:ext>
    </p:extLst>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smtClean="0">
                <a:solidFill>
                  <a:schemeClr val="tx2">
                    <a:lumMod val="90000"/>
                  </a:schemeClr>
                </a:solidFill>
                <a:latin typeface="Arial" panose="020B0604020202020204" pitchFamily="34" charset="0"/>
                <a:cs typeface="Arial" panose="020B0604020202020204" pitchFamily="34" charset="0"/>
              </a:rPr>
              <a:t>Canadian Union College Heritage Players takes much license in quoting A. T. Jones as follows: </a:t>
            </a:r>
            <a:endParaRPr lang="en-US" sz="1200" b="1"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71</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smtClean="0">
                <a:solidFill>
                  <a:schemeClr val="tx2">
                    <a:lumMod val="90000"/>
                  </a:schemeClr>
                </a:solidFill>
                <a:latin typeface="Arial" panose="020B0604020202020204" pitchFamily="34" charset="0"/>
                <a:cs typeface="Arial" panose="020B0604020202020204" pitchFamily="34" charset="0"/>
              </a:rPr>
              <a:t>Canadian Union College Heritage Players takes much license in quoting A. T. Jones as follows: </a:t>
            </a:r>
            <a:endParaRPr lang="en-US" sz="1200" b="1"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72</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In 2013, we celebrated 125 years of 1888. George Knight as church historian had the main article. After quoting a statement from EGW where she wrote of the importance of the upcoming 1888 GC session, Knight starts his article in the regular size type, by quoting this incident from the distorted description of A. T. Robinson: </a:t>
            </a: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73</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74732035"/>
      </p:ext>
    </p:extLst>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smtClean="0">
                <a:solidFill>
                  <a:schemeClr val="tx2">
                    <a:lumMod val="90000"/>
                  </a:schemeClr>
                </a:solidFill>
                <a:latin typeface="Arial" panose="020B0604020202020204" pitchFamily="34" charset="0"/>
                <a:cs typeface="Arial" panose="020B0604020202020204" pitchFamily="34" charset="0"/>
              </a:rPr>
              <a:t>From George Knight’s cover</a:t>
            </a:r>
            <a:r>
              <a:rPr lang="en-US" sz="1200" b="1" baseline="0" dirty="0" smtClean="0">
                <a:solidFill>
                  <a:schemeClr val="tx2">
                    <a:lumMod val="90000"/>
                  </a:schemeClr>
                </a:solidFill>
                <a:latin typeface="Arial" panose="020B0604020202020204" pitchFamily="34" charset="0"/>
                <a:cs typeface="Arial" panose="020B0604020202020204" pitchFamily="34" charset="0"/>
              </a:rPr>
              <a:t> article, “</a:t>
            </a:r>
            <a:r>
              <a:rPr lang="en-US" sz="1200" b="1" dirty="0" smtClean="0">
                <a:solidFill>
                  <a:schemeClr val="tx2">
                    <a:lumMod val="75000"/>
                  </a:schemeClr>
                </a:solidFill>
                <a:latin typeface="Arial" panose="020B0604020202020204" pitchFamily="34" charset="0"/>
                <a:cs typeface="Arial" panose="020B0604020202020204" pitchFamily="34" charset="0"/>
              </a:rPr>
              <a:t>What Happened in 1888?: A Historical Account of a Very Historic Event.”  </a:t>
            </a:r>
          </a:p>
          <a:p>
            <a:pPr marL="171450" indent="-171450">
              <a:buFont typeface="Arial" panose="020B0604020202020204" pitchFamily="34" charset="0"/>
              <a:buChar char="•"/>
            </a:pPr>
            <a:r>
              <a:rPr lang="en-US" sz="1200" b="1" i="0" u="none" strike="noStrike" kern="1200" baseline="0" dirty="0" smtClean="0">
                <a:solidFill>
                  <a:schemeClr val="tx2">
                    <a:lumMod val="75000"/>
                  </a:schemeClr>
                </a:solidFill>
                <a:latin typeface="Arial" panose="020B0604020202020204" pitchFamily="34" charset="0"/>
                <a:ea typeface="+mn-ea"/>
                <a:cs typeface="Arial" panose="020B0604020202020204" pitchFamily="34" charset="0"/>
              </a:rPr>
              <a:t>In the entire 48 pages of this special 125</a:t>
            </a:r>
            <a:r>
              <a:rPr lang="en-US" sz="1200" b="1" i="0" u="none" strike="noStrike" kern="1200" baseline="30000" dirty="0" smtClean="0">
                <a:solidFill>
                  <a:schemeClr val="tx2">
                    <a:lumMod val="75000"/>
                  </a:schemeClr>
                </a:solidFill>
                <a:latin typeface="Arial" panose="020B0604020202020204" pitchFamily="34" charset="0"/>
                <a:ea typeface="+mn-ea"/>
                <a:cs typeface="Arial" panose="020B0604020202020204" pitchFamily="34" charset="0"/>
              </a:rPr>
              <a:t>th</a:t>
            </a:r>
            <a:r>
              <a:rPr lang="en-US" sz="1200" b="1" i="0" u="none" strike="noStrike" kern="1200" baseline="0" dirty="0" smtClean="0">
                <a:solidFill>
                  <a:schemeClr val="tx2">
                    <a:lumMod val="75000"/>
                  </a:schemeClr>
                </a:solidFill>
                <a:latin typeface="Arial" panose="020B0604020202020204" pitchFamily="34" charset="0"/>
                <a:ea typeface="+mn-ea"/>
                <a:cs typeface="Arial" panose="020B0604020202020204" pitchFamily="34" charset="0"/>
              </a:rPr>
              <a:t> celebration edition, Jones and Waggoner are not given </a:t>
            </a:r>
            <a:r>
              <a:rPr lang="en-US" sz="1200" b="1" i="0" u="sng" strike="noStrike" kern="1200" baseline="0" dirty="0" smtClean="0">
                <a:solidFill>
                  <a:schemeClr val="tx2">
                    <a:lumMod val="75000"/>
                  </a:schemeClr>
                </a:solidFill>
                <a:latin typeface="Arial" panose="020B0604020202020204" pitchFamily="34" charset="0"/>
                <a:ea typeface="+mn-ea"/>
                <a:cs typeface="Arial" panose="020B0604020202020204" pitchFamily="34" charset="0"/>
              </a:rPr>
              <a:t>even one paragraph </a:t>
            </a:r>
            <a:r>
              <a:rPr lang="en-US" sz="1200" b="1" i="0" u="none" strike="noStrike" kern="1200" baseline="0" dirty="0" smtClean="0">
                <a:solidFill>
                  <a:schemeClr val="tx2">
                    <a:lumMod val="75000"/>
                  </a:schemeClr>
                </a:solidFill>
                <a:latin typeface="Arial" panose="020B0604020202020204" pitchFamily="34" charset="0"/>
                <a:ea typeface="+mn-ea"/>
                <a:cs typeface="Arial" panose="020B0604020202020204" pitchFamily="34" charset="0"/>
              </a:rPr>
              <a:t>to speak for themselves. Instead they are held up as defective in personality, theologically fatally flawed, extremists from the past. </a:t>
            </a:r>
          </a:p>
          <a:p>
            <a:pPr marL="171450" indent="-171450">
              <a:buFont typeface="Arial" panose="020B0604020202020204" pitchFamily="34" charset="0"/>
              <a:buChar char="•"/>
            </a:pPr>
            <a:r>
              <a:rPr lang="en-US" sz="1200" b="1" i="0" u="none" strike="noStrike" kern="1200" baseline="0" dirty="0" smtClean="0">
                <a:solidFill>
                  <a:schemeClr val="tx2">
                    <a:lumMod val="75000"/>
                  </a:schemeClr>
                </a:solidFill>
                <a:latin typeface="Arial" panose="020B0604020202020204" pitchFamily="34" charset="0"/>
                <a:ea typeface="+mn-ea"/>
                <a:cs typeface="Arial" panose="020B0604020202020204" pitchFamily="34" charset="0"/>
              </a:rPr>
              <a:t>Not once was the word “Latter Rain” used in the entire 48 pages, and only twice was the “loud cry” mentioned. First, in Bill and Shawn Brace’s article that the </a:t>
            </a:r>
            <a:r>
              <a:rPr lang="en-US" sz="1200" b="1" i="1" u="none" strike="noStrike" kern="1200" baseline="0" dirty="0" smtClean="0">
                <a:solidFill>
                  <a:schemeClr val="tx2">
                    <a:lumMod val="75000"/>
                  </a:schemeClr>
                </a:solidFill>
                <a:latin typeface="Arial" panose="020B0604020202020204" pitchFamily="34" charset="0"/>
                <a:ea typeface="+mn-ea"/>
                <a:cs typeface="Arial" panose="020B0604020202020204" pitchFamily="34" charset="0"/>
              </a:rPr>
              <a:t>Review</a:t>
            </a:r>
            <a:r>
              <a:rPr lang="en-US" sz="1200" b="1" i="0" u="none" strike="noStrike" kern="1200" baseline="0" dirty="0" smtClean="0">
                <a:solidFill>
                  <a:schemeClr val="tx2">
                    <a:lumMod val="75000"/>
                  </a:schemeClr>
                </a:solidFill>
                <a:latin typeface="Arial" panose="020B0604020202020204" pitchFamily="34" charset="0"/>
                <a:ea typeface="+mn-ea"/>
                <a:cs typeface="Arial" panose="020B0604020202020204" pitchFamily="34" charset="0"/>
              </a:rPr>
              <a:t> entitled “Theological Issues: Another Perspective,” where they indicate that EGW referred to the message as the loud cry (p. 28). The second time was just in passing in an article that mentions the loud cry in the near future (p. 46). Otherwise the fact that the 1888 message was the beginning of the latter rain and loud cry is absent, while the church once again rejoices in the supposed acceptance of that message. Such a celebration after 125 years only proves our Laodicean condition. </a:t>
            </a:r>
            <a:endParaRPr lang="en-US" sz="1200" b="1"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74</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From 1930 to 1950 the talk about 1888 was highly shaped by the 3 responses to Taylor Bunch’s work, and the three books written on Adventist history or </a:t>
            </a:r>
            <a:r>
              <a:rPr lang="en-US" sz="1200" b="1" i="0" u="none" strike="noStrike" kern="1200" baseline="0" dirty="0" err="1" smtClean="0">
                <a:solidFill>
                  <a:schemeClr val="tx1"/>
                </a:solidFill>
                <a:latin typeface="+mn-lt"/>
                <a:ea typeface="+mn-ea"/>
                <a:cs typeface="+mn-cs"/>
              </a:rPr>
              <a:t>RbyF</a:t>
            </a:r>
            <a:r>
              <a:rPr lang="en-US" sz="1200" b="1" i="0" u="none" strike="noStrike" kern="1200" baseline="0" dirty="0" smtClean="0">
                <a:solidFill>
                  <a:schemeClr val="tx1"/>
                </a:solidFill>
                <a:latin typeface="+mn-lt"/>
                <a:ea typeface="+mn-ea"/>
                <a:cs typeface="+mn-cs"/>
              </a:rPr>
              <a:t>, and the offshoot groups who used 1888 as “proof” for their existence. But the question is: How did these effect the above areas of understanding about 1888. How did this second generation past 1888 (third generation since 1844) respond to these questions? How has their response trickled down to our generation today. Are we doing any better? We will look at that in the third presentation. </a:t>
            </a: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75</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The pamphlet was most likely printed in 1928 after Bunch had read Daniells’ book </a:t>
            </a:r>
            <a:r>
              <a:rPr lang="en-US" b="1" i="1" baseline="0" dirty="0" smtClean="0"/>
              <a:t>Christ our Righteousness.</a:t>
            </a:r>
            <a:r>
              <a:rPr lang="en-US" b="1" i="0" baseline="0" dirty="0" smtClean="0"/>
              <a:t> The first 10 pages Bunch spends on the story of Egypt to Kadesh-barnea. Then he makes the following observation:  1 of 5 slides.</a:t>
            </a:r>
          </a:p>
          <a:p>
            <a:pPr marL="0" marR="0" indent="0" algn="l" defTabSz="914400" rtl="0" eaLnBrk="1" fontAlgn="auto" latinLnBrk="0" hangingPunct="1">
              <a:lnSpc>
                <a:spcPct val="100000"/>
              </a:lnSpc>
              <a:spcBef>
                <a:spcPts val="0"/>
              </a:spcBef>
              <a:spcAft>
                <a:spcPts val="0"/>
              </a:spcAft>
              <a:buClrTx/>
              <a:buSzTx/>
              <a:buFontTx/>
              <a:buNone/>
              <a:tabLst/>
              <a:defRPr/>
            </a:pPr>
            <a:endParaRPr lang="en-US" b="1" i="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i="0" baseline="0" dirty="0" smtClean="0"/>
              <a:t>“The Lord in His great mercy sent a most precious message to His people through Elders Waggoner and Jones. This message was to bring more prominently before the world the uplifted Saviour, the sacrifice for the sins of the whole world. It presented justification through faith in the Surety; it invited the people to receive the righteousness of Christ, which is made manifest in obedience to all the commandments of God.” (TM 91-92)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1" i="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i="0" baseline="0" dirty="0" smtClean="0"/>
              <a:t>“The time of test is just upon us, for the loud cry of the third angel has already begun in the revelation of the righteousness of Christ, the sin-pardoning Redeemer. This is the beginning of the light of the angel whose glory shall fill the whole earth.” (RH Nov. 22, 1892)</a:t>
            </a:r>
            <a:endParaRPr lang="en-US" b="1" baseline="0" dirty="0" smtClean="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8</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2 of 5 slides</a:t>
            </a: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Notice how Bunch speaks of rejection, but does not apply it here to “Denominational” rejection which seems to infer an action on the part of church leadership. But it was rejection by many of the leaders which, like with the 10 spies, lead to the whole nation being held responsible for the rebellion that followed.</a:t>
            </a: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9</a:t>
            </a:fld>
            <a:endParaRPr lang="en-US">
              <a:solidFill>
                <a:prstClr val="black"/>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53106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en-US" smtClean="0"/>
              <a:t>Click to edit Master title style</a:t>
            </a:r>
            <a:endParaRPr lang="en-US" dirty="0"/>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endParaRPr lang="en-US">
              <a:solidFill>
                <a:srgbClr val="FFFFFF"/>
              </a:solidFill>
            </a:endParaRPr>
          </a:p>
        </p:txBody>
      </p:sp>
      <p:sp>
        <p:nvSpPr>
          <p:cNvPr id="5" name="Footer Placeholder 4"/>
          <p:cNvSpPr>
            <a:spLocks noGrp="1"/>
          </p:cNvSpPr>
          <p:nvPr>
            <p:ph type="ftr" sz="quarter" idx="11"/>
          </p:nvPr>
        </p:nvSpPr>
        <p:spPr/>
        <p:txBody>
          <a:bodyPr/>
          <a:lstStyle/>
          <a:p>
            <a:endParaRPr lang="en-US">
              <a:solidFill>
                <a:srgbClr val="FFFFFF"/>
              </a:solidFill>
            </a:endParaRPr>
          </a:p>
        </p:txBody>
      </p:sp>
      <p:sp>
        <p:nvSpPr>
          <p:cNvPr id="6" name="Slide Number Placeholder 5"/>
          <p:cNvSpPr>
            <a:spLocks noGrp="1"/>
          </p:cNvSpPr>
          <p:nvPr>
            <p:ph type="sldNum" sz="quarter" idx="12"/>
          </p:nvPr>
        </p:nvSpPr>
        <p:spPr/>
        <p:txBody>
          <a:bodyPr/>
          <a:lstStyle/>
          <a:p>
            <a:fld id="{39420927-F699-4BF5-BEFD-0CE0C71042AC}" type="slidenum">
              <a:rPr lang="en-US" smtClean="0">
                <a:solidFill>
                  <a:srgbClr val="FFFFFF"/>
                </a:solidFill>
              </a:rPr>
              <a:pPr/>
              <a:t>‹#›</a:t>
            </a:fld>
            <a:endParaRPr lang="en-US">
              <a:solidFill>
                <a:srgbClr val="FFFFFF"/>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939869464"/>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solidFill>
                <a:srgbClr val="FFFFFF"/>
              </a:solidFill>
            </a:endParaRPr>
          </a:p>
        </p:txBody>
      </p:sp>
      <p:sp>
        <p:nvSpPr>
          <p:cNvPr id="5" name="Footer Placeholder 4"/>
          <p:cNvSpPr>
            <a:spLocks noGrp="1"/>
          </p:cNvSpPr>
          <p:nvPr>
            <p:ph type="ftr" sz="quarter" idx="11"/>
          </p:nvPr>
        </p:nvSpPr>
        <p:spPr/>
        <p:txBody>
          <a:bodyPr/>
          <a:lstStyle/>
          <a:p>
            <a:endParaRPr lang="en-US">
              <a:solidFill>
                <a:srgbClr val="FFFFFF"/>
              </a:solidFill>
            </a:endParaRPr>
          </a:p>
        </p:txBody>
      </p:sp>
      <p:sp>
        <p:nvSpPr>
          <p:cNvPr id="6" name="Slide Number Placeholder 5"/>
          <p:cNvSpPr>
            <a:spLocks noGrp="1"/>
          </p:cNvSpPr>
          <p:nvPr>
            <p:ph type="sldNum" sz="quarter" idx="12"/>
          </p:nvPr>
        </p:nvSpPr>
        <p:spPr/>
        <p:txBody>
          <a:bodyPr/>
          <a:lstStyle/>
          <a:p>
            <a:fld id="{B082D147-7F7C-48FB-A21E-00DC868DC9C1}" type="slidenum">
              <a:rPr lang="en-US" smtClean="0">
                <a:solidFill>
                  <a:srgbClr val="FFFFFF"/>
                </a:solidFill>
              </a:rPr>
              <a:pPr/>
              <a:t>‹#›</a:t>
            </a:fld>
            <a:endParaRPr lang="en-US">
              <a:solidFill>
                <a:srgbClr val="FFFFFF"/>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670523427"/>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solidFill>
                <a:srgbClr val="FFFFFF"/>
              </a:solidFill>
            </a:endParaRPr>
          </a:p>
        </p:txBody>
      </p:sp>
      <p:sp>
        <p:nvSpPr>
          <p:cNvPr id="5" name="Footer Placeholder 4"/>
          <p:cNvSpPr>
            <a:spLocks noGrp="1"/>
          </p:cNvSpPr>
          <p:nvPr>
            <p:ph type="ftr" sz="quarter" idx="11"/>
          </p:nvPr>
        </p:nvSpPr>
        <p:spPr/>
        <p:txBody>
          <a:bodyPr/>
          <a:lstStyle/>
          <a:p>
            <a:endParaRPr lang="en-US">
              <a:solidFill>
                <a:srgbClr val="FFFFFF"/>
              </a:solidFill>
            </a:endParaRPr>
          </a:p>
        </p:txBody>
      </p:sp>
      <p:sp>
        <p:nvSpPr>
          <p:cNvPr id="6" name="Slide Number Placeholder 5"/>
          <p:cNvSpPr>
            <a:spLocks noGrp="1"/>
          </p:cNvSpPr>
          <p:nvPr>
            <p:ph type="sldNum" sz="quarter" idx="12"/>
          </p:nvPr>
        </p:nvSpPr>
        <p:spPr/>
        <p:txBody>
          <a:bodyPr/>
          <a:lstStyle/>
          <a:p>
            <a:fld id="{41F9377E-288A-40E0-836D-81F4A163C349}" type="slidenum">
              <a:rPr lang="en-US" smtClean="0">
                <a:solidFill>
                  <a:srgbClr val="FFFFFF"/>
                </a:solidFill>
              </a:rPr>
              <a:pPr/>
              <a:t>‹#›</a:t>
            </a:fld>
            <a:endParaRPr lang="en-US">
              <a:solidFill>
                <a:srgbClr val="FFFFFF"/>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3494354"/>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a:prstGeom prst="rect">
            <a:avLst/>
          </a:prstGeom>
        </p:spPr>
        <p:txBody>
          <a:bodyPr/>
          <a:lstStyle/>
          <a:p>
            <a:r>
              <a:rPr lang="en-US" smtClean="0"/>
              <a:t>Click to edit Master title style</a:t>
            </a:r>
            <a:endParaRPr lang="en-US"/>
          </a:p>
        </p:txBody>
      </p:sp>
      <p:sp>
        <p:nvSpPr>
          <p:cNvPr id="3" name="Chart Placeholder 2"/>
          <p:cNvSpPr>
            <a:spLocks noGrp="1"/>
          </p:cNvSpPr>
          <p:nvPr>
            <p:ph type="chart" idx="1"/>
          </p:nvPr>
        </p:nvSpPr>
        <p:spPr>
          <a:xfrm>
            <a:off x="685800" y="1981200"/>
            <a:ext cx="7772400" cy="4114800"/>
          </a:xfrm>
          <a:prstGeom prst="rect">
            <a:avLst/>
          </a:prstGeom>
        </p:spPr>
        <p:txBody>
          <a:bodyPr/>
          <a:lstStyle/>
          <a:p>
            <a:endParaRPr lang="en-US"/>
          </a:p>
        </p:txBody>
      </p:sp>
      <p:sp>
        <p:nvSpPr>
          <p:cNvPr id="4" name="Date Placeholder 3"/>
          <p:cNvSpPr>
            <a:spLocks noGrp="1"/>
          </p:cNvSpPr>
          <p:nvPr>
            <p:ph type="dt" sz="half" idx="10"/>
          </p:nvPr>
        </p:nvSpPr>
        <p:spPr>
          <a:xfrm>
            <a:off x="685800" y="6248400"/>
            <a:ext cx="1905000" cy="457200"/>
          </a:xfrm>
          <a:prstGeom prst="rect">
            <a:avLst/>
          </a:prstGeom>
        </p:spPr>
        <p:txBody>
          <a:bodyPr/>
          <a:lstStyle>
            <a:lvl1pPr>
              <a:defRPr/>
            </a:lvl1pPr>
          </a:lstStyle>
          <a:p>
            <a:endParaRPr lang="en-US" altLang="en-US">
              <a:solidFill>
                <a:prstClr val="white">
                  <a:tint val="75000"/>
                </a:prstClr>
              </a:solidFill>
            </a:endParaRPr>
          </a:p>
        </p:txBody>
      </p:sp>
      <p:sp>
        <p:nvSpPr>
          <p:cNvPr id="5" name="Footer Placeholder 4"/>
          <p:cNvSpPr>
            <a:spLocks noGrp="1"/>
          </p:cNvSpPr>
          <p:nvPr>
            <p:ph type="ftr" sz="quarter" idx="11"/>
          </p:nvPr>
        </p:nvSpPr>
        <p:spPr>
          <a:xfrm>
            <a:off x="3124200" y="6248400"/>
            <a:ext cx="2895600" cy="457200"/>
          </a:xfrm>
          <a:prstGeom prst="rect">
            <a:avLst/>
          </a:prstGeom>
        </p:spPr>
        <p:txBody>
          <a:bodyPr/>
          <a:lstStyle>
            <a:lvl1pPr>
              <a:defRPr/>
            </a:lvl1pPr>
          </a:lstStyle>
          <a:p>
            <a:endParaRPr lang="en-US" altLang="en-US">
              <a:solidFill>
                <a:prstClr val="white">
                  <a:tint val="75000"/>
                </a:prstClr>
              </a:solidFill>
            </a:endParaRPr>
          </a:p>
        </p:txBody>
      </p:sp>
      <p:sp>
        <p:nvSpPr>
          <p:cNvPr id="6" name="Slide Number Placeholder 5"/>
          <p:cNvSpPr>
            <a:spLocks noGrp="1"/>
          </p:cNvSpPr>
          <p:nvPr>
            <p:ph type="sldNum" sz="quarter" idx="12"/>
          </p:nvPr>
        </p:nvSpPr>
        <p:spPr>
          <a:xfrm>
            <a:off x="6553200" y="6248400"/>
            <a:ext cx="1905000" cy="457200"/>
          </a:xfrm>
          <a:prstGeom prst="rect">
            <a:avLst/>
          </a:prstGeom>
        </p:spPr>
        <p:txBody>
          <a:bodyPr/>
          <a:lstStyle>
            <a:lvl1pPr>
              <a:defRPr/>
            </a:lvl1pPr>
          </a:lstStyle>
          <a:p>
            <a:fld id="{7B62B443-EADC-4E59-A1CE-A6A2038A1C60}" type="slidenum">
              <a:rPr lang="en-US" altLang="en-US">
                <a:solidFill>
                  <a:prstClr val="white">
                    <a:tint val="75000"/>
                  </a:prstClr>
                </a:solidFill>
              </a:rPr>
              <a:pPr/>
              <a:t>‹#›</a:t>
            </a:fld>
            <a:endParaRPr lang="en-US" altLang="en-US">
              <a:solidFill>
                <a:prstClr val="white">
                  <a:tint val="75000"/>
                </a:prstClr>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48127100"/>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en-US" smtClean="0"/>
              <a:t>Click to edit Master title style</a:t>
            </a:r>
            <a:endParaRPr lang="en-US" dirty="0"/>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endParaRPr lang="en-US">
              <a:solidFill>
                <a:srgbClr val="FFFFFF"/>
              </a:solidFill>
            </a:endParaRPr>
          </a:p>
        </p:txBody>
      </p:sp>
      <p:sp>
        <p:nvSpPr>
          <p:cNvPr id="5" name="Footer Placeholder 4"/>
          <p:cNvSpPr>
            <a:spLocks noGrp="1"/>
          </p:cNvSpPr>
          <p:nvPr>
            <p:ph type="ftr" sz="quarter" idx="11"/>
          </p:nvPr>
        </p:nvSpPr>
        <p:spPr/>
        <p:txBody>
          <a:bodyPr/>
          <a:lstStyle/>
          <a:p>
            <a:endParaRPr lang="en-US">
              <a:solidFill>
                <a:srgbClr val="FFFFFF"/>
              </a:solidFill>
            </a:endParaRPr>
          </a:p>
        </p:txBody>
      </p:sp>
      <p:sp>
        <p:nvSpPr>
          <p:cNvPr id="6" name="Slide Number Placeholder 5"/>
          <p:cNvSpPr>
            <a:spLocks noGrp="1"/>
          </p:cNvSpPr>
          <p:nvPr>
            <p:ph type="sldNum" sz="quarter" idx="12"/>
          </p:nvPr>
        </p:nvSpPr>
        <p:spPr/>
        <p:txBody>
          <a:bodyPr/>
          <a:lstStyle/>
          <a:p>
            <a:fld id="{39420927-F699-4BF5-BEFD-0CE0C71042AC}" type="slidenum">
              <a:rPr lang="en-US" smtClean="0">
                <a:solidFill>
                  <a:srgbClr val="FFFFFF"/>
                </a:solidFill>
              </a:rPr>
              <a:pPr/>
              <a:t>‹#›</a:t>
            </a:fld>
            <a:endParaRPr lang="en-US">
              <a:solidFill>
                <a:srgbClr val="FFFFFF"/>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11284815"/>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p>
            <a:endParaRPr lang="en-US">
              <a:solidFill>
                <a:srgbClr val="FFFFFF"/>
              </a:solidFill>
            </a:endParaRPr>
          </a:p>
        </p:txBody>
      </p:sp>
      <p:sp>
        <p:nvSpPr>
          <p:cNvPr id="5" name="Footer Placeholder 4"/>
          <p:cNvSpPr>
            <a:spLocks noGrp="1"/>
          </p:cNvSpPr>
          <p:nvPr>
            <p:ph type="ftr" sz="quarter" idx="11"/>
          </p:nvPr>
        </p:nvSpPr>
        <p:spPr/>
        <p:txBody>
          <a:bodyPr/>
          <a:lstStyle/>
          <a:p>
            <a:endParaRPr lang="en-US">
              <a:solidFill>
                <a:srgbClr val="FFFFFF"/>
              </a:solidFill>
            </a:endParaRPr>
          </a:p>
        </p:txBody>
      </p:sp>
      <p:sp>
        <p:nvSpPr>
          <p:cNvPr id="6" name="Slide Number Placeholder 5"/>
          <p:cNvSpPr>
            <a:spLocks noGrp="1"/>
          </p:cNvSpPr>
          <p:nvPr>
            <p:ph type="sldNum" sz="quarter" idx="12"/>
          </p:nvPr>
        </p:nvSpPr>
        <p:spPr/>
        <p:txBody>
          <a:bodyPr/>
          <a:lstStyle/>
          <a:p>
            <a:fld id="{B7EB6FC9-0E00-4941-9386-64A5846FCE60}" type="slidenum">
              <a:rPr lang="en-US" smtClean="0">
                <a:solidFill>
                  <a:srgbClr val="FFFFFF"/>
                </a:solidFill>
              </a:rPr>
              <a:pPr/>
              <a:t>‹#›</a:t>
            </a:fld>
            <a:endParaRPr lang="en-US">
              <a:solidFill>
                <a:srgbClr val="FFFFFF"/>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73326073"/>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en-US" smtClean="0"/>
              <a:t>Click to edit Master title style</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solidFill>
                <a:srgbClr val="FFFFFF"/>
              </a:solidFill>
            </a:endParaRPr>
          </a:p>
        </p:txBody>
      </p:sp>
      <p:sp>
        <p:nvSpPr>
          <p:cNvPr id="5" name="Footer Placeholder 4"/>
          <p:cNvSpPr>
            <a:spLocks noGrp="1"/>
          </p:cNvSpPr>
          <p:nvPr>
            <p:ph type="ftr" sz="quarter" idx="11"/>
          </p:nvPr>
        </p:nvSpPr>
        <p:spPr/>
        <p:txBody>
          <a:bodyPr/>
          <a:lstStyle/>
          <a:p>
            <a:endParaRPr lang="en-US">
              <a:solidFill>
                <a:srgbClr val="FFFFFF"/>
              </a:solidFill>
            </a:endParaRPr>
          </a:p>
        </p:txBody>
      </p:sp>
      <p:sp>
        <p:nvSpPr>
          <p:cNvPr id="6" name="Slide Number Placeholder 5"/>
          <p:cNvSpPr>
            <a:spLocks noGrp="1"/>
          </p:cNvSpPr>
          <p:nvPr>
            <p:ph type="sldNum" sz="quarter" idx="12"/>
          </p:nvPr>
        </p:nvSpPr>
        <p:spPr/>
        <p:txBody>
          <a:bodyPr/>
          <a:lstStyle/>
          <a:p>
            <a:fld id="{02D343D1-B6E2-4A56-8D4A-992C2775D616}" type="slidenum">
              <a:rPr lang="en-US" smtClean="0">
                <a:solidFill>
                  <a:srgbClr val="FFFFFF"/>
                </a:solidFill>
              </a:rPr>
              <a:pPr/>
              <a:t>‹#›</a:t>
            </a:fld>
            <a:endParaRPr lang="en-US">
              <a:solidFill>
                <a:srgbClr val="FFFFFF"/>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085210513"/>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1pPr>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1pPr>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endParaRPr lang="en-US">
              <a:solidFill>
                <a:srgbClr val="FFFFFF"/>
              </a:solidFill>
            </a:endParaRPr>
          </a:p>
        </p:txBody>
      </p:sp>
      <p:sp>
        <p:nvSpPr>
          <p:cNvPr id="6" name="Footer Placeholder 5"/>
          <p:cNvSpPr>
            <a:spLocks noGrp="1"/>
          </p:cNvSpPr>
          <p:nvPr>
            <p:ph type="ftr" sz="quarter" idx="11"/>
          </p:nvPr>
        </p:nvSpPr>
        <p:spPr/>
        <p:txBody>
          <a:bodyPr/>
          <a:lstStyle/>
          <a:p>
            <a:endParaRPr lang="en-US">
              <a:solidFill>
                <a:srgbClr val="FFFFFF"/>
              </a:solidFill>
            </a:endParaRPr>
          </a:p>
        </p:txBody>
      </p:sp>
      <p:sp>
        <p:nvSpPr>
          <p:cNvPr id="7" name="Slide Number Placeholder 6"/>
          <p:cNvSpPr>
            <a:spLocks noGrp="1"/>
          </p:cNvSpPr>
          <p:nvPr>
            <p:ph type="sldNum" sz="quarter" idx="12"/>
          </p:nvPr>
        </p:nvSpPr>
        <p:spPr/>
        <p:txBody>
          <a:bodyPr/>
          <a:lstStyle/>
          <a:p>
            <a:fld id="{2327E10F-7823-432A-9917-F2713F0BD8CF}" type="slidenum">
              <a:rPr lang="en-US" smtClean="0">
                <a:solidFill>
                  <a:srgbClr val="FFFFFF"/>
                </a:solidFill>
              </a:rPr>
              <a:pPr/>
              <a:t>‹#›</a:t>
            </a:fld>
            <a:endParaRPr lang="en-US">
              <a:solidFill>
                <a:srgbClr val="FFFFFF"/>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624065087"/>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009442" y="1812927"/>
            <a:ext cx="3471277"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09442" y="2389189"/>
            <a:ext cx="3471277" cy="3471861"/>
          </a:xfrm>
        </p:spPr>
        <p:txBody>
          <a:bodyPr>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63280" y="1812927"/>
            <a:ext cx="347127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280" y="2389189"/>
            <a:ext cx="3471275" cy="3471861"/>
          </a:xfrm>
        </p:spPr>
        <p:txBody>
          <a:bodyPr>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solidFill>
                <a:srgbClr val="FFFFFF"/>
              </a:solidFill>
            </a:endParaRPr>
          </a:p>
        </p:txBody>
      </p:sp>
      <p:sp>
        <p:nvSpPr>
          <p:cNvPr id="8" name="Footer Placeholder 7"/>
          <p:cNvSpPr>
            <a:spLocks noGrp="1"/>
          </p:cNvSpPr>
          <p:nvPr>
            <p:ph type="ftr" sz="quarter" idx="11"/>
          </p:nvPr>
        </p:nvSpPr>
        <p:spPr/>
        <p:txBody>
          <a:bodyPr/>
          <a:lstStyle/>
          <a:p>
            <a:endParaRPr lang="en-US">
              <a:solidFill>
                <a:srgbClr val="FFFFFF"/>
              </a:solidFill>
            </a:endParaRPr>
          </a:p>
        </p:txBody>
      </p:sp>
      <p:sp>
        <p:nvSpPr>
          <p:cNvPr id="9" name="Slide Number Placeholder 8"/>
          <p:cNvSpPr>
            <a:spLocks noGrp="1"/>
          </p:cNvSpPr>
          <p:nvPr>
            <p:ph type="sldNum" sz="quarter" idx="12"/>
          </p:nvPr>
        </p:nvSpPr>
        <p:spPr/>
        <p:txBody>
          <a:bodyPr/>
          <a:lstStyle/>
          <a:p>
            <a:fld id="{AF8E16B1-817F-4CAB-924D-55BC11E9B1ED}" type="slidenum">
              <a:rPr lang="en-US" smtClean="0">
                <a:solidFill>
                  <a:srgbClr val="FFFFFF"/>
                </a:solidFill>
              </a:rPr>
              <a:pPr/>
              <a:t>‹#›</a:t>
            </a:fld>
            <a:endParaRPr lang="en-US">
              <a:solidFill>
                <a:srgbClr val="FFFFFF"/>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880877418"/>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solidFill>
                <a:srgbClr val="FFFFFF"/>
              </a:solidFill>
            </a:endParaRPr>
          </a:p>
        </p:txBody>
      </p:sp>
      <p:sp>
        <p:nvSpPr>
          <p:cNvPr id="4" name="Footer Placeholder 3"/>
          <p:cNvSpPr>
            <a:spLocks noGrp="1"/>
          </p:cNvSpPr>
          <p:nvPr>
            <p:ph type="ftr" sz="quarter" idx="11"/>
          </p:nvPr>
        </p:nvSpPr>
        <p:spPr/>
        <p:txBody>
          <a:bodyPr/>
          <a:lstStyle/>
          <a:p>
            <a:endParaRPr lang="en-US">
              <a:solidFill>
                <a:srgbClr val="FFFFFF"/>
              </a:solidFill>
            </a:endParaRPr>
          </a:p>
        </p:txBody>
      </p:sp>
      <p:sp>
        <p:nvSpPr>
          <p:cNvPr id="5" name="Slide Number Placeholder 4"/>
          <p:cNvSpPr>
            <a:spLocks noGrp="1"/>
          </p:cNvSpPr>
          <p:nvPr>
            <p:ph type="sldNum" sz="quarter" idx="12"/>
          </p:nvPr>
        </p:nvSpPr>
        <p:spPr/>
        <p:txBody>
          <a:bodyPr/>
          <a:lstStyle/>
          <a:p>
            <a:fld id="{B2F7A85E-38EC-48F2-9E92-FC152EC0C2FD}" type="slidenum">
              <a:rPr lang="en-US" smtClean="0">
                <a:solidFill>
                  <a:srgbClr val="FFFFFF"/>
                </a:solidFill>
              </a:rPr>
              <a:pPr/>
              <a:t>‹#›</a:t>
            </a:fld>
            <a:endParaRPr lang="en-US">
              <a:solidFill>
                <a:srgbClr val="FFFFFF"/>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683247571"/>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solidFill>
                <a:srgbClr val="FFFFFF"/>
              </a:solidFill>
            </a:endParaRPr>
          </a:p>
        </p:txBody>
      </p:sp>
      <p:sp>
        <p:nvSpPr>
          <p:cNvPr id="3" name="Footer Placeholder 2"/>
          <p:cNvSpPr>
            <a:spLocks noGrp="1"/>
          </p:cNvSpPr>
          <p:nvPr>
            <p:ph type="ftr" sz="quarter" idx="11"/>
          </p:nvPr>
        </p:nvSpPr>
        <p:spPr/>
        <p:txBody>
          <a:bodyPr/>
          <a:lstStyle/>
          <a:p>
            <a:endParaRPr lang="en-US">
              <a:solidFill>
                <a:srgbClr val="FFFFFF"/>
              </a:solidFill>
            </a:endParaRPr>
          </a:p>
        </p:txBody>
      </p:sp>
      <p:sp>
        <p:nvSpPr>
          <p:cNvPr id="4" name="Slide Number Placeholder 3"/>
          <p:cNvSpPr>
            <a:spLocks noGrp="1"/>
          </p:cNvSpPr>
          <p:nvPr>
            <p:ph type="sldNum" sz="quarter" idx="12"/>
          </p:nvPr>
        </p:nvSpPr>
        <p:spPr/>
        <p:txBody>
          <a:bodyPr/>
          <a:lstStyle/>
          <a:p>
            <a:fld id="{911FAB56-F1D0-4A38-B6CB-A69DCEBB5786}" type="slidenum">
              <a:rPr lang="en-US" smtClean="0">
                <a:solidFill>
                  <a:srgbClr val="FFFFFF"/>
                </a:solidFill>
              </a:rPr>
              <a:pPr/>
              <a:t>‹#›</a:t>
            </a:fld>
            <a:endParaRPr lang="en-US">
              <a:solidFill>
                <a:srgbClr val="FFFFFF"/>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40120871"/>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p>
            <a:endParaRPr lang="en-US">
              <a:solidFill>
                <a:srgbClr val="FFFFFF"/>
              </a:solidFill>
            </a:endParaRPr>
          </a:p>
        </p:txBody>
      </p:sp>
      <p:sp>
        <p:nvSpPr>
          <p:cNvPr id="5" name="Footer Placeholder 4"/>
          <p:cNvSpPr>
            <a:spLocks noGrp="1"/>
          </p:cNvSpPr>
          <p:nvPr>
            <p:ph type="ftr" sz="quarter" idx="11"/>
          </p:nvPr>
        </p:nvSpPr>
        <p:spPr/>
        <p:txBody>
          <a:bodyPr/>
          <a:lstStyle/>
          <a:p>
            <a:endParaRPr lang="en-US">
              <a:solidFill>
                <a:srgbClr val="FFFFFF"/>
              </a:solidFill>
            </a:endParaRPr>
          </a:p>
        </p:txBody>
      </p:sp>
      <p:sp>
        <p:nvSpPr>
          <p:cNvPr id="6" name="Slide Number Placeholder 5"/>
          <p:cNvSpPr>
            <a:spLocks noGrp="1"/>
          </p:cNvSpPr>
          <p:nvPr>
            <p:ph type="sldNum" sz="quarter" idx="12"/>
          </p:nvPr>
        </p:nvSpPr>
        <p:spPr/>
        <p:txBody>
          <a:bodyPr/>
          <a:lstStyle/>
          <a:p>
            <a:fld id="{B7EB6FC9-0E00-4941-9386-64A5846FCE60}" type="slidenum">
              <a:rPr lang="en-US" smtClean="0">
                <a:solidFill>
                  <a:srgbClr val="FFFFFF"/>
                </a:solidFill>
              </a:rPr>
              <a:pPr/>
              <a:t>‹#›</a:t>
            </a:fld>
            <a:endParaRPr lang="en-US">
              <a:solidFill>
                <a:srgbClr val="FFFFFF"/>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250938262"/>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en-US" smtClean="0"/>
              <a:t>Click to edit Master title style</a:t>
            </a:r>
            <a:endParaRPr lang="en-US"/>
          </a:p>
        </p:txBody>
      </p:sp>
      <p:sp>
        <p:nvSpPr>
          <p:cNvPr id="3" name="Content Placeholder 2"/>
          <p:cNvSpPr>
            <a:spLocks noGrp="1"/>
          </p:cNvSpPr>
          <p:nvPr>
            <p:ph idx="1"/>
          </p:nvPr>
        </p:nvSpPr>
        <p:spPr>
          <a:xfrm>
            <a:off x="3852654" y="446087"/>
            <a:ext cx="4279869" cy="5414963"/>
          </a:xfrm>
        </p:spPr>
        <p:txBody>
          <a:bodyPr>
            <a:normAutofit/>
          </a:bodyPr>
          <a:lstStyle>
            <a:lvl1pPr>
              <a:defRPr sz="1400"/>
            </a:lvl1pPr>
            <a:lvl2pPr>
              <a:defRPr sz="1200"/>
            </a:lvl2pPr>
            <a:lvl3pPr>
              <a:defRPr sz="1100"/>
            </a:lvl3pPr>
            <a:lvl4pPr>
              <a:defRPr sz="1050"/>
            </a:lvl4pPr>
            <a:lvl5pPr>
              <a:defRPr sz="105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solidFill>
                <a:srgbClr val="FFFFFF"/>
              </a:solidFill>
            </a:endParaRPr>
          </a:p>
        </p:txBody>
      </p:sp>
      <p:sp>
        <p:nvSpPr>
          <p:cNvPr id="6" name="Footer Placeholder 5"/>
          <p:cNvSpPr>
            <a:spLocks noGrp="1"/>
          </p:cNvSpPr>
          <p:nvPr>
            <p:ph type="ftr" sz="quarter" idx="11"/>
          </p:nvPr>
        </p:nvSpPr>
        <p:spPr/>
        <p:txBody>
          <a:bodyPr/>
          <a:lstStyle/>
          <a:p>
            <a:endParaRPr lang="en-US">
              <a:solidFill>
                <a:srgbClr val="FFFFFF"/>
              </a:solidFill>
            </a:endParaRPr>
          </a:p>
        </p:txBody>
      </p:sp>
      <p:sp>
        <p:nvSpPr>
          <p:cNvPr id="7" name="Slide Number Placeholder 6"/>
          <p:cNvSpPr>
            <a:spLocks noGrp="1"/>
          </p:cNvSpPr>
          <p:nvPr>
            <p:ph type="sldNum" sz="quarter" idx="12"/>
          </p:nvPr>
        </p:nvSpPr>
        <p:spPr/>
        <p:txBody>
          <a:bodyPr/>
          <a:lstStyle/>
          <a:p>
            <a:fld id="{21012117-F7FA-40DE-BE3E-7D6EF37EC535}" type="slidenum">
              <a:rPr lang="en-US" smtClean="0">
                <a:solidFill>
                  <a:srgbClr val="FFFFFF"/>
                </a:solidFill>
              </a:rPr>
              <a:pPr/>
              <a:t>‹#›</a:t>
            </a:fld>
            <a:endParaRPr lang="en-US">
              <a:solidFill>
                <a:srgbClr val="FFFFFF"/>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576972899"/>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3" y="1387058"/>
            <a:ext cx="3297953" cy="1113254"/>
          </a:xfrm>
        </p:spPr>
        <p:txBody>
          <a:bodyPr anchor="b">
            <a:normAutofit/>
          </a:bodyPr>
          <a:lstStyle>
            <a:lvl1pPr algn="l">
              <a:defRPr sz="2400" b="0"/>
            </a:lvl1pPr>
          </a:lstStyle>
          <a:p>
            <a:r>
              <a:rPr lang="en-US" smtClean="0"/>
              <a:t>Click to edit Master title style</a:t>
            </a:r>
            <a:endParaRPr lang="en-US"/>
          </a:p>
        </p:txBody>
      </p:sp>
      <p:sp>
        <p:nvSpPr>
          <p:cNvPr id="4" name="Text Placeholder 3"/>
          <p:cNvSpPr>
            <a:spLocks noGrp="1"/>
          </p:cNvSpPr>
          <p:nvPr>
            <p:ph type="body" sz="half" idx="2"/>
          </p:nvPr>
        </p:nvSpPr>
        <p:spPr>
          <a:xfrm>
            <a:off x="1009443" y="2500312"/>
            <a:ext cx="3297954"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solidFill>
                <a:srgbClr val="FFFFFF"/>
              </a:solidFill>
            </a:endParaRPr>
          </a:p>
        </p:txBody>
      </p:sp>
      <p:sp>
        <p:nvSpPr>
          <p:cNvPr id="6" name="Footer Placeholder 5"/>
          <p:cNvSpPr>
            <a:spLocks noGrp="1"/>
          </p:cNvSpPr>
          <p:nvPr>
            <p:ph type="ftr" sz="quarter" idx="11"/>
          </p:nvPr>
        </p:nvSpPr>
        <p:spPr/>
        <p:txBody>
          <a:bodyPr/>
          <a:lstStyle/>
          <a:p>
            <a:endParaRPr lang="en-US">
              <a:solidFill>
                <a:srgbClr val="FFFFFF"/>
              </a:solidFill>
            </a:endParaRPr>
          </a:p>
        </p:txBody>
      </p:sp>
      <p:sp>
        <p:nvSpPr>
          <p:cNvPr id="7" name="Slide Number Placeholder 6"/>
          <p:cNvSpPr>
            <a:spLocks noGrp="1"/>
          </p:cNvSpPr>
          <p:nvPr>
            <p:ph type="sldNum" sz="quarter" idx="12"/>
          </p:nvPr>
        </p:nvSpPr>
        <p:spPr/>
        <p:txBody>
          <a:bodyPr/>
          <a:lstStyle/>
          <a:p>
            <a:fld id="{1CD8D21E-E49B-41CC-ABC5-19F3404A5A81}" type="slidenum">
              <a:rPr lang="en-US" smtClean="0">
                <a:solidFill>
                  <a:srgbClr val="FFFFFF"/>
                </a:solidFill>
              </a:rPr>
              <a:pPr/>
              <a:t>‹#›</a:t>
            </a:fld>
            <a:endParaRPr lang="en-US">
              <a:solidFill>
                <a:srgbClr val="FFFFFF"/>
              </a:solidFill>
            </a:endParaRPr>
          </a:p>
        </p:txBody>
      </p:sp>
      <p:grpSp>
        <p:nvGrpSpPr>
          <p:cNvPr id="16" name="Group 15"/>
          <p:cNvGrpSpPr/>
          <p:nvPr/>
        </p:nvGrpSpPr>
        <p:grpSpPr>
          <a:xfrm>
            <a:off x="4516154" y="994387"/>
            <a:ext cx="1847138" cy="1530439"/>
            <a:chOff x="4718762" y="993075"/>
            <a:chExt cx="1847138" cy="1530439"/>
          </a:xfrm>
        </p:grpSpPr>
        <p:sp>
          <p:nvSpPr>
            <p:cNvPr id="32" name="Oval 31"/>
            <p:cNvSpPr/>
            <p:nvPr/>
          </p:nvSpPr>
          <p:spPr>
            <a:xfrm>
              <a:off x="5479247" y="1436861"/>
              <a:ext cx="1086653" cy="108665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33" name="Oval 32"/>
            <p:cNvSpPr/>
            <p:nvPr/>
          </p:nvSpPr>
          <p:spPr>
            <a:xfrm>
              <a:off x="5650541" y="1411791"/>
              <a:ext cx="830365" cy="830365"/>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9" name="Oval 28"/>
            <p:cNvSpPr/>
            <p:nvPr/>
          </p:nvSpPr>
          <p:spPr>
            <a:xfrm>
              <a:off x="5256184" y="1894454"/>
              <a:ext cx="602364" cy="602364"/>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31" name="Oval 30"/>
            <p:cNvSpPr/>
            <p:nvPr/>
          </p:nvSpPr>
          <p:spPr>
            <a:xfrm>
              <a:off x="5424145" y="1811313"/>
              <a:ext cx="489588" cy="489588"/>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8" name="Oval 27"/>
            <p:cNvSpPr/>
            <p:nvPr/>
          </p:nvSpPr>
          <p:spPr>
            <a:xfrm>
              <a:off x="4718762" y="2083426"/>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30" name="Oval 29"/>
            <p:cNvSpPr/>
            <p:nvPr/>
          </p:nvSpPr>
          <p:spPr>
            <a:xfrm>
              <a:off x="6132091" y="993075"/>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34" name="Oval 33"/>
            <p:cNvSpPr/>
            <p:nvPr/>
          </p:nvSpPr>
          <p:spPr>
            <a:xfrm>
              <a:off x="5059596" y="1894454"/>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35" name="Oval 34"/>
            <p:cNvSpPr/>
            <p:nvPr/>
          </p:nvSpPr>
          <p:spPr>
            <a:xfrm>
              <a:off x="6148801" y="1060593"/>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grpSp>
      <p:sp>
        <p:nvSpPr>
          <p:cNvPr id="18" name="Picture Placeholder 17"/>
          <p:cNvSpPr>
            <a:spLocks noGrp="1"/>
          </p:cNvSpPr>
          <p:nvPr>
            <p:ph type="pic" sz="quarter" idx="14"/>
          </p:nvPr>
        </p:nvSpPr>
        <p:spPr>
          <a:xfrm>
            <a:off x="4674192" y="1601512"/>
            <a:ext cx="3429000" cy="3429000"/>
          </a:xfrm>
          <a:prstGeom prst="ellipse">
            <a:avLst/>
          </a:prstGeom>
          <a:ln w="76200">
            <a:solidFill>
              <a:schemeClr val="tx2">
                <a:lumMod val="75000"/>
              </a:schemeClr>
            </a:solidFill>
          </a:ln>
        </p:spPr>
        <p:txBody>
          <a:bodyPr/>
          <a:lstStyle/>
          <a:p>
            <a:r>
              <a:rPr lang="en-US" smtClean="0"/>
              <a:t>Click icon to add picture</a:t>
            </a:r>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72608503"/>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solidFill>
                <a:srgbClr val="FFFFFF"/>
              </a:solidFill>
            </a:endParaRPr>
          </a:p>
        </p:txBody>
      </p:sp>
      <p:sp>
        <p:nvSpPr>
          <p:cNvPr id="5" name="Footer Placeholder 4"/>
          <p:cNvSpPr>
            <a:spLocks noGrp="1"/>
          </p:cNvSpPr>
          <p:nvPr>
            <p:ph type="ftr" sz="quarter" idx="11"/>
          </p:nvPr>
        </p:nvSpPr>
        <p:spPr/>
        <p:txBody>
          <a:bodyPr/>
          <a:lstStyle/>
          <a:p>
            <a:endParaRPr lang="en-US">
              <a:solidFill>
                <a:srgbClr val="FFFFFF"/>
              </a:solidFill>
            </a:endParaRPr>
          </a:p>
        </p:txBody>
      </p:sp>
      <p:sp>
        <p:nvSpPr>
          <p:cNvPr id="6" name="Slide Number Placeholder 5"/>
          <p:cNvSpPr>
            <a:spLocks noGrp="1"/>
          </p:cNvSpPr>
          <p:nvPr>
            <p:ph type="sldNum" sz="quarter" idx="12"/>
          </p:nvPr>
        </p:nvSpPr>
        <p:spPr/>
        <p:txBody>
          <a:bodyPr/>
          <a:lstStyle/>
          <a:p>
            <a:fld id="{B082D147-7F7C-48FB-A21E-00DC868DC9C1}" type="slidenum">
              <a:rPr lang="en-US" smtClean="0">
                <a:solidFill>
                  <a:srgbClr val="FFFFFF"/>
                </a:solidFill>
              </a:rPr>
              <a:pPr/>
              <a:t>‹#›</a:t>
            </a:fld>
            <a:endParaRPr lang="en-US">
              <a:solidFill>
                <a:srgbClr val="FFFFFF"/>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400964821"/>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solidFill>
                <a:srgbClr val="FFFFFF"/>
              </a:solidFill>
            </a:endParaRPr>
          </a:p>
        </p:txBody>
      </p:sp>
      <p:sp>
        <p:nvSpPr>
          <p:cNvPr id="5" name="Footer Placeholder 4"/>
          <p:cNvSpPr>
            <a:spLocks noGrp="1"/>
          </p:cNvSpPr>
          <p:nvPr>
            <p:ph type="ftr" sz="quarter" idx="11"/>
          </p:nvPr>
        </p:nvSpPr>
        <p:spPr/>
        <p:txBody>
          <a:bodyPr/>
          <a:lstStyle/>
          <a:p>
            <a:endParaRPr lang="en-US">
              <a:solidFill>
                <a:srgbClr val="FFFFFF"/>
              </a:solidFill>
            </a:endParaRPr>
          </a:p>
        </p:txBody>
      </p:sp>
      <p:sp>
        <p:nvSpPr>
          <p:cNvPr id="6" name="Slide Number Placeholder 5"/>
          <p:cNvSpPr>
            <a:spLocks noGrp="1"/>
          </p:cNvSpPr>
          <p:nvPr>
            <p:ph type="sldNum" sz="quarter" idx="12"/>
          </p:nvPr>
        </p:nvSpPr>
        <p:spPr/>
        <p:txBody>
          <a:bodyPr/>
          <a:lstStyle/>
          <a:p>
            <a:fld id="{41F9377E-288A-40E0-836D-81F4A163C349}" type="slidenum">
              <a:rPr lang="en-US" smtClean="0">
                <a:solidFill>
                  <a:srgbClr val="FFFFFF"/>
                </a:solidFill>
              </a:rPr>
              <a:pPr/>
              <a:t>‹#›</a:t>
            </a:fld>
            <a:endParaRPr lang="en-US">
              <a:solidFill>
                <a:srgbClr val="FFFFFF"/>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348987483"/>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a:prstGeom prst="rect">
            <a:avLst/>
          </a:prstGeom>
        </p:spPr>
        <p:txBody>
          <a:bodyPr/>
          <a:lstStyle/>
          <a:p>
            <a:r>
              <a:rPr lang="en-US" smtClean="0"/>
              <a:t>Click to edit Master title style</a:t>
            </a:r>
            <a:endParaRPr lang="en-US"/>
          </a:p>
        </p:txBody>
      </p:sp>
      <p:sp>
        <p:nvSpPr>
          <p:cNvPr id="3" name="Chart Placeholder 2"/>
          <p:cNvSpPr>
            <a:spLocks noGrp="1"/>
          </p:cNvSpPr>
          <p:nvPr>
            <p:ph type="chart" idx="1"/>
          </p:nvPr>
        </p:nvSpPr>
        <p:spPr>
          <a:xfrm>
            <a:off x="685800" y="1981200"/>
            <a:ext cx="7772400" cy="4114800"/>
          </a:xfrm>
          <a:prstGeom prst="rect">
            <a:avLst/>
          </a:prstGeom>
        </p:spPr>
        <p:txBody>
          <a:bodyPr/>
          <a:lstStyle/>
          <a:p>
            <a:r>
              <a:rPr lang="en-US" smtClean="0"/>
              <a:t>Click icon to add chart</a:t>
            </a:r>
            <a:endParaRPr lang="en-US"/>
          </a:p>
        </p:txBody>
      </p:sp>
      <p:sp>
        <p:nvSpPr>
          <p:cNvPr id="4" name="Date Placeholder 3"/>
          <p:cNvSpPr>
            <a:spLocks noGrp="1"/>
          </p:cNvSpPr>
          <p:nvPr>
            <p:ph type="dt" sz="half" idx="10"/>
          </p:nvPr>
        </p:nvSpPr>
        <p:spPr>
          <a:xfrm>
            <a:off x="685800" y="6248400"/>
            <a:ext cx="1905000" cy="457200"/>
          </a:xfrm>
          <a:prstGeom prst="rect">
            <a:avLst/>
          </a:prstGeom>
        </p:spPr>
        <p:txBody>
          <a:bodyPr/>
          <a:lstStyle>
            <a:lvl1pPr>
              <a:defRPr/>
            </a:lvl1pPr>
          </a:lstStyle>
          <a:p>
            <a:endParaRPr lang="en-US" altLang="en-US">
              <a:solidFill>
                <a:prstClr val="white">
                  <a:tint val="75000"/>
                </a:prstClr>
              </a:solidFill>
            </a:endParaRPr>
          </a:p>
        </p:txBody>
      </p:sp>
      <p:sp>
        <p:nvSpPr>
          <p:cNvPr id="5" name="Footer Placeholder 4"/>
          <p:cNvSpPr>
            <a:spLocks noGrp="1"/>
          </p:cNvSpPr>
          <p:nvPr>
            <p:ph type="ftr" sz="quarter" idx="11"/>
          </p:nvPr>
        </p:nvSpPr>
        <p:spPr>
          <a:xfrm>
            <a:off x="3124200" y="6248400"/>
            <a:ext cx="2895600" cy="457200"/>
          </a:xfrm>
          <a:prstGeom prst="rect">
            <a:avLst/>
          </a:prstGeom>
        </p:spPr>
        <p:txBody>
          <a:bodyPr/>
          <a:lstStyle>
            <a:lvl1pPr>
              <a:defRPr/>
            </a:lvl1pPr>
          </a:lstStyle>
          <a:p>
            <a:endParaRPr lang="en-US" altLang="en-US">
              <a:solidFill>
                <a:prstClr val="white">
                  <a:tint val="75000"/>
                </a:prstClr>
              </a:solidFill>
            </a:endParaRPr>
          </a:p>
        </p:txBody>
      </p:sp>
      <p:sp>
        <p:nvSpPr>
          <p:cNvPr id="6" name="Slide Number Placeholder 5"/>
          <p:cNvSpPr>
            <a:spLocks noGrp="1"/>
          </p:cNvSpPr>
          <p:nvPr>
            <p:ph type="sldNum" sz="quarter" idx="12"/>
          </p:nvPr>
        </p:nvSpPr>
        <p:spPr>
          <a:xfrm>
            <a:off x="6553200" y="6248400"/>
            <a:ext cx="1905000" cy="457200"/>
          </a:xfrm>
          <a:prstGeom prst="rect">
            <a:avLst/>
          </a:prstGeom>
        </p:spPr>
        <p:txBody>
          <a:bodyPr/>
          <a:lstStyle>
            <a:lvl1pPr>
              <a:defRPr/>
            </a:lvl1pPr>
          </a:lstStyle>
          <a:p>
            <a:fld id="{7B62B443-EADC-4E59-A1CE-A6A2038A1C60}" type="slidenum">
              <a:rPr lang="en-US" altLang="en-US" smtClean="0">
                <a:solidFill>
                  <a:prstClr val="white">
                    <a:tint val="75000"/>
                  </a:prstClr>
                </a:solidFill>
              </a:rPr>
              <a:pPr/>
              <a:t>‹#›</a:t>
            </a:fld>
            <a:endParaRPr lang="en-US" altLang="en-US">
              <a:solidFill>
                <a:prstClr val="white">
                  <a:tint val="75000"/>
                </a:prstClr>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007070650"/>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en-US" smtClean="0"/>
              <a:t>Click to edit Master title style</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solidFill>
                <a:srgbClr val="FFFFFF"/>
              </a:solidFill>
            </a:endParaRPr>
          </a:p>
        </p:txBody>
      </p:sp>
      <p:sp>
        <p:nvSpPr>
          <p:cNvPr id="5" name="Footer Placeholder 4"/>
          <p:cNvSpPr>
            <a:spLocks noGrp="1"/>
          </p:cNvSpPr>
          <p:nvPr>
            <p:ph type="ftr" sz="quarter" idx="11"/>
          </p:nvPr>
        </p:nvSpPr>
        <p:spPr/>
        <p:txBody>
          <a:bodyPr/>
          <a:lstStyle/>
          <a:p>
            <a:endParaRPr lang="en-US">
              <a:solidFill>
                <a:srgbClr val="FFFFFF"/>
              </a:solidFill>
            </a:endParaRPr>
          </a:p>
        </p:txBody>
      </p:sp>
      <p:sp>
        <p:nvSpPr>
          <p:cNvPr id="6" name="Slide Number Placeholder 5"/>
          <p:cNvSpPr>
            <a:spLocks noGrp="1"/>
          </p:cNvSpPr>
          <p:nvPr>
            <p:ph type="sldNum" sz="quarter" idx="12"/>
          </p:nvPr>
        </p:nvSpPr>
        <p:spPr/>
        <p:txBody>
          <a:bodyPr/>
          <a:lstStyle/>
          <a:p>
            <a:fld id="{02D343D1-B6E2-4A56-8D4A-992C2775D616}" type="slidenum">
              <a:rPr lang="en-US" smtClean="0">
                <a:solidFill>
                  <a:srgbClr val="FFFFFF"/>
                </a:solidFill>
              </a:rPr>
              <a:pPr/>
              <a:t>‹#›</a:t>
            </a:fld>
            <a:endParaRPr lang="en-US">
              <a:solidFill>
                <a:srgbClr val="FFFFFF"/>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397978420"/>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1pPr>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1pPr>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endParaRPr lang="en-US">
              <a:solidFill>
                <a:srgbClr val="FFFFFF"/>
              </a:solidFill>
            </a:endParaRPr>
          </a:p>
        </p:txBody>
      </p:sp>
      <p:sp>
        <p:nvSpPr>
          <p:cNvPr id="6" name="Footer Placeholder 5"/>
          <p:cNvSpPr>
            <a:spLocks noGrp="1"/>
          </p:cNvSpPr>
          <p:nvPr>
            <p:ph type="ftr" sz="quarter" idx="11"/>
          </p:nvPr>
        </p:nvSpPr>
        <p:spPr/>
        <p:txBody>
          <a:bodyPr/>
          <a:lstStyle/>
          <a:p>
            <a:endParaRPr lang="en-US">
              <a:solidFill>
                <a:srgbClr val="FFFFFF"/>
              </a:solidFill>
            </a:endParaRPr>
          </a:p>
        </p:txBody>
      </p:sp>
      <p:sp>
        <p:nvSpPr>
          <p:cNvPr id="7" name="Slide Number Placeholder 6"/>
          <p:cNvSpPr>
            <a:spLocks noGrp="1"/>
          </p:cNvSpPr>
          <p:nvPr>
            <p:ph type="sldNum" sz="quarter" idx="12"/>
          </p:nvPr>
        </p:nvSpPr>
        <p:spPr/>
        <p:txBody>
          <a:bodyPr/>
          <a:lstStyle/>
          <a:p>
            <a:fld id="{2327E10F-7823-432A-9917-F2713F0BD8CF}" type="slidenum">
              <a:rPr lang="en-US" smtClean="0">
                <a:solidFill>
                  <a:srgbClr val="FFFFFF"/>
                </a:solidFill>
              </a:rPr>
              <a:pPr/>
              <a:t>‹#›</a:t>
            </a:fld>
            <a:endParaRPr lang="en-US">
              <a:solidFill>
                <a:srgbClr val="FFFFFF"/>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715828728"/>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009442" y="1812927"/>
            <a:ext cx="3471277"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09442" y="2389189"/>
            <a:ext cx="3471277" cy="3471861"/>
          </a:xfrm>
        </p:spPr>
        <p:txBody>
          <a:bodyPr>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63280" y="1812927"/>
            <a:ext cx="347127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280" y="2389189"/>
            <a:ext cx="3471275" cy="3471861"/>
          </a:xfrm>
        </p:spPr>
        <p:txBody>
          <a:bodyPr>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solidFill>
                <a:srgbClr val="FFFFFF"/>
              </a:solidFill>
            </a:endParaRPr>
          </a:p>
        </p:txBody>
      </p:sp>
      <p:sp>
        <p:nvSpPr>
          <p:cNvPr id="8" name="Footer Placeholder 7"/>
          <p:cNvSpPr>
            <a:spLocks noGrp="1"/>
          </p:cNvSpPr>
          <p:nvPr>
            <p:ph type="ftr" sz="quarter" idx="11"/>
          </p:nvPr>
        </p:nvSpPr>
        <p:spPr/>
        <p:txBody>
          <a:bodyPr/>
          <a:lstStyle/>
          <a:p>
            <a:endParaRPr lang="en-US">
              <a:solidFill>
                <a:srgbClr val="FFFFFF"/>
              </a:solidFill>
            </a:endParaRPr>
          </a:p>
        </p:txBody>
      </p:sp>
      <p:sp>
        <p:nvSpPr>
          <p:cNvPr id="9" name="Slide Number Placeholder 8"/>
          <p:cNvSpPr>
            <a:spLocks noGrp="1"/>
          </p:cNvSpPr>
          <p:nvPr>
            <p:ph type="sldNum" sz="quarter" idx="12"/>
          </p:nvPr>
        </p:nvSpPr>
        <p:spPr/>
        <p:txBody>
          <a:bodyPr/>
          <a:lstStyle/>
          <a:p>
            <a:fld id="{AF8E16B1-817F-4CAB-924D-55BC11E9B1ED}" type="slidenum">
              <a:rPr lang="en-US" smtClean="0">
                <a:solidFill>
                  <a:srgbClr val="FFFFFF"/>
                </a:solidFill>
              </a:rPr>
              <a:pPr/>
              <a:t>‹#›</a:t>
            </a:fld>
            <a:endParaRPr lang="en-US">
              <a:solidFill>
                <a:srgbClr val="FFFFFF"/>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116180310"/>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solidFill>
                <a:srgbClr val="FFFFFF"/>
              </a:solidFill>
            </a:endParaRPr>
          </a:p>
        </p:txBody>
      </p:sp>
      <p:sp>
        <p:nvSpPr>
          <p:cNvPr id="4" name="Footer Placeholder 3"/>
          <p:cNvSpPr>
            <a:spLocks noGrp="1"/>
          </p:cNvSpPr>
          <p:nvPr>
            <p:ph type="ftr" sz="quarter" idx="11"/>
          </p:nvPr>
        </p:nvSpPr>
        <p:spPr/>
        <p:txBody>
          <a:bodyPr/>
          <a:lstStyle/>
          <a:p>
            <a:endParaRPr lang="en-US">
              <a:solidFill>
                <a:srgbClr val="FFFFFF"/>
              </a:solidFill>
            </a:endParaRPr>
          </a:p>
        </p:txBody>
      </p:sp>
      <p:sp>
        <p:nvSpPr>
          <p:cNvPr id="5" name="Slide Number Placeholder 4"/>
          <p:cNvSpPr>
            <a:spLocks noGrp="1"/>
          </p:cNvSpPr>
          <p:nvPr>
            <p:ph type="sldNum" sz="quarter" idx="12"/>
          </p:nvPr>
        </p:nvSpPr>
        <p:spPr/>
        <p:txBody>
          <a:bodyPr/>
          <a:lstStyle/>
          <a:p>
            <a:fld id="{B2F7A85E-38EC-48F2-9E92-FC152EC0C2FD}" type="slidenum">
              <a:rPr lang="en-US" smtClean="0">
                <a:solidFill>
                  <a:srgbClr val="FFFFFF"/>
                </a:solidFill>
              </a:rPr>
              <a:pPr/>
              <a:t>‹#›</a:t>
            </a:fld>
            <a:endParaRPr lang="en-US">
              <a:solidFill>
                <a:srgbClr val="FFFFFF"/>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889709473"/>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solidFill>
                <a:srgbClr val="FFFFFF"/>
              </a:solidFill>
            </a:endParaRPr>
          </a:p>
        </p:txBody>
      </p:sp>
      <p:sp>
        <p:nvSpPr>
          <p:cNvPr id="3" name="Footer Placeholder 2"/>
          <p:cNvSpPr>
            <a:spLocks noGrp="1"/>
          </p:cNvSpPr>
          <p:nvPr>
            <p:ph type="ftr" sz="quarter" idx="11"/>
          </p:nvPr>
        </p:nvSpPr>
        <p:spPr/>
        <p:txBody>
          <a:bodyPr/>
          <a:lstStyle/>
          <a:p>
            <a:endParaRPr lang="en-US">
              <a:solidFill>
                <a:srgbClr val="FFFFFF"/>
              </a:solidFill>
            </a:endParaRPr>
          </a:p>
        </p:txBody>
      </p:sp>
      <p:sp>
        <p:nvSpPr>
          <p:cNvPr id="4" name="Slide Number Placeholder 3"/>
          <p:cNvSpPr>
            <a:spLocks noGrp="1"/>
          </p:cNvSpPr>
          <p:nvPr>
            <p:ph type="sldNum" sz="quarter" idx="12"/>
          </p:nvPr>
        </p:nvSpPr>
        <p:spPr/>
        <p:txBody>
          <a:bodyPr/>
          <a:lstStyle/>
          <a:p>
            <a:fld id="{911FAB56-F1D0-4A38-B6CB-A69DCEBB5786}" type="slidenum">
              <a:rPr lang="en-US" smtClean="0">
                <a:solidFill>
                  <a:srgbClr val="FFFFFF"/>
                </a:solidFill>
              </a:rPr>
              <a:pPr/>
              <a:t>‹#›</a:t>
            </a:fld>
            <a:endParaRPr lang="en-US">
              <a:solidFill>
                <a:srgbClr val="FFFFFF"/>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896371477"/>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en-US" smtClean="0"/>
              <a:t>Click to edit Master title style</a:t>
            </a:r>
            <a:endParaRPr lang="en-US"/>
          </a:p>
        </p:txBody>
      </p:sp>
      <p:sp>
        <p:nvSpPr>
          <p:cNvPr id="3" name="Content Placeholder 2"/>
          <p:cNvSpPr>
            <a:spLocks noGrp="1"/>
          </p:cNvSpPr>
          <p:nvPr>
            <p:ph idx="1"/>
          </p:nvPr>
        </p:nvSpPr>
        <p:spPr>
          <a:xfrm>
            <a:off x="3852654" y="446087"/>
            <a:ext cx="4279869" cy="5414963"/>
          </a:xfrm>
        </p:spPr>
        <p:txBody>
          <a:bodyPr>
            <a:normAutofit/>
          </a:bodyPr>
          <a:lstStyle>
            <a:lvl1pPr>
              <a:defRPr sz="1400"/>
            </a:lvl1pPr>
            <a:lvl2pPr>
              <a:defRPr sz="1200"/>
            </a:lvl2pPr>
            <a:lvl3pPr>
              <a:defRPr sz="1100"/>
            </a:lvl3pPr>
            <a:lvl4pPr>
              <a:defRPr sz="1050"/>
            </a:lvl4pPr>
            <a:lvl5pPr>
              <a:defRPr sz="105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solidFill>
                <a:srgbClr val="FFFFFF"/>
              </a:solidFill>
            </a:endParaRPr>
          </a:p>
        </p:txBody>
      </p:sp>
      <p:sp>
        <p:nvSpPr>
          <p:cNvPr id="6" name="Footer Placeholder 5"/>
          <p:cNvSpPr>
            <a:spLocks noGrp="1"/>
          </p:cNvSpPr>
          <p:nvPr>
            <p:ph type="ftr" sz="quarter" idx="11"/>
          </p:nvPr>
        </p:nvSpPr>
        <p:spPr/>
        <p:txBody>
          <a:bodyPr/>
          <a:lstStyle/>
          <a:p>
            <a:endParaRPr lang="en-US">
              <a:solidFill>
                <a:srgbClr val="FFFFFF"/>
              </a:solidFill>
            </a:endParaRPr>
          </a:p>
        </p:txBody>
      </p:sp>
      <p:sp>
        <p:nvSpPr>
          <p:cNvPr id="7" name="Slide Number Placeholder 6"/>
          <p:cNvSpPr>
            <a:spLocks noGrp="1"/>
          </p:cNvSpPr>
          <p:nvPr>
            <p:ph type="sldNum" sz="quarter" idx="12"/>
          </p:nvPr>
        </p:nvSpPr>
        <p:spPr/>
        <p:txBody>
          <a:bodyPr/>
          <a:lstStyle/>
          <a:p>
            <a:fld id="{21012117-F7FA-40DE-BE3E-7D6EF37EC535}" type="slidenum">
              <a:rPr lang="en-US" smtClean="0">
                <a:solidFill>
                  <a:srgbClr val="FFFFFF"/>
                </a:solidFill>
              </a:rPr>
              <a:pPr/>
              <a:t>‹#›</a:t>
            </a:fld>
            <a:endParaRPr lang="en-US">
              <a:solidFill>
                <a:srgbClr val="FFFFFF"/>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248144475"/>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3" y="1387058"/>
            <a:ext cx="3297953" cy="1113254"/>
          </a:xfrm>
        </p:spPr>
        <p:txBody>
          <a:bodyPr anchor="b">
            <a:normAutofit/>
          </a:bodyPr>
          <a:lstStyle>
            <a:lvl1pPr algn="l">
              <a:defRPr sz="2400" b="0"/>
            </a:lvl1pPr>
          </a:lstStyle>
          <a:p>
            <a:r>
              <a:rPr lang="en-US" smtClean="0"/>
              <a:t>Click to edit Master title style</a:t>
            </a:r>
            <a:endParaRPr lang="en-US"/>
          </a:p>
        </p:txBody>
      </p:sp>
      <p:sp>
        <p:nvSpPr>
          <p:cNvPr id="4" name="Text Placeholder 3"/>
          <p:cNvSpPr>
            <a:spLocks noGrp="1"/>
          </p:cNvSpPr>
          <p:nvPr>
            <p:ph type="body" sz="half" idx="2"/>
          </p:nvPr>
        </p:nvSpPr>
        <p:spPr>
          <a:xfrm>
            <a:off x="1009443" y="2500312"/>
            <a:ext cx="3297954"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solidFill>
                <a:srgbClr val="FFFFFF"/>
              </a:solidFill>
            </a:endParaRPr>
          </a:p>
        </p:txBody>
      </p:sp>
      <p:sp>
        <p:nvSpPr>
          <p:cNvPr id="6" name="Footer Placeholder 5"/>
          <p:cNvSpPr>
            <a:spLocks noGrp="1"/>
          </p:cNvSpPr>
          <p:nvPr>
            <p:ph type="ftr" sz="quarter" idx="11"/>
          </p:nvPr>
        </p:nvSpPr>
        <p:spPr/>
        <p:txBody>
          <a:bodyPr/>
          <a:lstStyle/>
          <a:p>
            <a:endParaRPr lang="en-US">
              <a:solidFill>
                <a:srgbClr val="FFFFFF"/>
              </a:solidFill>
            </a:endParaRPr>
          </a:p>
        </p:txBody>
      </p:sp>
      <p:sp>
        <p:nvSpPr>
          <p:cNvPr id="7" name="Slide Number Placeholder 6"/>
          <p:cNvSpPr>
            <a:spLocks noGrp="1"/>
          </p:cNvSpPr>
          <p:nvPr>
            <p:ph type="sldNum" sz="quarter" idx="12"/>
          </p:nvPr>
        </p:nvSpPr>
        <p:spPr/>
        <p:txBody>
          <a:bodyPr/>
          <a:lstStyle/>
          <a:p>
            <a:fld id="{1CD8D21E-E49B-41CC-ABC5-19F3404A5A81}" type="slidenum">
              <a:rPr lang="en-US" smtClean="0">
                <a:solidFill>
                  <a:srgbClr val="FFFFFF"/>
                </a:solidFill>
              </a:rPr>
              <a:pPr/>
              <a:t>‹#›</a:t>
            </a:fld>
            <a:endParaRPr lang="en-US">
              <a:solidFill>
                <a:srgbClr val="FFFFFF"/>
              </a:solidFill>
            </a:endParaRPr>
          </a:p>
        </p:txBody>
      </p:sp>
      <p:grpSp>
        <p:nvGrpSpPr>
          <p:cNvPr id="16" name="Group 15"/>
          <p:cNvGrpSpPr/>
          <p:nvPr/>
        </p:nvGrpSpPr>
        <p:grpSpPr>
          <a:xfrm>
            <a:off x="4516154" y="994387"/>
            <a:ext cx="1847138" cy="1530439"/>
            <a:chOff x="4718762" y="993075"/>
            <a:chExt cx="1847138" cy="1530439"/>
          </a:xfrm>
        </p:grpSpPr>
        <p:sp>
          <p:nvSpPr>
            <p:cNvPr id="32" name="Oval 31"/>
            <p:cNvSpPr/>
            <p:nvPr/>
          </p:nvSpPr>
          <p:spPr>
            <a:xfrm>
              <a:off x="5479247" y="1436861"/>
              <a:ext cx="1086653" cy="108665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33" name="Oval 32"/>
            <p:cNvSpPr/>
            <p:nvPr/>
          </p:nvSpPr>
          <p:spPr>
            <a:xfrm>
              <a:off x="5650541" y="1411791"/>
              <a:ext cx="830365" cy="830365"/>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9" name="Oval 28"/>
            <p:cNvSpPr/>
            <p:nvPr/>
          </p:nvSpPr>
          <p:spPr>
            <a:xfrm>
              <a:off x="5256184" y="1894454"/>
              <a:ext cx="602364" cy="602364"/>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31" name="Oval 30"/>
            <p:cNvSpPr/>
            <p:nvPr/>
          </p:nvSpPr>
          <p:spPr>
            <a:xfrm>
              <a:off x="5424145" y="1811313"/>
              <a:ext cx="489588" cy="489588"/>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8" name="Oval 27"/>
            <p:cNvSpPr/>
            <p:nvPr/>
          </p:nvSpPr>
          <p:spPr>
            <a:xfrm>
              <a:off x="4718762" y="2083426"/>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30" name="Oval 29"/>
            <p:cNvSpPr/>
            <p:nvPr/>
          </p:nvSpPr>
          <p:spPr>
            <a:xfrm>
              <a:off x="6132091" y="993075"/>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34" name="Oval 33"/>
            <p:cNvSpPr/>
            <p:nvPr/>
          </p:nvSpPr>
          <p:spPr>
            <a:xfrm>
              <a:off x="5059596" y="1894454"/>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35" name="Oval 34"/>
            <p:cNvSpPr/>
            <p:nvPr/>
          </p:nvSpPr>
          <p:spPr>
            <a:xfrm>
              <a:off x="6148801" y="1060593"/>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grpSp>
      <p:sp>
        <p:nvSpPr>
          <p:cNvPr id="18" name="Picture Placeholder 17"/>
          <p:cNvSpPr>
            <a:spLocks noGrp="1"/>
          </p:cNvSpPr>
          <p:nvPr>
            <p:ph type="pic" sz="quarter" idx="14"/>
          </p:nvPr>
        </p:nvSpPr>
        <p:spPr>
          <a:xfrm>
            <a:off x="4674192" y="1601512"/>
            <a:ext cx="3429000" cy="3429000"/>
          </a:xfrm>
          <a:prstGeom prst="ellipse">
            <a:avLst/>
          </a:prstGeom>
          <a:ln w="76200">
            <a:solidFill>
              <a:schemeClr val="tx2">
                <a:lumMod val="75000"/>
              </a:schemeClr>
            </a:solidFill>
          </a:ln>
        </p:spPr>
        <p:txBody>
          <a:bodyPr/>
          <a:lstStyle/>
          <a:p>
            <a:r>
              <a:rPr lang="en-US" smtClean="0"/>
              <a:t>Click icon to add picture</a:t>
            </a:r>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573308200"/>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2" Type="http://schemas.openxmlformats.org/officeDocument/2006/relationships/slideLayout" Target="../slideLayouts/slideLayout24.xml"/><Relationship Id="rId13" Type="http://schemas.openxmlformats.org/officeDocument/2006/relationships/theme" Target="../theme/theme2.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 Id="rId9" Type="http://schemas.openxmlformats.org/officeDocument/2006/relationships/slideLayout" Target="../slideLayouts/slideLayout21.xml"/><Relationship Id="rId10"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2">
        <a:schemeClr val="bg2"/>
      </p:bgRef>
    </p:bg>
    <p:spTree>
      <p:nvGrpSpPr>
        <p:cNvPr id="1" name=""/>
        <p:cNvGrpSpPr/>
        <p:nvPr/>
      </p:nvGrpSpPr>
      <p:grpSpPr>
        <a:xfrm>
          <a:off x="0" y="0"/>
          <a:ext cx="0" cy="0"/>
          <a:chOff x="0" y="0"/>
          <a:chExt cx="0" cy="0"/>
        </a:xfrm>
      </p:grpSpPr>
      <p:sp>
        <p:nvSpPr>
          <p:cNvPr id="56" name="Oval 55"/>
          <p:cNvSpPr>
            <a:spLocks noChangeAspect="1"/>
          </p:cNvSpPr>
          <p:nvPr/>
        </p:nvSpPr>
        <p:spPr>
          <a:xfrm>
            <a:off x="-69625" y="4042576"/>
            <a:ext cx="1743945" cy="1909234"/>
          </a:xfrm>
          <a:custGeom>
            <a:avLst/>
            <a:gdLst/>
            <a:ahLst/>
            <a:cxnLst/>
            <a:rect l="l" t="t" r="r" b="b"/>
            <a:pathLst>
              <a:path w="1743945" h="1909234">
                <a:moveTo>
                  <a:pt x="789328" y="0"/>
                </a:moveTo>
                <a:cubicBezTo>
                  <a:pt x="1316548" y="0"/>
                  <a:pt x="1743945" y="427397"/>
                  <a:pt x="1743945" y="954617"/>
                </a:cubicBezTo>
                <a:cubicBezTo>
                  <a:pt x="1743945" y="1481837"/>
                  <a:pt x="1316548" y="1909234"/>
                  <a:pt x="789328" y="1909234"/>
                </a:cubicBezTo>
                <a:cubicBezTo>
                  <a:pt x="461080" y="1909234"/>
                  <a:pt x="171527" y="1743562"/>
                  <a:pt x="0" y="1491086"/>
                </a:cubicBezTo>
                <a:lnTo>
                  <a:pt x="0" y="418149"/>
                </a:lnTo>
                <a:cubicBezTo>
                  <a:pt x="171527" y="165673"/>
                  <a:pt x="461080" y="0"/>
                  <a:pt x="789328"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53" name="Oval 52"/>
          <p:cNvSpPr>
            <a:spLocks noChangeAspect="1"/>
          </p:cNvSpPr>
          <p:nvPr/>
        </p:nvSpPr>
        <p:spPr>
          <a:xfrm>
            <a:off x="520638" y="1095310"/>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52" name="Oval 51"/>
          <p:cNvSpPr>
            <a:spLocks noChangeAspect="1"/>
          </p:cNvSpPr>
          <p:nvPr/>
        </p:nvSpPr>
        <p:spPr>
          <a:xfrm>
            <a:off x="1878729" y="282933"/>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54" name="Oval 53"/>
          <p:cNvSpPr>
            <a:spLocks noChangeAspect="1"/>
          </p:cNvSpPr>
          <p:nvPr/>
        </p:nvSpPr>
        <p:spPr>
          <a:xfrm>
            <a:off x="520637" y="5729135"/>
            <a:ext cx="1909234" cy="1193756"/>
          </a:xfrm>
          <a:custGeom>
            <a:avLst/>
            <a:gdLst/>
            <a:ahLst/>
            <a:cxnLst/>
            <a:rect l="l" t="t" r="r" b="b"/>
            <a:pathLst>
              <a:path w="1909234" h="1193756">
                <a:moveTo>
                  <a:pt x="954617" y="0"/>
                </a:moveTo>
                <a:cubicBezTo>
                  <a:pt x="1481837" y="0"/>
                  <a:pt x="1909234" y="427397"/>
                  <a:pt x="1909234" y="954617"/>
                </a:cubicBezTo>
                <a:cubicBezTo>
                  <a:pt x="1909234" y="1037305"/>
                  <a:pt x="1898721" y="1117537"/>
                  <a:pt x="1877819" y="1193756"/>
                </a:cubicBezTo>
                <a:lnTo>
                  <a:pt x="31415" y="1193756"/>
                </a:lnTo>
                <a:cubicBezTo>
                  <a:pt x="10513" y="1117537"/>
                  <a:pt x="0" y="1037305"/>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130" name="Oval 129"/>
          <p:cNvSpPr>
            <a:spLocks noChangeAspect="1"/>
          </p:cNvSpPr>
          <p:nvPr/>
        </p:nvSpPr>
        <p:spPr>
          <a:xfrm>
            <a:off x="-46711" y="-61709"/>
            <a:ext cx="1449107" cy="1677064"/>
          </a:xfrm>
          <a:custGeom>
            <a:avLst/>
            <a:gdLst/>
            <a:ahLst/>
            <a:cxnLst/>
            <a:rect l="l" t="t" r="r" b="b"/>
            <a:pathLst>
              <a:path w="1449107" h="1677064">
                <a:moveTo>
                  <a:pt x="0" y="0"/>
                </a:moveTo>
                <a:lnTo>
                  <a:pt x="1112019" y="0"/>
                </a:lnTo>
                <a:cubicBezTo>
                  <a:pt x="1319407" y="171874"/>
                  <a:pt x="1449107" y="432014"/>
                  <a:pt x="1449107" y="722447"/>
                </a:cubicBezTo>
                <a:cubicBezTo>
                  <a:pt x="1449107" y="1249667"/>
                  <a:pt x="1021710" y="1677064"/>
                  <a:pt x="494490" y="1677064"/>
                </a:cubicBezTo>
                <a:cubicBezTo>
                  <a:pt x="313232" y="1677064"/>
                  <a:pt x="143772" y="1626546"/>
                  <a:pt x="0" y="1537872"/>
                </a:cubicBezTo>
                <a:close/>
              </a:path>
            </a:pathLst>
          </a:custGeom>
          <a:solidFill>
            <a:schemeClr val="tx2">
              <a:lumMod val="75000"/>
              <a:alpha val="14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131" name="Oval 130"/>
          <p:cNvSpPr>
            <a:spLocks noChangeAspect="1"/>
          </p:cNvSpPr>
          <p:nvPr/>
        </p:nvSpPr>
        <p:spPr>
          <a:xfrm>
            <a:off x="924113" y="-161623"/>
            <a:ext cx="1909233" cy="1909233"/>
          </a:xfrm>
          <a:prstGeom prst="ellipse">
            <a:avLst/>
          </a:prstGeom>
          <a:solidFill>
            <a:schemeClr val="tx2">
              <a:lumMod val="75000"/>
              <a:alpha val="2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132" name="Oval 131"/>
          <p:cNvSpPr>
            <a:spLocks noChangeAspect="1"/>
          </p:cNvSpPr>
          <p:nvPr/>
        </p:nvSpPr>
        <p:spPr>
          <a:xfrm>
            <a:off x="0" y="66073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133" name="Oval 132"/>
          <p:cNvSpPr>
            <a:spLocks noChangeAspect="1"/>
          </p:cNvSpPr>
          <p:nvPr/>
        </p:nvSpPr>
        <p:spPr>
          <a:xfrm>
            <a:off x="7497531" y="-61709"/>
            <a:ext cx="1694467" cy="1677064"/>
          </a:xfrm>
          <a:custGeom>
            <a:avLst/>
            <a:gdLst/>
            <a:ahLst/>
            <a:cxnLst/>
            <a:rect l="l" t="t" r="r" b="b"/>
            <a:pathLst>
              <a:path w="1694467" h="1677064">
                <a:moveTo>
                  <a:pt x="337088" y="0"/>
                </a:moveTo>
                <a:lnTo>
                  <a:pt x="1573463" y="0"/>
                </a:lnTo>
                <a:cubicBezTo>
                  <a:pt x="1618202" y="37449"/>
                  <a:pt x="1658454" y="79950"/>
                  <a:pt x="1694467" y="126010"/>
                </a:cubicBezTo>
                <a:lnTo>
                  <a:pt x="1694467" y="1318884"/>
                </a:lnTo>
                <a:cubicBezTo>
                  <a:pt x="1522840" y="1538397"/>
                  <a:pt x="1254922" y="1677064"/>
                  <a:pt x="954617" y="1677064"/>
                </a:cubicBezTo>
                <a:cubicBezTo>
                  <a:pt x="427397" y="1677064"/>
                  <a:pt x="0" y="1249667"/>
                  <a:pt x="0" y="722447"/>
                </a:cubicBezTo>
                <a:cubicBezTo>
                  <a:pt x="0" y="432014"/>
                  <a:pt x="129700" y="171874"/>
                  <a:pt x="337088" y="0"/>
                </a:cubicBezTo>
                <a:close/>
              </a:path>
            </a:pathLst>
          </a:custGeom>
          <a:solidFill>
            <a:schemeClr val="accent3">
              <a:lumMod val="60000"/>
              <a:lumOff val="40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134" name="Oval 133"/>
          <p:cNvSpPr>
            <a:spLocks noChangeAspect="1"/>
          </p:cNvSpPr>
          <p:nvPr/>
        </p:nvSpPr>
        <p:spPr>
          <a:xfrm>
            <a:off x="6117502" y="-61708"/>
            <a:ext cx="1909234" cy="1705448"/>
          </a:xfrm>
          <a:custGeom>
            <a:avLst/>
            <a:gdLst/>
            <a:ahLst/>
            <a:cxnLst/>
            <a:rect l="l" t="t" r="r" b="b"/>
            <a:pathLst>
              <a:path w="1909234" h="1705448">
                <a:moveTo>
                  <a:pt x="371490" y="0"/>
                </a:moveTo>
                <a:lnTo>
                  <a:pt x="1537745" y="0"/>
                </a:lnTo>
                <a:cubicBezTo>
                  <a:pt x="1764760" y="171517"/>
                  <a:pt x="1909234" y="444302"/>
                  <a:pt x="1909234" y="750831"/>
                </a:cubicBezTo>
                <a:cubicBezTo>
                  <a:pt x="1909234" y="1278051"/>
                  <a:pt x="1481837" y="1705448"/>
                  <a:pt x="954617" y="1705448"/>
                </a:cubicBezTo>
                <a:cubicBezTo>
                  <a:pt x="427397" y="1705448"/>
                  <a:pt x="0" y="1278051"/>
                  <a:pt x="0" y="750831"/>
                </a:cubicBezTo>
                <a:cubicBezTo>
                  <a:pt x="0" y="444302"/>
                  <a:pt x="144474" y="171517"/>
                  <a:pt x="371490" y="0"/>
                </a:cubicBezTo>
                <a:close/>
              </a:path>
            </a:pathLst>
          </a:cu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135" name="Oval 134"/>
          <p:cNvSpPr>
            <a:spLocks noChangeAspect="1"/>
          </p:cNvSpPr>
          <p:nvPr/>
        </p:nvSpPr>
        <p:spPr>
          <a:xfrm>
            <a:off x="7494454" y="1095309"/>
            <a:ext cx="1697544" cy="1909234"/>
          </a:xfrm>
          <a:custGeom>
            <a:avLst/>
            <a:gdLst/>
            <a:ahLst/>
            <a:cxnLst/>
            <a:rect l="l" t="t" r="r" b="b"/>
            <a:pathLst>
              <a:path w="1697544" h="1909234">
                <a:moveTo>
                  <a:pt x="954617" y="0"/>
                </a:moveTo>
                <a:cubicBezTo>
                  <a:pt x="1256666" y="0"/>
                  <a:pt x="1525952" y="140283"/>
                  <a:pt x="1697544" y="361910"/>
                </a:cubicBezTo>
                <a:lnTo>
                  <a:pt x="1697544" y="1547324"/>
                </a:lnTo>
                <a:cubicBezTo>
                  <a:pt x="1525952" y="1768951"/>
                  <a:pt x="1256666" y="1909234"/>
                  <a:pt x="954617" y="1909234"/>
                </a:cubicBezTo>
                <a:cubicBezTo>
                  <a:pt x="427397" y="1909234"/>
                  <a:pt x="0" y="1481837"/>
                  <a:pt x="0" y="954617"/>
                </a:cubicBezTo>
                <a:cubicBezTo>
                  <a:pt x="0" y="427397"/>
                  <a:pt x="427397" y="0"/>
                  <a:pt x="954617" y="0"/>
                </a:cubicBezTo>
                <a:close/>
              </a:path>
            </a:pathLst>
          </a:cu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136" name="Oval 135"/>
          <p:cNvSpPr>
            <a:spLocks noChangeAspect="1"/>
          </p:cNvSpPr>
          <p:nvPr/>
        </p:nvSpPr>
        <p:spPr>
          <a:xfrm>
            <a:off x="8056674" y="5140346"/>
            <a:ext cx="1137194" cy="1759729"/>
          </a:xfrm>
          <a:custGeom>
            <a:avLst/>
            <a:gdLst/>
            <a:ahLst/>
            <a:cxnLst/>
            <a:rect l="l" t="t" r="r" b="b"/>
            <a:pathLst>
              <a:path w="1137194" h="1759729">
                <a:moveTo>
                  <a:pt x="954617" y="0"/>
                </a:moveTo>
                <a:cubicBezTo>
                  <a:pt x="1017088" y="0"/>
                  <a:pt x="1078157" y="6001"/>
                  <a:pt x="1137194" y="17897"/>
                </a:cubicBezTo>
                <a:lnTo>
                  <a:pt x="1137194" y="1759729"/>
                </a:lnTo>
                <a:lnTo>
                  <a:pt x="443151" y="1759729"/>
                </a:lnTo>
                <a:cubicBezTo>
                  <a:pt x="176544" y="1591075"/>
                  <a:pt x="0" y="1293463"/>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137" name="Oval 136"/>
          <p:cNvSpPr>
            <a:spLocks noChangeAspect="1"/>
          </p:cNvSpPr>
          <p:nvPr/>
        </p:nvSpPr>
        <p:spPr>
          <a:xfrm>
            <a:off x="6661711" y="4362912"/>
            <a:ext cx="1909233" cy="1909233"/>
          </a:xfrm>
          <a:prstGeom prst="ellipse">
            <a:avLst/>
          </a:prstGeom>
          <a:solidFill>
            <a:schemeClr val="tx2">
              <a:lumMod val="75000"/>
              <a:alpha val="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138" name="Oval 137"/>
          <p:cNvSpPr>
            <a:spLocks noChangeAspect="1"/>
          </p:cNvSpPr>
          <p:nvPr/>
        </p:nvSpPr>
        <p:spPr>
          <a:xfrm>
            <a:off x="-69625" y="4948766"/>
            <a:ext cx="1353860" cy="1909234"/>
          </a:xfrm>
          <a:custGeom>
            <a:avLst/>
            <a:gdLst/>
            <a:ahLst/>
            <a:cxnLst/>
            <a:rect l="l" t="t" r="r" b="b"/>
            <a:pathLst>
              <a:path w="1353860" h="1909234">
                <a:moveTo>
                  <a:pt x="399243" y="0"/>
                </a:moveTo>
                <a:cubicBezTo>
                  <a:pt x="926463" y="0"/>
                  <a:pt x="1353860" y="427397"/>
                  <a:pt x="1353860" y="954617"/>
                </a:cubicBezTo>
                <a:cubicBezTo>
                  <a:pt x="1353860" y="1481837"/>
                  <a:pt x="926463" y="1909234"/>
                  <a:pt x="399243" y="1909234"/>
                </a:cubicBezTo>
                <a:cubicBezTo>
                  <a:pt x="256544" y="1909234"/>
                  <a:pt x="121158" y="1877924"/>
                  <a:pt x="0" y="1820890"/>
                </a:cubicBezTo>
                <a:lnTo>
                  <a:pt x="0" y="88345"/>
                </a:lnTo>
                <a:cubicBezTo>
                  <a:pt x="121158" y="31311"/>
                  <a:pt x="256544" y="0"/>
                  <a:pt x="399243"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139" name="Oval 138"/>
          <p:cNvSpPr>
            <a:spLocks noChangeAspect="1"/>
          </p:cNvSpPr>
          <p:nvPr/>
        </p:nvSpPr>
        <p:spPr>
          <a:xfrm>
            <a:off x="708471" y="4790336"/>
            <a:ext cx="1909233" cy="1909233"/>
          </a:xfrm>
          <a:prstGeom prst="ellipse">
            <a:avLst/>
          </a:pr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140" name="Oval 139"/>
          <p:cNvSpPr>
            <a:spLocks noChangeAspect="1"/>
          </p:cNvSpPr>
          <p:nvPr/>
        </p:nvSpPr>
        <p:spPr>
          <a:xfrm>
            <a:off x="6117503" y="78398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141" name="Oval 140"/>
          <p:cNvSpPr>
            <a:spLocks noChangeAspect="1"/>
          </p:cNvSpPr>
          <p:nvPr/>
        </p:nvSpPr>
        <p:spPr>
          <a:xfrm>
            <a:off x="6459053" y="5140346"/>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118" name="Oval 117"/>
          <p:cNvSpPr>
            <a:spLocks noChangeAspect="1"/>
          </p:cNvSpPr>
          <p:nvPr/>
        </p:nvSpPr>
        <p:spPr>
          <a:xfrm>
            <a:off x="8398204" y="597861"/>
            <a:ext cx="793794" cy="1252918"/>
          </a:xfrm>
          <a:custGeom>
            <a:avLst/>
            <a:gdLst/>
            <a:ahLst/>
            <a:cxnLst/>
            <a:rect l="l" t="t" r="r" b="b"/>
            <a:pathLst>
              <a:path w="793794" h="1252918">
                <a:moveTo>
                  <a:pt x="626459" y="0"/>
                </a:moveTo>
                <a:cubicBezTo>
                  <a:pt x="684682" y="0"/>
                  <a:pt x="741049" y="7943"/>
                  <a:pt x="793794" y="25480"/>
                </a:cubicBezTo>
                <a:lnTo>
                  <a:pt x="793794" y="1227438"/>
                </a:lnTo>
                <a:cubicBezTo>
                  <a:pt x="741049" y="1244975"/>
                  <a:pt x="684682" y="1252918"/>
                  <a:pt x="626459" y="1252918"/>
                </a:cubicBezTo>
                <a:cubicBezTo>
                  <a:pt x="280475" y="1252918"/>
                  <a:pt x="0" y="972443"/>
                  <a:pt x="0" y="626459"/>
                </a:cubicBezTo>
                <a:cubicBezTo>
                  <a:pt x="0" y="280475"/>
                  <a:pt x="280475" y="0"/>
                  <a:pt x="626459"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19" name="Oval 118"/>
          <p:cNvSpPr>
            <a:spLocks noChangeAspect="1"/>
          </p:cNvSpPr>
          <p:nvPr/>
        </p:nvSpPr>
        <p:spPr>
          <a:xfrm>
            <a:off x="6350100" y="206512"/>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20" name="Oval 119"/>
          <p:cNvSpPr>
            <a:spLocks noChangeAspect="1"/>
          </p:cNvSpPr>
          <p:nvPr/>
        </p:nvSpPr>
        <p:spPr>
          <a:xfrm>
            <a:off x="6872127" y="1450645"/>
            <a:ext cx="1218253" cy="1218253"/>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21" name="Oval 120"/>
          <p:cNvSpPr>
            <a:spLocks noChangeAspect="1"/>
          </p:cNvSpPr>
          <p:nvPr/>
        </p:nvSpPr>
        <p:spPr>
          <a:xfrm>
            <a:off x="7219068" y="2049927"/>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22" name="Oval 121"/>
          <p:cNvSpPr>
            <a:spLocks noChangeAspect="1"/>
          </p:cNvSpPr>
          <p:nvPr/>
        </p:nvSpPr>
        <p:spPr>
          <a:xfrm>
            <a:off x="7749416" y="2661634"/>
            <a:ext cx="721308" cy="721308"/>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23" name="Oval 122"/>
          <p:cNvSpPr>
            <a:spLocks noChangeAspect="1"/>
          </p:cNvSpPr>
          <p:nvPr/>
        </p:nvSpPr>
        <p:spPr>
          <a:xfrm>
            <a:off x="685054" y="-100976"/>
            <a:ext cx="1193676" cy="697815"/>
          </a:xfrm>
          <a:custGeom>
            <a:avLst/>
            <a:gdLst/>
            <a:ahLst/>
            <a:cxnLst/>
            <a:rect l="l" t="t" r="r" b="b"/>
            <a:pathLst>
              <a:path w="1193676" h="697815">
                <a:moveTo>
                  <a:pt x="10179" y="0"/>
                </a:moveTo>
                <a:lnTo>
                  <a:pt x="1183497" y="0"/>
                </a:lnTo>
                <a:cubicBezTo>
                  <a:pt x="1190746" y="32633"/>
                  <a:pt x="1193676" y="66463"/>
                  <a:pt x="1193676" y="100977"/>
                </a:cubicBezTo>
                <a:cubicBezTo>
                  <a:pt x="1193676" y="430602"/>
                  <a:pt x="926463" y="697815"/>
                  <a:pt x="596838" y="697815"/>
                </a:cubicBezTo>
                <a:cubicBezTo>
                  <a:pt x="267213" y="697815"/>
                  <a:pt x="0" y="430602"/>
                  <a:pt x="0" y="100977"/>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24" name="Oval 123"/>
          <p:cNvSpPr>
            <a:spLocks noChangeAspect="1"/>
          </p:cNvSpPr>
          <p:nvPr/>
        </p:nvSpPr>
        <p:spPr>
          <a:xfrm>
            <a:off x="1502638" y="-100976"/>
            <a:ext cx="1029028" cy="459889"/>
          </a:xfrm>
          <a:custGeom>
            <a:avLst/>
            <a:gdLst/>
            <a:ahLst/>
            <a:cxnLst/>
            <a:rect l="l" t="t" r="r" b="b"/>
            <a:pathLst>
              <a:path w="1029028" h="459889">
                <a:moveTo>
                  <a:pt x="0" y="0"/>
                </a:moveTo>
                <a:lnTo>
                  <a:pt x="1029028" y="0"/>
                </a:lnTo>
                <a:cubicBezTo>
                  <a:pt x="1001386" y="259074"/>
                  <a:pt x="781401" y="459889"/>
                  <a:pt x="514514" y="459889"/>
                </a:cubicBezTo>
                <a:cubicBezTo>
                  <a:pt x="247627" y="459889"/>
                  <a:pt x="27642" y="259074"/>
                  <a:pt x="0"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25" name="Oval 124"/>
          <p:cNvSpPr>
            <a:spLocks noChangeAspect="1"/>
          </p:cNvSpPr>
          <p:nvPr/>
        </p:nvSpPr>
        <p:spPr>
          <a:xfrm>
            <a:off x="-69624" y="-100976"/>
            <a:ext cx="590263" cy="612289"/>
          </a:xfrm>
          <a:custGeom>
            <a:avLst/>
            <a:gdLst/>
            <a:ahLst/>
            <a:cxnLst/>
            <a:rect l="l" t="t" r="r" b="b"/>
            <a:pathLst>
              <a:path w="590263" h="612289">
                <a:moveTo>
                  <a:pt x="0" y="0"/>
                </a:moveTo>
                <a:lnTo>
                  <a:pt x="581024" y="0"/>
                </a:lnTo>
                <a:cubicBezTo>
                  <a:pt x="587493" y="29611"/>
                  <a:pt x="590263" y="60308"/>
                  <a:pt x="590263" y="91651"/>
                </a:cubicBezTo>
                <a:cubicBezTo>
                  <a:pt x="590263" y="379191"/>
                  <a:pt x="357165" y="612289"/>
                  <a:pt x="69625" y="612289"/>
                </a:cubicBezTo>
                <a:lnTo>
                  <a:pt x="0" y="605270"/>
                </a:ln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26" name="Oval 125"/>
          <p:cNvSpPr>
            <a:spLocks noChangeAspect="1"/>
          </p:cNvSpPr>
          <p:nvPr/>
        </p:nvSpPr>
        <p:spPr>
          <a:xfrm>
            <a:off x="277432" y="4321783"/>
            <a:ext cx="1396887" cy="1396887"/>
          </a:xfrm>
          <a:prstGeom prst="ellipse">
            <a:avLst/>
          </a:pr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27" name="Oval 126"/>
          <p:cNvSpPr>
            <a:spLocks noChangeAspect="1"/>
          </p:cNvSpPr>
          <p:nvPr/>
        </p:nvSpPr>
        <p:spPr>
          <a:xfrm>
            <a:off x="5792131" y="6489965"/>
            <a:ext cx="1115939" cy="443769"/>
          </a:xfrm>
          <a:custGeom>
            <a:avLst/>
            <a:gdLst/>
            <a:ahLst/>
            <a:cxnLst/>
            <a:rect l="l" t="t" r="r" b="b"/>
            <a:pathLst>
              <a:path w="1115939" h="443769">
                <a:moveTo>
                  <a:pt x="557969" y="0"/>
                </a:moveTo>
                <a:cubicBezTo>
                  <a:pt x="830120" y="0"/>
                  <a:pt x="1058049" y="189335"/>
                  <a:pt x="1115939" y="443769"/>
                </a:cubicBezTo>
                <a:lnTo>
                  <a:pt x="0" y="443769"/>
                </a:lnTo>
                <a:cubicBezTo>
                  <a:pt x="57889" y="189335"/>
                  <a:pt x="285818" y="0"/>
                  <a:pt x="55796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28" name="Oval 127"/>
          <p:cNvSpPr>
            <a:spLocks noChangeAspect="1"/>
          </p:cNvSpPr>
          <p:nvPr/>
        </p:nvSpPr>
        <p:spPr>
          <a:xfrm>
            <a:off x="6127999" y="6408840"/>
            <a:ext cx="1237019" cy="524894"/>
          </a:xfrm>
          <a:custGeom>
            <a:avLst/>
            <a:gdLst/>
            <a:ahLst/>
            <a:cxnLst/>
            <a:rect l="l" t="t" r="r" b="b"/>
            <a:pathLst>
              <a:path w="1237019" h="524894">
                <a:moveTo>
                  <a:pt x="618509" y="0"/>
                </a:moveTo>
                <a:cubicBezTo>
                  <a:pt x="930325" y="0"/>
                  <a:pt x="1189147" y="226891"/>
                  <a:pt x="1237019" y="524894"/>
                </a:cubicBezTo>
                <a:lnTo>
                  <a:pt x="0" y="524894"/>
                </a:lnTo>
                <a:cubicBezTo>
                  <a:pt x="47872" y="226891"/>
                  <a:pt x="306694" y="0"/>
                  <a:pt x="61850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29" name="Oval 128"/>
          <p:cNvSpPr>
            <a:spLocks noChangeAspect="1"/>
          </p:cNvSpPr>
          <p:nvPr/>
        </p:nvSpPr>
        <p:spPr>
          <a:xfrm>
            <a:off x="7577655" y="6408841"/>
            <a:ext cx="1211408" cy="524893"/>
          </a:xfrm>
          <a:custGeom>
            <a:avLst/>
            <a:gdLst/>
            <a:ahLst/>
            <a:cxnLst/>
            <a:rect l="l" t="t" r="r" b="b"/>
            <a:pathLst>
              <a:path w="1211408" h="524893">
                <a:moveTo>
                  <a:pt x="605704" y="0"/>
                </a:moveTo>
                <a:cubicBezTo>
                  <a:pt x="914574" y="0"/>
                  <a:pt x="1170243" y="227782"/>
                  <a:pt x="1211408" y="524893"/>
                </a:cubicBezTo>
                <a:lnTo>
                  <a:pt x="0" y="524893"/>
                </a:lnTo>
                <a:cubicBezTo>
                  <a:pt x="41165" y="227782"/>
                  <a:pt x="296834" y="0"/>
                  <a:pt x="605704"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97" name="Oval 96"/>
          <p:cNvSpPr>
            <a:spLocks noChangeAspect="1"/>
          </p:cNvSpPr>
          <p:nvPr/>
        </p:nvSpPr>
        <p:spPr>
          <a:xfrm>
            <a:off x="11073" y="4941986"/>
            <a:ext cx="611230" cy="61123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98" name="Oval 97"/>
          <p:cNvSpPr>
            <a:spLocks noChangeAspect="1"/>
          </p:cNvSpPr>
          <p:nvPr/>
        </p:nvSpPr>
        <p:spPr>
          <a:xfrm>
            <a:off x="-69625" y="6172569"/>
            <a:ext cx="778097" cy="750322"/>
          </a:xfrm>
          <a:custGeom>
            <a:avLst/>
            <a:gdLst/>
            <a:ahLst/>
            <a:cxnLst/>
            <a:rect l="l" t="t" r="r" b="b"/>
            <a:pathLst>
              <a:path w="778097" h="750322">
                <a:moveTo>
                  <a:pt x="261411" y="0"/>
                </a:moveTo>
                <a:cubicBezTo>
                  <a:pt x="546769" y="0"/>
                  <a:pt x="778097" y="231328"/>
                  <a:pt x="778097" y="516686"/>
                </a:cubicBezTo>
                <a:cubicBezTo>
                  <a:pt x="778097" y="601179"/>
                  <a:pt x="757816" y="680934"/>
                  <a:pt x="719843" y="750322"/>
                </a:cubicBezTo>
                <a:lnTo>
                  <a:pt x="0" y="750322"/>
                </a:lnTo>
                <a:lnTo>
                  <a:pt x="0" y="73330"/>
                </a:lnTo>
                <a:cubicBezTo>
                  <a:pt x="75863" y="26083"/>
                  <a:pt x="165591" y="0"/>
                  <a:pt x="261411"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99" name="Oval 98"/>
          <p:cNvSpPr>
            <a:spLocks noChangeAspect="1"/>
          </p:cNvSpPr>
          <p:nvPr/>
        </p:nvSpPr>
        <p:spPr>
          <a:xfrm>
            <a:off x="-69625" y="5158575"/>
            <a:ext cx="563524" cy="897560"/>
          </a:xfrm>
          <a:custGeom>
            <a:avLst/>
            <a:gdLst/>
            <a:ahLst/>
            <a:cxnLst/>
            <a:rect l="l" t="t" r="r" b="b"/>
            <a:pathLst>
              <a:path w="563524" h="897560">
                <a:moveTo>
                  <a:pt x="114744" y="0"/>
                </a:moveTo>
                <a:cubicBezTo>
                  <a:pt x="362598" y="0"/>
                  <a:pt x="563524" y="200926"/>
                  <a:pt x="563524" y="448780"/>
                </a:cubicBezTo>
                <a:cubicBezTo>
                  <a:pt x="563524" y="696634"/>
                  <a:pt x="362598" y="897560"/>
                  <a:pt x="114744" y="897560"/>
                </a:cubicBezTo>
                <a:cubicBezTo>
                  <a:pt x="74918" y="897560"/>
                  <a:pt x="36304" y="892373"/>
                  <a:pt x="0" y="880900"/>
                </a:cubicBezTo>
                <a:lnTo>
                  <a:pt x="0" y="16661"/>
                </a:lnTo>
                <a:cubicBezTo>
                  <a:pt x="36304" y="5188"/>
                  <a:pt x="74918" y="0"/>
                  <a:pt x="114744"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00" name="Oval 99"/>
          <p:cNvSpPr>
            <a:spLocks noChangeAspect="1"/>
          </p:cNvSpPr>
          <p:nvPr/>
        </p:nvSpPr>
        <p:spPr>
          <a:xfrm>
            <a:off x="-25758" y="482386"/>
            <a:ext cx="598416" cy="905704"/>
          </a:xfrm>
          <a:custGeom>
            <a:avLst/>
            <a:gdLst/>
            <a:ahLst/>
            <a:cxnLst/>
            <a:rect l="l" t="t" r="r" b="b"/>
            <a:pathLst>
              <a:path w="598416" h="905704">
                <a:moveTo>
                  <a:pt x="145564" y="0"/>
                </a:moveTo>
                <a:cubicBezTo>
                  <a:pt x="395667" y="0"/>
                  <a:pt x="598416" y="202749"/>
                  <a:pt x="598416" y="452852"/>
                </a:cubicBezTo>
                <a:cubicBezTo>
                  <a:pt x="598416" y="702955"/>
                  <a:pt x="395667" y="905704"/>
                  <a:pt x="145564" y="905704"/>
                </a:cubicBezTo>
                <a:cubicBezTo>
                  <a:pt x="94398" y="905704"/>
                  <a:pt x="45214" y="897218"/>
                  <a:pt x="0" y="879648"/>
                </a:cubicBezTo>
                <a:lnTo>
                  <a:pt x="0" y="26056"/>
                </a:lnTo>
                <a:cubicBezTo>
                  <a:pt x="45214" y="8486"/>
                  <a:pt x="94398" y="0"/>
                  <a:pt x="145564" y="0"/>
                </a:cubicBezTo>
                <a:close/>
              </a:path>
            </a:pathLst>
          </a:cu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01" name="Oval 100"/>
          <p:cNvSpPr>
            <a:spLocks noChangeAspect="1"/>
          </p:cNvSpPr>
          <p:nvPr/>
        </p:nvSpPr>
        <p:spPr>
          <a:xfrm>
            <a:off x="474208" y="836793"/>
            <a:ext cx="910817" cy="910817"/>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02" name="Oval 101"/>
          <p:cNvSpPr>
            <a:spLocks noChangeAspect="1"/>
          </p:cNvSpPr>
          <p:nvPr/>
        </p:nvSpPr>
        <p:spPr>
          <a:xfrm>
            <a:off x="319223" y="1452260"/>
            <a:ext cx="772993" cy="772993"/>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03" name="Oval 102"/>
          <p:cNvSpPr>
            <a:spLocks noChangeAspect="1"/>
          </p:cNvSpPr>
          <p:nvPr/>
        </p:nvSpPr>
        <p:spPr>
          <a:xfrm>
            <a:off x="371257" y="1886983"/>
            <a:ext cx="610366" cy="610366"/>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04" name="Oval 103"/>
          <p:cNvSpPr>
            <a:spLocks noChangeAspect="1"/>
          </p:cNvSpPr>
          <p:nvPr/>
        </p:nvSpPr>
        <p:spPr>
          <a:xfrm>
            <a:off x="154676" y="1919682"/>
            <a:ext cx="521764" cy="52176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05" name="Oval 104"/>
          <p:cNvSpPr>
            <a:spLocks noChangeAspect="1"/>
          </p:cNvSpPr>
          <p:nvPr/>
        </p:nvSpPr>
        <p:spPr>
          <a:xfrm>
            <a:off x="7302517" y="-61709"/>
            <a:ext cx="910818" cy="750833"/>
          </a:xfrm>
          <a:custGeom>
            <a:avLst/>
            <a:gdLst/>
            <a:ahLst/>
            <a:cxnLst/>
            <a:rect l="l" t="t" r="r" b="b"/>
            <a:pathLst>
              <a:path w="910818" h="750833">
                <a:moveTo>
                  <a:pt x="111441" y="0"/>
                </a:moveTo>
                <a:lnTo>
                  <a:pt x="799378" y="0"/>
                </a:lnTo>
                <a:cubicBezTo>
                  <a:pt x="869408" y="78400"/>
                  <a:pt x="910818" y="182076"/>
                  <a:pt x="910818" y="295424"/>
                </a:cubicBezTo>
                <a:cubicBezTo>
                  <a:pt x="910818" y="546939"/>
                  <a:pt x="706924" y="750833"/>
                  <a:pt x="455409" y="750833"/>
                </a:cubicBezTo>
                <a:cubicBezTo>
                  <a:pt x="203894" y="750833"/>
                  <a:pt x="0" y="546939"/>
                  <a:pt x="0" y="295424"/>
                </a:cubicBezTo>
                <a:cubicBezTo>
                  <a:pt x="0" y="182076"/>
                  <a:pt x="41410" y="78400"/>
                  <a:pt x="111441"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06" name="Oval 105"/>
          <p:cNvSpPr>
            <a:spLocks noChangeAspect="1"/>
          </p:cNvSpPr>
          <p:nvPr/>
        </p:nvSpPr>
        <p:spPr>
          <a:xfrm>
            <a:off x="8718124" y="-61709"/>
            <a:ext cx="473874" cy="613011"/>
          </a:xfrm>
          <a:custGeom>
            <a:avLst/>
            <a:gdLst/>
            <a:ahLst/>
            <a:cxnLst/>
            <a:rect l="l" t="t" r="r" b="b"/>
            <a:pathLst>
              <a:path w="473874" h="613011">
                <a:moveTo>
                  <a:pt x="29684" y="0"/>
                </a:moveTo>
                <a:lnTo>
                  <a:pt x="473874" y="0"/>
                </a:lnTo>
                <a:lnTo>
                  <a:pt x="473874" y="611150"/>
                </a:lnTo>
                <a:cubicBezTo>
                  <a:pt x="467789" y="612887"/>
                  <a:pt x="461614" y="613011"/>
                  <a:pt x="455409" y="613011"/>
                </a:cubicBezTo>
                <a:cubicBezTo>
                  <a:pt x="203894" y="613011"/>
                  <a:pt x="0" y="409117"/>
                  <a:pt x="0" y="157602"/>
                </a:cubicBezTo>
                <a:cubicBezTo>
                  <a:pt x="0" y="101995"/>
                  <a:pt x="9966" y="48716"/>
                  <a:pt x="29684"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07" name="Oval 106"/>
          <p:cNvSpPr>
            <a:spLocks noChangeAspect="1"/>
          </p:cNvSpPr>
          <p:nvPr/>
        </p:nvSpPr>
        <p:spPr>
          <a:xfrm>
            <a:off x="7748238" y="282933"/>
            <a:ext cx="1128521" cy="1128521"/>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08" name="Oval 107"/>
          <p:cNvSpPr>
            <a:spLocks noChangeAspect="1"/>
          </p:cNvSpPr>
          <p:nvPr/>
        </p:nvSpPr>
        <p:spPr>
          <a:xfrm>
            <a:off x="8914718" y="749603"/>
            <a:ext cx="277280" cy="907992"/>
          </a:xfrm>
          <a:custGeom>
            <a:avLst/>
            <a:gdLst/>
            <a:ahLst/>
            <a:cxnLst/>
            <a:rect l="l" t="t" r="r" b="b"/>
            <a:pathLst>
              <a:path w="277280" h="907992">
                <a:moveTo>
                  <a:pt x="277280" y="0"/>
                </a:moveTo>
                <a:lnTo>
                  <a:pt x="277280" y="907992"/>
                </a:lnTo>
                <a:cubicBezTo>
                  <a:pt x="112021" y="824131"/>
                  <a:pt x="0" y="652146"/>
                  <a:pt x="0" y="453996"/>
                </a:cubicBezTo>
                <a:cubicBezTo>
                  <a:pt x="0" y="255847"/>
                  <a:pt x="112021" y="83861"/>
                  <a:pt x="277280"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09" name="Oval 108"/>
          <p:cNvSpPr>
            <a:spLocks noChangeAspect="1"/>
          </p:cNvSpPr>
          <p:nvPr/>
        </p:nvSpPr>
        <p:spPr>
          <a:xfrm>
            <a:off x="7590871" y="728498"/>
            <a:ext cx="969734" cy="96973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10" name="Oval 109"/>
          <p:cNvSpPr>
            <a:spLocks noChangeAspect="1"/>
          </p:cNvSpPr>
          <p:nvPr/>
        </p:nvSpPr>
        <p:spPr>
          <a:xfrm>
            <a:off x="7470041" y="1326476"/>
            <a:ext cx="608190" cy="608190"/>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11" name="Oval 110"/>
          <p:cNvSpPr>
            <a:spLocks noChangeAspect="1"/>
          </p:cNvSpPr>
          <p:nvPr/>
        </p:nvSpPr>
        <p:spPr>
          <a:xfrm>
            <a:off x="7629941" y="5611427"/>
            <a:ext cx="738345"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12" name="Oval 111"/>
          <p:cNvSpPr>
            <a:spLocks noChangeAspect="1"/>
          </p:cNvSpPr>
          <p:nvPr/>
        </p:nvSpPr>
        <p:spPr>
          <a:xfrm>
            <a:off x="6972882" y="5242254"/>
            <a:ext cx="738345" cy="7383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13" name="Oval 112"/>
          <p:cNvSpPr>
            <a:spLocks noChangeAspect="1"/>
          </p:cNvSpPr>
          <p:nvPr/>
        </p:nvSpPr>
        <p:spPr>
          <a:xfrm>
            <a:off x="7494454" y="4928166"/>
            <a:ext cx="738345"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14" name="Oval 113"/>
          <p:cNvSpPr>
            <a:spLocks noChangeAspect="1"/>
          </p:cNvSpPr>
          <p:nvPr/>
        </p:nvSpPr>
        <p:spPr>
          <a:xfrm>
            <a:off x="8229034" y="5666511"/>
            <a:ext cx="605634" cy="605634"/>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15" name="Oval 114"/>
          <p:cNvSpPr>
            <a:spLocks noChangeAspect="1"/>
          </p:cNvSpPr>
          <p:nvPr/>
        </p:nvSpPr>
        <p:spPr>
          <a:xfrm>
            <a:off x="8078231" y="4097842"/>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16" name="Oval 115"/>
          <p:cNvSpPr>
            <a:spLocks noChangeAspect="1"/>
          </p:cNvSpPr>
          <p:nvPr/>
        </p:nvSpPr>
        <p:spPr>
          <a:xfrm>
            <a:off x="8411816" y="5057878"/>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17" name="Oval 116"/>
          <p:cNvSpPr>
            <a:spLocks noChangeAspect="1"/>
          </p:cNvSpPr>
          <p:nvPr/>
        </p:nvSpPr>
        <p:spPr>
          <a:xfrm>
            <a:off x="8688590" y="4790335"/>
            <a:ext cx="503408" cy="553550"/>
          </a:xfrm>
          <a:custGeom>
            <a:avLst/>
            <a:gdLst/>
            <a:ahLst/>
            <a:cxnLst/>
            <a:rect l="l" t="t" r="r" b="b"/>
            <a:pathLst>
              <a:path w="503408" h="553550">
                <a:moveTo>
                  <a:pt x="276775" y="0"/>
                </a:moveTo>
                <a:cubicBezTo>
                  <a:pt x="370698" y="0"/>
                  <a:pt x="453694" y="46784"/>
                  <a:pt x="503408" y="118545"/>
                </a:cubicBezTo>
                <a:lnTo>
                  <a:pt x="503408" y="435005"/>
                </a:lnTo>
                <a:cubicBezTo>
                  <a:pt x="453694" y="506767"/>
                  <a:pt x="370698" y="553550"/>
                  <a:pt x="276775" y="553550"/>
                </a:cubicBezTo>
                <a:cubicBezTo>
                  <a:pt x="123916" y="553550"/>
                  <a:pt x="0" y="429634"/>
                  <a:pt x="0" y="276775"/>
                </a:cubicBezTo>
                <a:cubicBezTo>
                  <a:pt x="0" y="123916"/>
                  <a:pt x="123916" y="0"/>
                  <a:pt x="276775"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1">
                    <a:tint val="75000"/>
                  </a:schemeClr>
                </a:solidFill>
              </a:defRPr>
            </a:lvl1pPr>
          </a:lstStyle>
          <a:p>
            <a:pPr eaLnBrk="0" fontAlgn="base" hangingPunct="0">
              <a:spcBef>
                <a:spcPct val="0"/>
              </a:spcBef>
              <a:spcAft>
                <a:spcPct val="0"/>
              </a:spcAft>
            </a:pPr>
            <a:endParaRPr lang="en-US" smtClean="0">
              <a:solidFill>
                <a:srgbClr val="FFFFFF"/>
              </a:solidFill>
            </a:endParaRPr>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1">
                    <a:tint val="75000"/>
                  </a:schemeClr>
                </a:solidFill>
              </a:defRPr>
            </a:lvl1pPr>
          </a:lstStyle>
          <a:p>
            <a:pPr algn="ctr" eaLnBrk="0" fontAlgn="base" hangingPunct="0">
              <a:spcBef>
                <a:spcPct val="0"/>
              </a:spcBef>
              <a:spcAft>
                <a:spcPct val="0"/>
              </a:spcAft>
            </a:pPr>
            <a:endParaRPr lang="en-US" smtClean="0">
              <a:solidFill>
                <a:srgbClr val="FFFFFF"/>
              </a:solidFill>
            </a:endParaRPr>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1">
                    <a:tint val="75000"/>
                  </a:schemeClr>
                </a:solidFill>
              </a:defRPr>
            </a:lvl1pPr>
          </a:lstStyle>
          <a:p>
            <a:pPr eaLnBrk="0" fontAlgn="base" hangingPunct="0">
              <a:spcBef>
                <a:spcPct val="0"/>
              </a:spcBef>
              <a:spcAft>
                <a:spcPct val="0"/>
              </a:spcAft>
            </a:pPr>
            <a:fld id="{6AAA6AED-C7F4-465B-A5CA-BC31AAE3CF36}" type="slidenum">
              <a:rPr lang="en-US" smtClean="0">
                <a:solidFill>
                  <a:srgbClr val="FFFFFF"/>
                </a:solidFill>
              </a:rPr>
              <a:pPr eaLnBrk="0" fontAlgn="base" hangingPunct="0">
                <a:spcBef>
                  <a:spcPct val="0"/>
                </a:spcBef>
                <a:spcAft>
                  <a:spcPct val="0"/>
                </a:spcAft>
              </a:pPr>
              <a:t>‹#›</a:t>
            </a:fld>
            <a:endParaRPr lang="en-US" smtClean="0">
              <a:solidFill>
                <a:srgbClr val="FFFFFF"/>
              </a:solidFill>
            </a:endParaRPr>
          </a:p>
        </p:txBody>
      </p:sp>
      <p:sp>
        <p:nvSpPr>
          <p:cNvPr id="55" name="Oval 54"/>
          <p:cNvSpPr>
            <a:spLocks noChangeAspect="1"/>
          </p:cNvSpPr>
          <p:nvPr/>
        </p:nvSpPr>
        <p:spPr>
          <a:xfrm>
            <a:off x="1583172" y="5454223"/>
            <a:ext cx="1909234" cy="1468668"/>
          </a:xfrm>
          <a:custGeom>
            <a:avLst/>
            <a:gdLst/>
            <a:ahLst/>
            <a:cxnLst/>
            <a:rect l="l" t="t" r="r" b="b"/>
            <a:pathLst>
              <a:path w="1909234" h="1468668">
                <a:moveTo>
                  <a:pt x="954617" y="0"/>
                </a:moveTo>
                <a:cubicBezTo>
                  <a:pt x="1481837" y="0"/>
                  <a:pt x="1909234" y="427397"/>
                  <a:pt x="1909234" y="954617"/>
                </a:cubicBezTo>
                <a:cubicBezTo>
                  <a:pt x="1909234" y="1144075"/>
                  <a:pt x="1854043" y="1320642"/>
                  <a:pt x="1758159" y="1468668"/>
                </a:cubicBezTo>
                <a:lnTo>
                  <a:pt x="151075" y="1468668"/>
                </a:lnTo>
                <a:cubicBezTo>
                  <a:pt x="55192" y="1320642"/>
                  <a:pt x="0" y="1144075"/>
                  <a:pt x="0" y="954617"/>
                </a:cubicBezTo>
                <a:cubicBezTo>
                  <a:pt x="0" y="427397"/>
                  <a:pt x="427397" y="0"/>
                  <a:pt x="954617"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57" name="Oval 56"/>
          <p:cNvSpPr>
            <a:spLocks noChangeAspect="1"/>
          </p:cNvSpPr>
          <p:nvPr/>
        </p:nvSpPr>
        <p:spPr>
          <a:xfrm>
            <a:off x="8570944" y="3382942"/>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58" name="Oval 57"/>
          <p:cNvSpPr>
            <a:spLocks noChangeAspect="1"/>
          </p:cNvSpPr>
          <p:nvPr/>
        </p:nvSpPr>
        <p:spPr>
          <a:xfrm>
            <a:off x="8398204" y="35360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59" name="Oval 58"/>
          <p:cNvSpPr>
            <a:spLocks noChangeAspect="1"/>
          </p:cNvSpPr>
          <p:nvPr/>
        </p:nvSpPr>
        <p:spPr>
          <a:xfrm>
            <a:off x="8608408" y="36884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60" name="Oval 59"/>
          <p:cNvSpPr>
            <a:spLocks noChangeAspect="1"/>
          </p:cNvSpPr>
          <p:nvPr/>
        </p:nvSpPr>
        <p:spPr>
          <a:xfrm>
            <a:off x="154676" y="2698928"/>
            <a:ext cx="467627" cy="467627"/>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61" name="Oval 60"/>
          <p:cNvSpPr>
            <a:spLocks noChangeAspect="1"/>
          </p:cNvSpPr>
          <p:nvPr/>
        </p:nvSpPr>
        <p:spPr>
          <a:xfrm>
            <a:off x="474208" y="3166555"/>
            <a:ext cx="458770" cy="45877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62" name="Oval 61"/>
          <p:cNvSpPr>
            <a:spLocks noChangeAspect="1"/>
          </p:cNvSpPr>
          <p:nvPr/>
        </p:nvSpPr>
        <p:spPr>
          <a:xfrm>
            <a:off x="270258" y="3382942"/>
            <a:ext cx="352045" cy="3520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63" name="Oval 62"/>
          <p:cNvSpPr>
            <a:spLocks noChangeAspect="1"/>
          </p:cNvSpPr>
          <p:nvPr/>
        </p:nvSpPr>
        <p:spPr>
          <a:xfrm>
            <a:off x="-86601" y="2581479"/>
            <a:ext cx="1360441" cy="1909234"/>
          </a:xfrm>
          <a:custGeom>
            <a:avLst/>
            <a:gdLst/>
            <a:ahLst/>
            <a:cxnLst/>
            <a:rect l="l" t="t" r="r" b="b"/>
            <a:pathLst>
              <a:path w="1360441" h="1909234">
                <a:moveTo>
                  <a:pt x="405824" y="0"/>
                </a:moveTo>
                <a:cubicBezTo>
                  <a:pt x="933044" y="0"/>
                  <a:pt x="1360441" y="427397"/>
                  <a:pt x="1360441" y="954617"/>
                </a:cubicBezTo>
                <a:cubicBezTo>
                  <a:pt x="1360441" y="1481837"/>
                  <a:pt x="933044" y="1909234"/>
                  <a:pt x="405824" y="1909234"/>
                </a:cubicBezTo>
                <a:cubicBezTo>
                  <a:pt x="260527" y="1909234"/>
                  <a:pt x="122812" y="1876773"/>
                  <a:pt x="0" y="1817719"/>
                </a:cubicBezTo>
                <a:lnTo>
                  <a:pt x="0" y="91515"/>
                </a:lnTo>
                <a:cubicBezTo>
                  <a:pt x="122812" y="32461"/>
                  <a:pt x="260527" y="0"/>
                  <a:pt x="405824"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64" name="Oval 63"/>
          <p:cNvSpPr>
            <a:spLocks noChangeAspect="1"/>
          </p:cNvSpPr>
          <p:nvPr/>
        </p:nvSpPr>
        <p:spPr>
          <a:xfrm>
            <a:off x="6173123" y="2395416"/>
            <a:ext cx="1218253" cy="1218253"/>
          </a:xfrm>
          <a:prstGeom prst="ellipse">
            <a:avLst/>
          </a:prstGeom>
          <a:solidFill>
            <a:schemeClr val="tx2">
              <a:lumMod val="75000"/>
              <a:alpha val="10000"/>
            </a:schemeClr>
          </a:solidFill>
          <a:ln w="177800" cap="rnd" cmpd="sng" algn="ctr">
            <a:solidFill>
              <a:schemeClr val="tx2">
                <a:lumMod val="60000"/>
                <a:lumOff val="40000"/>
                <a:alpha val="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30940472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hf hdr="0" ftr="0" dt="0"/>
  <p:txStyles>
    <p:title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2">
        <a:schemeClr val="bg2"/>
      </p:bgRef>
    </p:bg>
    <p:spTree>
      <p:nvGrpSpPr>
        <p:cNvPr id="1" name=""/>
        <p:cNvGrpSpPr/>
        <p:nvPr/>
      </p:nvGrpSpPr>
      <p:grpSpPr>
        <a:xfrm>
          <a:off x="0" y="0"/>
          <a:ext cx="0" cy="0"/>
          <a:chOff x="0" y="0"/>
          <a:chExt cx="0" cy="0"/>
        </a:xfrm>
      </p:grpSpPr>
      <p:sp>
        <p:nvSpPr>
          <p:cNvPr id="56" name="Oval 55"/>
          <p:cNvSpPr>
            <a:spLocks noChangeAspect="1"/>
          </p:cNvSpPr>
          <p:nvPr/>
        </p:nvSpPr>
        <p:spPr>
          <a:xfrm>
            <a:off x="-69625" y="4042576"/>
            <a:ext cx="1743945" cy="1909234"/>
          </a:xfrm>
          <a:custGeom>
            <a:avLst/>
            <a:gdLst/>
            <a:ahLst/>
            <a:cxnLst/>
            <a:rect l="l" t="t" r="r" b="b"/>
            <a:pathLst>
              <a:path w="1743945" h="1909234">
                <a:moveTo>
                  <a:pt x="789328" y="0"/>
                </a:moveTo>
                <a:cubicBezTo>
                  <a:pt x="1316548" y="0"/>
                  <a:pt x="1743945" y="427397"/>
                  <a:pt x="1743945" y="954617"/>
                </a:cubicBezTo>
                <a:cubicBezTo>
                  <a:pt x="1743945" y="1481837"/>
                  <a:pt x="1316548" y="1909234"/>
                  <a:pt x="789328" y="1909234"/>
                </a:cubicBezTo>
                <a:cubicBezTo>
                  <a:pt x="461080" y="1909234"/>
                  <a:pt x="171527" y="1743562"/>
                  <a:pt x="0" y="1491086"/>
                </a:cubicBezTo>
                <a:lnTo>
                  <a:pt x="0" y="418149"/>
                </a:lnTo>
                <a:cubicBezTo>
                  <a:pt x="171527" y="165673"/>
                  <a:pt x="461080" y="0"/>
                  <a:pt x="789328"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53" name="Oval 52"/>
          <p:cNvSpPr>
            <a:spLocks noChangeAspect="1"/>
          </p:cNvSpPr>
          <p:nvPr/>
        </p:nvSpPr>
        <p:spPr>
          <a:xfrm>
            <a:off x="520638" y="1095310"/>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52" name="Oval 51"/>
          <p:cNvSpPr>
            <a:spLocks noChangeAspect="1"/>
          </p:cNvSpPr>
          <p:nvPr/>
        </p:nvSpPr>
        <p:spPr>
          <a:xfrm>
            <a:off x="1878729" y="282933"/>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54" name="Oval 53"/>
          <p:cNvSpPr>
            <a:spLocks noChangeAspect="1"/>
          </p:cNvSpPr>
          <p:nvPr/>
        </p:nvSpPr>
        <p:spPr>
          <a:xfrm>
            <a:off x="520637" y="5729135"/>
            <a:ext cx="1909234" cy="1193756"/>
          </a:xfrm>
          <a:custGeom>
            <a:avLst/>
            <a:gdLst/>
            <a:ahLst/>
            <a:cxnLst/>
            <a:rect l="l" t="t" r="r" b="b"/>
            <a:pathLst>
              <a:path w="1909234" h="1193756">
                <a:moveTo>
                  <a:pt x="954617" y="0"/>
                </a:moveTo>
                <a:cubicBezTo>
                  <a:pt x="1481837" y="0"/>
                  <a:pt x="1909234" y="427397"/>
                  <a:pt x="1909234" y="954617"/>
                </a:cubicBezTo>
                <a:cubicBezTo>
                  <a:pt x="1909234" y="1037305"/>
                  <a:pt x="1898721" y="1117537"/>
                  <a:pt x="1877819" y="1193756"/>
                </a:cubicBezTo>
                <a:lnTo>
                  <a:pt x="31415" y="1193756"/>
                </a:lnTo>
                <a:cubicBezTo>
                  <a:pt x="10513" y="1117537"/>
                  <a:pt x="0" y="1037305"/>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130" name="Oval 129"/>
          <p:cNvSpPr>
            <a:spLocks noChangeAspect="1"/>
          </p:cNvSpPr>
          <p:nvPr/>
        </p:nvSpPr>
        <p:spPr>
          <a:xfrm>
            <a:off x="-46711" y="-61709"/>
            <a:ext cx="1449107" cy="1677064"/>
          </a:xfrm>
          <a:custGeom>
            <a:avLst/>
            <a:gdLst/>
            <a:ahLst/>
            <a:cxnLst/>
            <a:rect l="l" t="t" r="r" b="b"/>
            <a:pathLst>
              <a:path w="1449107" h="1677064">
                <a:moveTo>
                  <a:pt x="0" y="0"/>
                </a:moveTo>
                <a:lnTo>
                  <a:pt x="1112019" y="0"/>
                </a:lnTo>
                <a:cubicBezTo>
                  <a:pt x="1319407" y="171874"/>
                  <a:pt x="1449107" y="432014"/>
                  <a:pt x="1449107" y="722447"/>
                </a:cubicBezTo>
                <a:cubicBezTo>
                  <a:pt x="1449107" y="1249667"/>
                  <a:pt x="1021710" y="1677064"/>
                  <a:pt x="494490" y="1677064"/>
                </a:cubicBezTo>
                <a:cubicBezTo>
                  <a:pt x="313232" y="1677064"/>
                  <a:pt x="143772" y="1626546"/>
                  <a:pt x="0" y="1537872"/>
                </a:cubicBezTo>
                <a:close/>
              </a:path>
            </a:pathLst>
          </a:custGeom>
          <a:solidFill>
            <a:schemeClr val="tx2">
              <a:lumMod val="75000"/>
              <a:alpha val="14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131" name="Oval 130"/>
          <p:cNvSpPr>
            <a:spLocks noChangeAspect="1"/>
          </p:cNvSpPr>
          <p:nvPr/>
        </p:nvSpPr>
        <p:spPr>
          <a:xfrm>
            <a:off x="924113" y="-161623"/>
            <a:ext cx="1909233" cy="1909233"/>
          </a:xfrm>
          <a:prstGeom prst="ellipse">
            <a:avLst/>
          </a:prstGeom>
          <a:solidFill>
            <a:schemeClr val="tx2">
              <a:lumMod val="75000"/>
              <a:alpha val="2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132" name="Oval 131"/>
          <p:cNvSpPr>
            <a:spLocks noChangeAspect="1"/>
          </p:cNvSpPr>
          <p:nvPr/>
        </p:nvSpPr>
        <p:spPr>
          <a:xfrm>
            <a:off x="0" y="66073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133" name="Oval 132"/>
          <p:cNvSpPr>
            <a:spLocks noChangeAspect="1"/>
          </p:cNvSpPr>
          <p:nvPr/>
        </p:nvSpPr>
        <p:spPr>
          <a:xfrm>
            <a:off x="7497531" y="-61709"/>
            <a:ext cx="1694467" cy="1677064"/>
          </a:xfrm>
          <a:custGeom>
            <a:avLst/>
            <a:gdLst/>
            <a:ahLst/>
            <a:cxnLst/>
            <a:rect l="l" t="t" r="r" b="b"/>
            <a:pathLst>
              <a:path w="1694467" h="1677064">
                <a:moveTo>
                  <a:pt x="337088" y="0"/>
                </a:moveTo>
                <a:lnTo>
                  <a:pt x="1573463" y="0"/>
                </a:lnTo>
                <a:cubicBezTo>
                  <a:pt x="1618202" y="37449"/>
                  <a:pt x="1658454" y="79950"/>
                  <a:pt x="1694467" y="126010"/>
                </a:cubicBezTo>
                <a:lnTo>
                  <a:pt x="1694467" y="1318884"/>
                </a:lnTo>
                <a:cubicBezTo>
                  <a:pt x="1522840" y="1538397"/>
                  <a:pt x="1254922" y="1677064"/>
                  <a:pt x="954617" y="1677064"/>
                </a:cubicBezTo>
                <a:cubicBezTo>
                  <a:pt x="427397" y="1677064"/>
                  <a:pt x="0" y="1249667"/>
                  <a:pt x="0" y="722447"/>
                </a:cubicBezTo>
                <a:cubicBezTo>
                  <a:pt x="0" y="432014"/>
                  <a:pt x="129700" y="171874"/>
                  <a:pt x="337088" y="0"/>
                </a:cubicBezTo>
                <a:close/>
              </a:path>
            </a:pathLst>
          </a:custGeom>
          <a:solidFill>
            <a:schemeClr val="accent3">
              <a:lumMod val="60000"/>
              <a:lumOff val="40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134" name="Oval 133"/>
          <p:cNvSpPr>
            <a:spLocks noChangeAspect="1"/>
          </p:cNvSpPr>
          <p:nvPr/>
        </p:nvSpPr>
        <p:spPr>
          <a:xfrm>
            <a:off x="6117502" y="-61708"/>
            <a:ext cx="1909234" cy="1705448"/>
          </a:xfrm>
          <a:custGeom>
            <a:avLst/>
            <a:gdLst/>
            <a:ahLst/>
            <a:cxnLst/>
            <a:rect l="l" t="t" r="r" b="b"/>
            <a:pathLst>
              <a:path w="1909234" h="1705448">
                <a:moveTo>
                  <a:pt x="371490" y="0"/>
                </a:moveTo>
                <a:lnTo>
                  <a:pt x="1537745" y="0"/>
                </a:lnTo>
                <a:cubicBezTo>
                  <a:pt x="1764760" y="171517"/>
                  <a:pt x="1909234" y="444302"/>
                  <a:pt x="1909234" y="750831"/>
                </a:cubicBezTo>
                <a:cubicBezTo>
                  <a:pt x="1909234" y="1278051"/>
                  <a:pt x="1481837" y="1705448"/>
                  <a:pt x="954617" y="1705448"/>
                </a:cubicBezTo>
                <a:cubicBezTo>
                  <a:pt x="427397" y="1705448"/>
                  <a:pt x="0" y="1278051"/>
                  <a:pt x="0" y="750831"/>
                </a:cubicBezTo>
                <a:cubicBezTo>
                  <a:pt x="0" y="444302"/>
                  <a:pt x="144474" y="171517"/>
                  <a:pt x="371490" y="0"/>
                </a:cubicBezTo>
                <a:close/>
              </a:path>
            </a:pathLst>
          </a:cu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135" name="Oval 134"/>
          <p:cNvSpPr>
            <a:spLocks noChangeAspect="1"/>
          </p:cNvSpPr>
          <p:nvPr/>
        </p:nvSpPr>
        <p:spPr>
          <a:xfrm>
            <a:off x="7494454" y="1095309"/>
            <a:ext cx="1697544" cy="1909234"/>
          </a:xfrm>
          <a:custGeom>
            <a:avLst/>
            <a:gdLst/>
            <a:ahLst/>
            <a:cxnLst/>
            <a:rect l="l" t="t" r="r" b="b"/>
            <a:pathLst>
              <a:path w="1697544" h="1909234">
                <a:moveTo>
                  <a:pt x="954617" y="0"/>
                </a:moveTo>
                <a:cubicBezTo>
                  <a:pt x="1256666" y="0"/>
                  <a:pt x="1525952" y="140283"/>
                  <a:pt x="1697544" y="361910"/>
                </a:cubicBezTo>
                <a:lnTo>
                  <a:pt x="1697544" y="1547324"/>
                </a:lnTo>
                <a:cubicBezTo>
                  <a:pt x="1525952" y="1768951"/>
                  <a:pt x="1256666" y="1909234"/>
                  <a:pt x="954617" y="1909234"/>
                </a:cubicBezTo>
                <a:cubicBezTo>
                  <a:pt x="427397" y="1909234"/>
                  <a:pt x="0" y="1481837"/>
                  <a:pt x="0" y="954617"/>
                </a:cubicBezTo>
                <a:cubicBezTo>
                  <a:pt x="0" y="427397"/>
                  <a:pt x="427397" y="0"/>
                  <a:pt x="954617" y="0"/>
                </a:cubicBezTo>
                <a:close/>
              </a:path>
            </a:pathLst>
          </a:cu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136" name="Oval 135"/>
          <p:cNvSpPr>
            <a:spLocks noChangeAspect="1"/>
          </p:cNvSpPr>
          <p:nvPr/>
        </p:nvSpPr>
        <p:spPr>
          <a:xfrm>
            <a:off x="8056674" y="5140346"/>
            <a:ext cx="1137194" cy="1759729"/>
          </a:xfrm>
          <a:custGeom>
            <a:avLst/>
            <a:gdLst/>
            <a:ahLst/>
            <a:cxnLst/>
            <a:rect l="l" t="t" r="r" b="b"/>
            <a:pathLst>
              <a:path w="1137194" h="1759729">
                <a:moveTo>
                  <a:pt x="954617" y="0"/>
                </a:moveTo>
                <a:cubicBezTo>
                  <a:pt x="1017088" y="0"/>
                  <a:pt x="1078157" y="6001"/>
                  <a:pt x="1137194" y="17897"/>
                </a:cubicBezTo>
                <a:lnTo>
                  <a:pt x="1137194" y="1759729"/>
                </a:lnTo>
                <a:lnTo>
                  <a:pt x="443151" y="1759729"/>
                </a:lnTo>
                <a:cubicBezTo>
                  <a:pt x="176544" y="1591075"/>
                  <a:pt x="0" y="1293463"/>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137" name="Oval 136"/>
          <p:cNvSpPr>
            <a:spLocks noChangeAspect="1"/>
          </p:cNvSpPr>
          <p:nvPr/>
        </p:nvSpPr>
        <p:spPr>
          <a:xfrm>
            <a:off x="6661711" y="4362912"/>
            <a:ext cx="1909233" cy="1909233"/>
          </a:xfrm>
          <a:prstGeom prst="ellipse">
            <a:avLst/>
          </a:prstGeom>
          <a:solidFill>
            <a:schemeClr val="tx2">
              <a:lumMod val="75000"/>
              <a:alpha val="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138" name="Oval 137"/>
          <p:cNvSpPr>
            <a:spLocks noChangeAspect="1"/>
          </p:cNvSpPr>
          <p:nvPr/>
        </p:nvSpPr>
        <p:spPr>
          <a:xfrm>
            <a:off x="-69625" y="4948766"/>
            <a:ext cx="1353860" cy="1909234"/>
          </a:xfrm>
          <a:custGeom>
            <a:avLst/>
            <a:gdLst/>
            <a:ahLst/>
            <a:cxnLst/>
            <a:rect l="l" t="t" r="r" b="b"/>
            <a:pathLst>
              <a:path w="1353860" h="1909234">
                <a:moveTo>
                  <a:pt x="399243" y="0"/>
                </a:moveTo>
                <a:cubicBezTo>
                  <a:pt x="926463" y="0"/>
                  <a:pt x="1353860" y="427397"/>
                  <a:pt x="1353860" y="954617"/>
                </a:cubicBezTo>
                <a:cubicBezTo>
                  <a:pt x="1353860" y="1481837"/>
                  <a:pt x="926463" y="1909234"/>
                  <a:pt x="399243" y="1909234"/>
                </a:cubicBezTo>
                <a:cubicBezTo>
                  <a:pt x="256544" y="1909234"/>
                  <a:pt x="121158" y="1877924"/>
                  <a:pt x="0" y="1820890"/>
                </a:cubicBezTo>
                <a:lnTo>
                  <a:pt x="0" y="88345"/>
                </a:lnTo>
                <a:cubicBezTo>
                  <a:pt x="121158" y="31311"/>
                  <a:pt x="256544" y="0"/>
                  <a:pt x="399243"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139" name="Oval 138"/>
          <p:cNvSpPr>
            <a:spLocks noChangeAspect="1"/>
          </p:cNvSpPr>
          <p:nvPr/>
        </p:nvSpPr>
        <p:spPr>
          <a:xfrm>
            <a:off x="708471" y="4790336"/>
            <a:ext cx="1909233" cy="1909233"/>
          </a:xfrm>
          <a:prstGeom prst="ellipse">
            <a:avLst/>
          </a:pr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140" name="Oval 139"/>
          <p:cNvSpPr>
            <a:spLocks noChangeAspect="1"/>
          </p:cNvSpPr>
          <p:nvPr/>
        </p:nvSpPr>
        <p:spPr>
          <a:xfrm>
            <a:off x="6117503" y="78398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141" name="Oval 140"/>
          <p:cNvSpPr>
            <a:spLocks noChangeAspect="1"/>
          </p:cNvSpPr>
          <p:nvPr/>
        </p:nvSpPr>
        <p:spPr>
          <a:xfrm>
            <a:off x="6459053" y="5140346"/>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118" name="Oval 117"/>
          <p:cNvSpPr>
            <a:spLocks noChangeAspect="1"/>
          </p:cNvSpPr>
          <p:nvPr/>
        </p:nvSpPr>
        <p:spPr>
          <a:xfrm>
            <a:off x="8398204" y="597861"/>
            <a:ext cx="793794" cy="1252918"/>
          </a:xfrm>
          <a:custGeom>
            <a:avLst/>
            <a:gdLst/>
            <a:ahLst/>
            <a:cxnLst/>
            <a:rect l="l" t="t" r="r" b="b"/>
            <a:pathLst>
              <a:path w="793794" h="1252918">
                <a:moveTo>
                  <a:pt x="626459" y="0"/>
                </a:moveTo>
                <a:cubicBezTo>
                  <a:pt x="684682" y="0"/>
                  <a:pt x="741049" y="7943"/>
                  <a:pt x="793794" y="25480"/>
                </a:cubicBezTo>
                <a:lnTo>
                  <a:pt x="793794" y="1227438"/>
                </a:lnTo>
                <a:cubicBezTo>
                  <a:pt x="741049" y="1244975"/>
                  <a:pt x="684682" y="1252918"/>
                  <a:pt x="626459" y="1252918"/>
                </a:cubicBezTo>
                <a:cubicBezTo>
                  <a:pt x="280475" y="1252918"/>
                  <a:pt x="0" y="972443"/>
                  <a:pt x="0" y="626459"/>
                </a:cubicBezTo>
                <a:cubicBezTo>
                  <a:pt x="0" y="280475"/>
                  <a:pt x="280475" y="0"/>
                  <a:pt x="626459"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19" name="Oval 118"/>
          <p:cNvSpPr>
            <a:spLocks noChangeAspect="1"/>
          </p:cNvSpPr>
          <p:nvPr/>
        </p:nvSpPr>
        <p:spPr>
          <a:xfrm>
            <a:off x="6350100" y="206512"/>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20" name="Oval 119"/>
          <p:cNvSpPr>
            <a:spLocks noChangeAspect="1"/>
          </p:cNvSpPr>
          <p:nvPr/>
        </p:nvSpPr>
        <p:spPr>
          <a:xfrm>
            <a:off x="6872127" y="1450645"/>
            <a:ext cx="1218253" cy="1218253"/>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21" name="Oval 120"/>
          <p:cNvSpPr>
            <a:spLocks noChangeAspect="1"/>
          </p:cNvSpPr>
          <p:nvPr/>
        </p:nvSpPr>
        <p:spPr>
          <a:xfrm>
            <a:off x="7219068" y="2049927"/>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22" name="Oval 121"/>
          <p:cNvSpPr>
            <a:spLocks noChangeAspect="1"/>
          </p:cNvSpPr>
          <p:nvPr/>
        </p:nvSpPr>
        <p:spPr>
          <a:xfrm>
            <a:off x="7749416" y="2661634"/>
            <a:ext cx="721308" cy="721308"/>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23" name="Oval 122"/>
          <p:cNvSpPr>
            <a:spLocks noChangeAspect="1"/>
          </p:cNvSpPr>
          <p:nvPr/>
        </p:nvSpPr>
        <p:spPr>
          <a:xfrm>
            <a:off x="685054" y="-100976"/>
            <a:ext cx="1193676" cy="697815"/>
          </a:xfrm>
          <a:custGeom>
            <a:avLst/>
            <a:gdLst/>
            <a:ahLst/>
            <a:cxnLst/>
            <a:rect l="l" t="t" r="r" b="b"/>
            <a:pathLst>
              <a:path w="1193676" h="697815">
                <a:moveTo>
                  <a:pt x="10179" y="0"/>
                </a:moveTo>
                <a:lnTo>
                  <a:pt x="1183497" y="0"/>
                </a:lnTo>
                <a:cubicBezTo>
                  <a:pt x="1190746" y="32633"/>
                  <a:pt x="1193676" y="66463"/>
                  <a:pt x="1193676" y="100977"/>
                </a:cubicBezTo>
                <a:cubicBezTo>
                  <a:pt x="1193676" y="430602"/>
                  <a:pt x="926463" y="697815"/>
                  <a:pt x="596838" y="697815"/>
                </a:cubicBezTo>
                <a:cubicBezTo>
                  <a:pt x="267213" y="697815"/>
                  <a:pt x="0" y="430602"/>
                  <a:pt x="0" y="100977"/>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24" name="Oval 123"/>
          <p:cNvSpPr>
            <a:spLocks noChangeAspect="1"/>
          </p:cNvSpPr>
          <p:nvPr/>
        </p:nvSpPr>
        <p:spPr>
          <a:xfrm>
            <a:off x="1502638" y="-100976"/>
            <a:ext cx="1029028" cy="459889"/>
          </a:xfrm>
          <a:custGeom>
            <a:avLst/>
            <a:gdLst/>
            <a:ahLst/>
            <a:cxnLst/>
            <a:rect l="l" t="t" r="r" b="b"/>
            <a:pathLst>
              <a:path w="1029028" h="459889">
                <a:moveTo>
                  <a:pt x="0" y="0"/>
                </a:moveTo>
                <a:lnTo>
                  <a:pt x="1029028" y="0"/>
                </a:lnTo>
                <a:cubicBezTo>
                  <a:pt x="1001386" y="259074"/>
                  <a:pt x="781401" y="459889"/>
                  <a:pt x="514514" y="459889"/>
                </a:cubicBezTo>
                <a:cubicBezTo>
                  <a:pt x="247627" y="459889"/>
                  <a:pt x="27642" y="259074"/>
                  <a:pt x="0"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25" name="Oval 124"/>
          <p:cNvSpPr>
            <a:spLocks noChangeAspect="1"/>
          </p:cNvSpPr>
          <p:nvPr/>
        </p:nvSpPr>
        <p:spPr>
          <a:xfrm>
            <a:off x="-69624" y="-100976"/>
            <a:ext cx="590263" cy="612289"/>
          </a:xfrm>
          <a:custGeom>
            <a:avLst/>
            <a:gdLst/>
            <a:ahLst/>
            <a:cxnLst/>
            <a:rect l="l" t="t" r="r" b="b"/>
            <a:pathLst>
              <a:path w="590263" h="612289">
                <a:moveTo>
                  <a:pt x="0" y="0"/>
                </a:moveTo>
                <a:lnTo>
                  <a:pt x="581024" y="0"/>
                </a:lnTo>
                <a:cubicBezTo>
                  <a:pt x="587493" y="29611"/>
                  <a:pt x="590263" y="60308"/>
                  <a:pt x="590263" y="91651"/>
                </a:cubicBezTo>
                <a:cubicBezTo>
                  <a:pt x="590263" y="379191"/>
                  <a:pt x="357165" y="612289"/>
                  <a:pt x="69625" y="612289"/>
                </a:cubicBezTo>
                <a:lnTo>
                  <a:pt x="0" y="605270"/>
                </a:ln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26" name="Oval 125"/>
          <p:cNvSpPr>
            <a:spLocks noChangeAspect="1"/>
          </p:cNvSpPr>
          <p:nvPr/>
        </p:nvSpPr>
        <p:spPr>
          <a:xfrm>
            <a:off x="277432" y="4321783"/>
            <a:ext cx="1396887" cy="1396887"/>
          </a:xfrm>
          <a:prstGeom prst="ellipse">
            <a:avLst/>
          </a:pr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27" name="Oval 126"/>
          <p:cNvSpPr>
            <a:spLocks noChangeAspect="1"/>
          </p:cNvSpPr>
          <p:nvPr/>
        </p:nvSpPr>
        <p:spPr>
          <a:xfrm>
            <a:off x="5792131" y="6489965"/>
            <a:ext cx="1115939" cy="443769"/>
          </a:xfrm>
          <a:custGeom>
            <a:avLst/>
            <a:gdLst/>
            <a:ahLst/>
            <a:cxnLst/>
            <a:rect l="l" t="t" r="r" b="b"/>
            <a:pathLst>
              <a:path w="1115939" h="443769">
                <a:moveTo>
                  <a:pt x="557969" y="0"/>
                </a:moveTo>
                <a:cubicBezTo>
                  <a:pt x="830120" y="0"/>
                  <a:pt x="1058049" y="189335"/>
                  <a:pt x="1115939" y="443769"/>
                </a:cubicBezTo>
                <a:lnTo>
                  <a:pt x="0" y="443769"/>
                </a:lnTo>
                <a:cubicBezTo>
                  <a:pt x="57889" y="189335"/>
                  <a:pt x="285818" y="0"/>
                  <a:pt x="55796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28" name="Oval 127"/>
          <p:cNvSpPr>
            <a:spLocks noChangeAspect="1"/>
          </p:cNvSpPr>
          <p:nvPr/>
        </p:nvSpPr>
        <p:spPr>
          <a:xfrm>
            <a:off x="6127999" y="6408840"/>
            <a:ext cx="1237019" cy="524894"/>
          </a:xfrm>
          <a:custGeom>
            <a:avLst/>
            <a:gdLst/>
            <a:ahLst/>
            <a:cxnLst/>
            <a:rect l="l" t="t" r="r" b="b"/>
            <a:pathLst>
              <a:path w="1237019" h="524894">
                <a:moveTo>
                  <a:pt x="618509" y="0"/>
                </a:moveTo>
                <a:cubicBezTo>
                  <a:pt x="930325" y="0"/>
                  <a:pt x="1189147" y="226891"/>
                  <a:pt x="1237019" y="524894"/>
                </a:cubicBezTo>
                <a:lnTo>
                  <a:pt x="0" y="524894"/>
                </a:lnTo>
                <a:cubicBezTo>
                  <a:pt x="47872" y="226891"/>
                  <a:pt x="306694" y="0"/>
                  <a:pt x="61850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29" name="Oval 128"/>
          <p:cNvSpPr>
            <a:spLocks noChangeAspect="1"/>
          </p:cNvSpPr>
          <p:nvPr/>
        </p:nvSpPr>
        <p:spPr>
          <a:xfrm>
            <a:off x="7577655" y="6408841"/>
            <a:ext cx="1211408" cy="524893"/>
          </a:xfrm>
          <a:custGeom>
            <a:avLst/>
            <a:gdLst/>
            <a:ahLst/>
            <a:cxnLst/>
            <a:rect l="l" t="t" r="r" b="b"/>
            <a:pathLst>
              <a:path w="1211408" h="524893">
                <a:moveTo>
                  <a:pt x="605704" y="0"/>
                </a:moveTo>
                <a:cubicBezTo>
                  <a:pt x="914574" y="0"/>
                  <a:pt x="1170243" y="227782"/>
                  <a:pt x="1211408" y="524893"/>
                </a:cubicBezTo>
                <a:lnTo>
                  <a:pt x="0" y="524893"/>
                </a:lnTo>
                <a:cubicBezTo>
                  <a:pt x="41165" y="227782"/>
                  <a:pt x="296834" y="0"/>
                  <a:pt x="605704"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97" name="Oval 96"/>
          <p:cNvSpPr>
            <a:spLocks noChangeAspect="1"/>
          </p:cNvSpPr>
          <p:nvPr/>
        </p:nvSpPr>
        <p:spPr>
          <a:xfrm>
            <a:off x="11073" y="4941986"/>
            <a:ext cx="611230" cy="61123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98" name="Oval 97"/>
          <p:cNvSpPr>
            <a:spLocks noChangeAspect="1"/>
          </p:cNvSpPr>
          <p:nvPr/>
        </p:nvSpPr>
        <p:spPr>
          <a:xfrm>
            <a:off x="-69625" y="6172569"/>
            <a:ext cx="778097" cy="750322"/>
          </a:xfrm>
          <a:custGeom>
            <a:avLst/>
            <a:gdLst/>
            <a:ahLst/>
            <a:cxnLst/>
            <a:rect l="l" t="t" r="r" b="b"/>
            <a:pathLst>
              <a:path w="778097" h="750322">
                <a:moveTo>
                  <a:pt x="261411" y="0"/>
                </a:moveTo>
                <a:cubicBezTo>
                  <a:pt x="546769" y="0"/>
                  <a:pt x="778097" y="231328"/>
                  <a:pt x="778097" y="516686"/>
                </a:cubicBezTo>
                <a:cubicBezTo>
                  <a:pt x="778097" y="601179"/>
                  <a:pt x="757816" y="680934"/>
                  <a:pt x="719843" y="750322"/>
                </a:cubicBezTo>
                <a:lnTo>
                  <a:pt x="0" y="750322"/>
                </a:lnTo>
                <a:lnTo>
                  <a:pt x="0" y="73330"/>
                </a:lnTo>
                <a:cubicBezTo>
                  <a:pt x="75863" y="26083"/>
                  <a:pt x="165591" y="0"/>
                  <a:pt x="261411"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99" name="Oval 98"/>
          <p:cNvSpPr>
            <a:spLocks noChangeAspect="1"/>
          </p:cNvSpPr>
          <p:nvPr/>
        </p:nvSpPr>
        <p:spPr>
          <a:xfrm>
            <a:off x="-69625" y="5158575"/>
            <a:ext cx="563524" cy="897560"/>
          </a:xfrm>
          <a:custGeom>
            <a:avLst/>
            <a:gdLst/>
            <a:ahLst/>
            <a:cxnLst/>
            <a:rect l="l" t="t" r="r" b="b"/>
            <a:pathLst>
              <a:path w="563524" h="897560">
                <a:moveTo>
                  <a:pt x="114744" y="0"/>
                </a:moveTo>
                <a:cubicBezTo>
                  <a:pt x="362598" y="0"/>
                  <a:pt x="563524" y="200926"/>
                  <a:pt x="563524" y="448780"/>
                </a:cubicBezTo>
                <a:cubicBezTo>
                  <a:pt x="563524" y="696634"/>
                  <a:pt x="362598" y="897560"/>
                  <a:pt x="114744" y="897560"/>
                </a:cubicBezTo>
                <a:cubicBezTo>
                  <a:pt x="74918" y="897560"/>
                  <a:pt x="36304" y="892373"/>
                  <a:pt x="0" y="880900"/>
                </a:cubicBezTo>
                <a:lnTo>
                  <a:pt x="0" y="16661"/>
                </a:lnTo>
                <a:cubicBezTo>
                  <a:pt x="36304" y="5188"/>
                  <a:pt x="74918" y="0"/>
                  <a:pt x="114744"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00" name="Oval 99"/>
          <p:cNvSpPr>
            <a:spLocks noChangeAspect="1"/>
          </p:cNvSpPr>
          <p:nvPr/>
        </p:nvSpPr>
        <p:spPr>
          <a:xfrm>
            <a:off x="-25758" y="482386"/>
            <a:ext cx="598416" cy="905704"/>
          </a:xfrm>
          <a:custGeom>
            <a:avLst/>
            <a:gdLst/>
            <a:ahLst/>
            <a:cxnLst/>
            <a:rect l="l" t="t" r="r" b="b"/>
            <a:pathLst>
              <a:path w="598416" h="905704">
                <a:moveTo>
                  <a:pt x="145564" y="0"/>
                </a:moveTo>
                <a:cubicBezTo>
                  <a:pt x="395667" y="0"/>
                  <a:pt x="598416" y="202749"/>
                  <a:pt x="598416" y="452852"/>
                </a:cubicBezTo>
                <a:cubicBezTo>
                  <a:pt x="598416" y="702955"/>
                  <a:pt x="395667" y="905704"/>
                  <a:pt x="145564" y="905704"/>
                </a:cubicBezTo>
                <a:cubicBezTo>
                  <a:pt x="94398" y="905704"/>
                  <a:pt x="45214" y="897218"/>
                  <a:pt x="0" y="879648"/>
                </a:cubicBezTo>
                <a:lnTo>
                  <a:pt x="0" y="26056"/>
                </a:lnTo>
                <a:cubicBezTo>
                  <a:pt x="45214" y="8486"/>
                  <a:pt x="94398" y="0"/>
                  <a:pt x="145564" y="0"/>
                </a:cubicBezTo>
                <a:close/>
              </a:path>
            </a:pathLst>
          </a:cu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01" name="Oval 100"/>
          <p:cNvSpPr>
            <a:spLocks noChangeAspect="1"/>
          </p:cNvSpPr>
          <p:nvPr/>
        </p:nvSpPr>
        <p:spPr>
          <a:xfrm>
            <a:off x="474208" y="836793"/>
            <a:ext cx="910817" cy="910817"/>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02" name="Oval 101"/>
          <p:cNvSpPr>
            <a:spLocks noChangeAspect="1"/>
          </p:cNvSpPr>
          <p:nvPr/>
        </p:nvSpPr>
        <p:spPr>
          <a:xfrm>
            <a:off x="319223" y="1452260"/>
            <a:ext cx="772993" cy="772993"/>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03" name="Oval 102"/>
          <p:cNvSpPr>
            <a:spLocks noChangeAspect="1"/>
          </p:cNvSpPr>
          <p:nvPr/>
        </p:nvSpPr>
        <p:spPr>
          <a:xfrm>
            <a:off x="371257" y="1886983"/>
            <a:ext cx="610366" cy="610366"/>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04" name="Oval 103"/>
          <p:cNvSpPr>
            <a:spLocks noChangeAspect="1"/>
          </p:cNvSpPr>
          <p:nvPr/>
        </p:nvSpPr>
        <p:spPr>
          <a:xfrm>
            <a:off x="154676" y="1919682"/>
            <a:ext cx="521764" cy="52176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05" name="Oval 104"/>
          <p:cNvSpPr>
            <a:spLocks noChangeAspect="1"/>
          </p:cNvSpPr>
          <p:nvPr/>
        </p:nvSpPr>
        <p:spPr>
          <a:xfrm>
            <a:off x="7302517" y="-61709"/>
            <a:ext cx="910818" cy="750833"/>
          </a:xfrm>
          <a:custGeom>
            <a:avLst/>
            <a:gdLst/>
            <a:ahLst/>
            <a:cxnLst/>
            <a:rect l="l" t="t" r="r" b="b"/>
            <a:pathLst>
              <a:path w="910818" h="750833">
                <a:moveTo>
                  <a:pt x="111441" y="0"/>
                </a:moveTo>
                <a:lnTo>
                  <a:pt x="799378" y="0"/>
                </a:lnTo>
                <a:cubicBezTo>
                  <a:pt x="869408" y="78400"/>
                  <a:pt x="910818" y="182076"/>
                  <a:pt x="910818" y="295424"/>
                </a:cubicBezTo>
                <a:cubicBezTo>
                  <a:pt x="910818" y="546939"/>
                  <a:pt x="706924" y="750833"/>
                  <a:pt x="455409" y="750833"/>
                </a:cubicBezTo>
                <a:cubicBezTo>
                  <a:pt x="203894" y="750833"/>
                  <a:pt x="0" y="546939"/>
                  <a:pt x="0" y="295424"/>
                </a:cubicBezTo>
                <a:cubicBezTo>
                  <a:pt x="0" y="182076"/>
                  <a:pt x="41410" y="78400"/>
                  <a:pt x="111441"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06" name="Oval 105"/>
          <p:cNvSpPr>
            <a:spLocks noChangeAspect="1"/>
          </p:cNvSpPr>
          <p:nvPr/>
        </p:nvSpPr>
        <p:spPr>
          <a:xfrm>
            <a:off x="8718124" y="-61709"/>
            <a:ext cx="473874" cy="613011"/>
          </a:xfrm>
          <a:custGeom>
            <a:avLst/>
            <a:gdLst/>
            <a:ahLst/>
            <a:cxnLst/>
            <a:rect l="l" t="t" r="r" b="b"/>
            <a:pathLst>
              <a:path w="473874" h="613011">
                <a:moveTo>
                  <a:pt x="29684" y="0"/>
                </a:moveTo>
                <a:lnTo>
                  <a:pt x="473874" y="0"/>
                </a:lnTo>
                <a:lnTo>
                  <a:pt x="473874" y="611150"/>
                </a:lnTo>
                <a:cubicBezTo>
                  <a:pt x="467789" y="612887"/>
                  <a:pt x="461614" y="613011"/>
                  <a:pt x="455409" y="613011"/>
                </a:cubicBezTo>
                <a:cubicBezTo>
                  <a:pt x="203894" y="613011"/>
                  <a:pt x="0" y="409117"/>
                  <a:pt x="0" y="157602"/>
                </a:cubicBezTo>
                <a:cubicBezTo>
                  <a:pt x="0" y="101995"/>
                  <a:pt x="9966" y="48716"/>
                  <a:pt x="29684"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07" name="Oval 106"/>
          <p:cNvSpPr>
            <a:spLocks noChangeAspect="1"/>
          </p:cNvSpPr>
          <p:nvPr/>
        </p:nvSpPr>
        <p:spPr>
          <a:xfrm>
            <a:off x="7748238" y="282933"/>
            <a:ext cx="1128521" cy="1128521"/>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08" name="Oval 107"/>
          <p:cNvSpPr>
            <a:spLocks noChangeAspect="1"/>
          </p:cNvSpPr>
          <p:nvPr/>
        </p:nvSpPr>
        <p:spPr>
          <a:xfrm>
            <a:off x="8914718" y="749603"/>
            <a:ext cx="277280" cy="907992"/>
          </a:xfrm>
          <a:custGeom>
            <a:avLst/>
            <a:gdLst/>
            <a:ahLst/>
            <a:cxnLst/>
            <a:rect l="l" t="t" r="r" b="b"/>
            <a:pathLst>
              <a:path w="277280" h="907992">
                <a:moveTo>
                  <a:pt x="277280" y="0"/>
                </a:moveTo>
                <a:lnTo>
                  <a:pt x="277280" y="907992"/>
                </a:lnTo>
                <a:cubicBezTo>
                  <a:pt x="112021" y="824131"/>
                  <a:pt x="0" y="652146"/>
                  <a:pt x="0" y="453996"/>
                </a:cubicBezTo>
                <a:cubicBezTo>
                  <a:pt x="0" y="255847"/>
                  <a:pt x="112021" y="83861"/>
                  <a:pt x="277280"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09" name="Oval 108"/>
          <p:cNvSpPr>
            <a:spLocks noChangeAspect="1"/>
          </p:cNvSpPr>
          <p:nvPr/>
        </p:nvSpPr>
        <p:spPr>
          <a:xfrm>
            <a:off x="7590871" y="728498"/>
            <a:ext cx="969734" cy="96973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10" name="Oval 109"/>
          <p:cNvSpPr>
            <a:spLocks noChangeAspect="1"/>
          </p:cNvSpPr>
          <p:nvPr/>
        </p:nvSpPr>
        <p:spPr>
          <a:xfrm>
            <a:off x="7470041" y="1326476"/>
            <a:ext cx="608190" cy="608190"/>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11" name="Oval 110"/>
          <p:cNvSpPr>
            <a:spLocks noChangeAspect="1"/>
          </p:cNvSpPr>
          <p:nvPr/>
        </p:nvSpPr>
        <p:spPr>
          <a:xfrm>
            <a:off x="7629941" y="5611427"/>
            <a:ext cx="738345"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12" name="Oval 111"/>
          <p:cNvSpPr>
            <a:spLocks noChangeAspect="1"/>
          </p:cNvSpPr>
          <p:nvPr/>
        </p:nvSpPr>
        <p:spPr>
          <a:xfrm>
            <a:off x="6972882" y="5242254"/>
            <a:ext cx="738345" cy="7383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13" name="Oval 112"/>
          <p:cNvSpPr>
            <a:spLocks noChangeAspect="1"/>
          </p:cNvSpPr>
          <p:nvPr/>
        </p:nvSpPr>
        <p:spPr>
          <a:xfrm>
            <a:off x="7494454" y="4928166"/>
            <a:ext cx="738345"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14" name="Oval 113"/>
          <p:cNvSpPr>
            <a:spLocks noChangeAspect="1"/>
          </p:cNvSpPr>
          <p:nvPr/>
        </p:nvSpPr>
        <p:spPr>
          <a:xfrm>
            <a:off x="8229034" y="5666511"/>
            <a:ext cx="605634" cy="605634"/>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15" name="Oval 114"/>
          <p:cNvSpPr>
            <a:spLocks noChangeAspect="1"/>
          </p:cNvSpPr>
          <p:nvPr/>
        </p:nvSpPr>
        <p:spPr>
          <a:xfrm>
            <a:off x="8078231" y="4097842"/>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16" name="Oval 115"/>
          <p:cNvSpPr>
            <a:spLocks noChangeAspect="1"/>
          </p:cNvSpPr>
          <p:nvPr/>
        </p:nvSpPr>
        <p:spPr>
          <a:xfrm>
            <a:off x="8411816" y="5057878"/>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17" name="Oval 116"/>
          <p:cNvSpPr>
            <a:spLocks noChangeAspect="1"/>
          </p:cNvSpPr>
          <p:nvPr/>
        </p:nvSpPr>
        <p:spPr>
          <a:xfrm>
            <a:off x="8688590" y="4790335"/>
            <a:ext cx="503408" cy="553550"/>
          </a:xfrm>
          <a:custGeom>
            <a:avLst/>
            <a:gdLst/>
            <a:ahLst/>
            <a:cxnLst/>
            <a:rect l="l" t="t" r="r" b="b"/>
            <a:pathLst>
              <a:path w="503408" h="553550">
                <a:moveTo>
                  <a:pt x="276775" y="0"/>
                </a:moveTo>
                <a:cubicBezTo>
                  <a:pt x="370698" y="0"/>
                  <a:pt x="453694" y="46784"/>
                  <a:pt x="503408" y="118545"/>
                </a:cubicBezTo>
                <a:lnTo>
                  <a:pt x="503408" y="435005"/>
                </a:lnTo>
                <a:cubicBezTo>
                  <a:pt x="453694" y="506767"/>
                  <a:pt x="370698" y="553550"/>
                  <a:pt x="276775" y="553550"/>
                </a:cubicBezTo>
                <a:cubicBezTo>
                  <a:pt x="123916" y="553550"/>
                  <a:pt x="0" y="429634"/>
                  <a:pt x="0" y="276775"/>
                </a:cubicBezTo>
                <a:cubicBezTo>
                  <a:pt x="0" y="123916"/>
                  <a:pt x="123916" y="0"/>
                  <a:pt x="276775"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1">
                    <a:tint val="75000"/>
                  </a:schemeClr>
                </a:solidFill>
              </a:defRPr>
            </a:lvl1pPr>
          </a:lstStyle>
          <a:p>
            <a:pPr eaLnBrk="0" fontAlgn="base" hangingPunct="0">
              <a:spcBef>
                <a:spcPct val="0"/>
              </a:spcBef>
              <a:spcAft>
                <a:spcPct val="0"/>
              </a:spcAft>
            </a:pPr>
            <a:endParaRPr lang="en-US" smtClean="0">
              <a:solidFill>
                <a:srgbClr val="FFFFFF"/>
              </a:solidFill>
            </a:endParaRPr>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1">
                    <a:tint val="75000"/>
                  </a:schemeClr>
                </a:solidFill>
              </a:defRPr>
            </a:lvl1pPr>
          </a:lstStyle>
          <a:p>
            <a:pPr algn="ctr" eaLnBrk="0" fontAlgn="base" hangingPunct="0">
              <a:spcBef>
                <a:spcPct val="0"/>
              </a:spcBef>
              <a:spcAft>
                <a:spcPct val="0"/>
              </a:spcAft>
            </a:pPr>
            <a:endParaRPr lang="en-US" smtClean="0">
              <a:solidFill>
                <a:srgbClr val="FFFFFF"/>
              </a:solidFill>
            </a:endParaRPr>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1">
                    <a:tint val="75000"/>
                  </a:schemeClr>
                </a:solidFill>
              </a:defRPr>
            </a:lvl1pPr>
          </a:lstStyle>
          <a:p>
            <a:pPr eaLnBrk="0" fontAlgn="base" hangingPunct="0">
              <a:spcBef>
                <a:spcPct val="0"/>
              </a:spcBef>
              <a:spcAft>
                <a:spcPct val="0"/>
              </a:spcAft>
            </a:pPr>
            <a:fld id="{6AAA6AED-C7F4-465B-A5CA-BC31AAE3CF36}" type="slidenum">
              <a:rPr lang="en-US" smtClean="0">
                <a:solidFill>
                  <a:srgbClr val="FFFFFF"/>
                </a:solidFill>
              </a:rPr>
              <a:pPr eaLnBrk="0" fontAlgn="base" hangingPunct="0">
                <a:spcBef>
                  <a:spcPct val="0"/>
                </a:spcBef>
                <a:spcAft>
                  <a:spcPct val="0"/>
                </a:spcAft>
              </a:pPr>
              <a:t>‹#›</a:t>
            </a:fld>
            <a:endParaRPr lang="en-US" smtClean="0">
              <a:solidFill>
                <a:srgbClr val="FFFFFF"/>
              </a:solidFill>
            </a:endParaRPr>
          </a:p>
        </p:txBody>
      </p:sp>
      <p:sp>
        <p:nvSpPr>
          <p:cNvPr id="55" name="Oval 54"/>
          <p:cNvSpPr>
            <a:spLocks noChangeAspect="1"/>
          </p:cNvSpPr>
          <p:nvPr/>
        </p:nvSpPr>
        <p:spPr>
          <a:xfrm>
            <a:off x="1583172" y="5454223"/>
            <a:ext cx="1909234" cy="1468668"/>
          </a:xfrm>
          <a:custGeom>
            <a:avLst/>
            <a:gdLst/>
            <a:ahLst/>
            <a:cxnLst/>
            <a:rect l="l" t="t" r="r" b="b"/>
            <a:pathLst>
              <a:path w="1909234" h="1468668">
                <a:moveTo>
                  <a:pt x="954617" y="0"/>
                </a:moveTo>
                <a:cubicBezTo>
                  <a:pt x="1481837" y="0"/>
                  <a:pt x="1909234" y="427397"/>
                  <a:pt x="1909234" y="954617"/>
                </a:cubicBezTo>
                <a:cubicBezTo>
                  <a:pt x="1909234" y="1144075"/>
                  <a:pt x="1854043" y="1320642"/>
                  <a:pt x="1758159" y="1468668"/>
                </a:cubicBezTo>
                <a:lnTo>
                  <a:pt x="151075" y="1468668"/>
                </a:lnTo>
                <a:cubicBezTo>
                  <a:pt x="55192" y="1320642"/>
                  <a:pt x="0" y="1144075"/>
                  <a:pt x="0" y="954617"/>
                </a:cubicBezTo>
                <a:cubicBezTo>
                  <a:pt x="0" y="427397"/>
                  <a:pt x="427397" y="0"/>
                  <a:pt x="954617"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57" name="Oval 56"/>
          <p:cNvSpPr>
            <a:spLocks noChangeAspect="1"/>
          </p:cNvSpPr>
          <p:nvPr/>
        </p:nvSpPr>
        <p:spPr>
          <a:xfrm>
            <a:off x="8570944" y="3382942"/>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58" name="Oval 57"/>
          <p:cNvSpPr>
            <a:spLocks noChangeAspect="1"/>
          </p:cNvSpPr>
          <p:nvPr/>
        </p:nvSpPr>
        <p:spPr>
          <a:xfrm>
            <a:off x="8398204" y="35360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59" name="Oval 58"/>
          <p:cNvSpPr>
            <a:spLocks noChangeAspect="1"/>
          </p:cNvSpPr>
          <p:nvPr/>
        </p:nvSpPr>
        <p:spPr>
          <a:xfrm>
            <a:off x="8608408" y="36884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60" name="Oval 59"/>
          <p:cNvSpPr>
            <a:spLocks noChangeAspect="1"/>
          </p:cNvSpPr>
          <p:nvPr/>
        </p:nvSpPr>
        <p:spPr>
          <a:xfrm>
            <a:off x="154676" y="2698928"/>
            <a:ext cx="467627" cy="467627"/>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61" name="Oval 60"/>
          <p:cNvSpPr>
            <a:spLocks noChangeAspect="1"/>
          </p:cNvSpPr>
          <p:nvPr/>
        </p:nvSpPr>
        <p:spPr>
          <a:xfrm>
            <a:off x="474208" y="3166555"/>
            <a:ext cx="458770" cy="45877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62" name="Oval 61"/>
          <p:cNvSpPr>
            <a:spLocks noChangeAspect="1"/>
          </p:cNvSpPr>
          <p:nvPr/>
        </p:nvSpPr>
        <p:spPr>
          <a:xfrm>
            <a:off x="270258" y="3382942"/>
            <a:ext cx="352045" cy="3520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63" name="Oval 62"/>
          <p:cNvSpPr>
            <a:spLocks noChangeAspect="1"/>
          </p:cNvSpPr>
          <p:nvPr/>
        </p:nvSpPr>
        <p:spPr>
          <a:xfrm>
            <a:off x="-86601" y="2581479"/>
            <a:ext cx="1360441" cy="1909234"/>
          </a:xfrm>
          <a:custGeom>
            <a:avLst/>
            <a:gdLst/>
            <a:ahLst/>
            <a:cxnLst/>
            <a:rect l="l" t="t" r="r" b="b"/>
            <a:pathLst>
              <a:path w="1360441" h="1909234">
                <a:moveTo>
                  <a:pt x="405824" y="0"/>
                </a:moveTo>
                <a:cubicBezTo>
                  <a:pt x="933044" y="0"/>
                  <a:pt x="1360441" y="427397"/>
                  <a:pt x="1360441" y="954617"/>
                </a:cubicBezTo>
                <a:cubicBezTo>
                  <a:pt x="1360441" y="1481837"/>
                  <a:pt x="933044" y="1909234"/>
                  <a:pt x="405824" y="1909234"/>
                </a:cubicBezTo>
                <a:cubicBezTo>
                  <a:pt x="260527" y="1909234"/>
                  <a:pt x="122812" y="1876773"/>
                  <a:pt x="0" y="1817719"/>
                </a:cubicBezTo>
                <a:lnTo>
                  <a:pt x="0" y="91515"/>
                </a:lnTo>
                <a:cubicBezTo>
                  <a:pt x="122812" y="32461"/>
                  <a:pt x="260527" y="0"/>
                  <a:pt x="405824"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prstClr val="white"/>
                </a:solidFill>
              </a:ln>
              <a:solidFill>
                <a:prstClr val="white"/>
              </a:solidFill>
            </a:endParaRPr>
          </a:p>
        </p:txBody>
      </p:sp>
      <p:sp>
        <p:nvSpPr>
          <p:cNvPr id="64" name="Oval 63"/>
          <p:cNvSpPr>
            <a:spLocks noChangeAspect="1"/>
          </p:cNvSpPr>
          <p:nvPr/>
        </p:nvSpPr>
        <p:spPr>
          <a:xfrm>
            <a:off x="6173123" y="2395416"/>
            <a:ext cx="1218253" cy="1218253"/>
          </a:xfrm>
          <a:prstGeom prst="ellipse">
            <a:avLst/>
          </a:prstGeom>
          <a:solidFill>
            <a:schemeClr val="tx2">
              <a:lumMod val="75000"/>
              <a:alpha val="10000"/>
            </a:schemeClr>
          </a:solidFill>
          <a:ln w="177800" cap="rnd" cmpd="sng" algn="ctr">
            <a:solidFill>
              <a:schemeClr val="tx2">
                <a:lumMod val="60000"/>
                <a:lumOff val="40000"/>
                <a:alpha val="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190424550"/>
      </p:ext>
    </p:extLst>
  </p:cSld>
  <p:clrMap bg1="dk1" tx1="lt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hf hdr="0" ftr="0" dt="0"/>
  <p:txStyles>
    <p:title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3.xml"/><Relationship Id="rId3" Type="http://schemas.openxmlformats.org/officeDocument/2006/relationships/image" Target="../media/image6.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7.xml"/><Relationship Id="rId3" Type="http://schemas.openxmlformats.org/officeDocument/2006/relationships/image" Target="../media/image7.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9.xml"/><Relationship Id="rId3" Type="http://schemas.openxmlformats.org/officeDocument/2006/relationships/image" Target="../media/image8.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xml"/><Relationship Id="rId3"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9.jpeg"/><Relationship Id="rId4" Type="http://schemas.openxmlformats.org/officeDocument/2006/relationships/image" Target="../media/image10.jpeg"/><Relationship Id="rId5" Type="http://schemas.openxmlformats.org/officeDocument/2006/relationships/image" Target="../media/image11.jpeg"/><Relationship Id="rId1" Type="http://schemas.openxmlformats.org/officeDocument/2006/relationships/slideLayout" Target="../slideLayouts/slideLayout19.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1.xml"/><Relationship Id="rId3" Type="http://schemas.openxmlformats.org/officeDocument/2006/relationships/image" Target="../media/image12.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4.xml"/><Relationship Id="rId3" Type="http://schemas.openxmlformats.org/officeDocument/2006/relationships/image" Target="../media/image13.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image" Target="../media/image9.jpeg"/><Relationship Id="rId4" Type="http://schemas.openxmlformats.org/officeDocument/2006/relationships/image" Target="../media/image10.jpeg"/><Relationship Id="rId5" Type="http://schemas.openxmlformats.org/officeDocument/2006/relationships/image" Target="../media/image11.jpeg"/><Relationship Id="rId1" Type="http://schemas.openxmlformats.org/officeDocument/2006/relationships/slideLayout" Target="../slideLayouts/slideLayout19.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3" Type="http://schemas.openxmlformats.org/officeDocument/2006/relationships/image" Target="../media/image14.jpeg"/><Relationship Id="rId4" Type="http://schemas.openxmlformats.org/officeDocument/2006/relationships/image" Target="../media/image15.jpeg"/><Relationship Id="rId1" Type="http://schemas.openxmlformats.org/officeDocument/2006/relationships/slideLayout" Target="../slideLayouts/slideLayout19.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3" Type="http://schemas.openxmlformats.org/officeDocument/2006/relationships/image" Target="../media/image16.jpeg"/><Relationship Id="rId4" Type="http://schemas.openxmlformats.org/officeDocument/2006/relationships/image" Target="../media/image17.png"/><Relationship Id="rId1" Type="http://schemas.openxmlformats.org/officeDocument/2006/relationships/slideLayout" Target="../slideLayouts/slideLayout19.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3" Type="http://schemas.openxmlformats.org/officeDocument/2006/relationships/image" Target="../media/image18.jpeg"/><Relationship Id="rId4" Type="http://schemas.openxmlformats.org/officeDocument/2006/relationships/image" Target="../media/image19.png"/><Relationship Id="rId1" Type="http://schemas.openxmlformats.org/officeDocument/2006/relationships/slideLayout" Target="../slideLayouts/slideLayout19.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3" Type="http://schemas.openxmlformats.org/officeDocument/2006/relationships/image" Target="../media/image20.jpeg"/><Relationship Id="rId4" Type="http://schemas.openxmlformats.org/officeDocument/2006/relationships/image" Target="../media/image21.jpeg"/><Relationship Id="rId1" Type="http://schemas.openxmlformats.org/officeDocument/2006/relationships/slideLayout" Target="../slideLayouts/slideLayout19.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3" Type="http://schemas.openxmlformats.org/officeDocument/2006/relationships/image" Target="../media/image22.jpeg"/><Relationship Id="rId4" Type="http://schemas.openxmlformats.org/officeDocument/2006/relationships/image" Target="../media/image23.jpeg"/><Relationship Id="rId1" Type="http://schemas.openxmlformats.org/officeDocument/2006/relationships/slideLayout" Target="../slideLayouts/slideLayout19.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50.xml"/><Relationship Id="rId3" Type="http://schemas.openxmlformats.org/officeDocument/2006/relationships/image" Target="../media/image11.jpe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3" Type="http://schemas.openxmlformats.org/officeDocument/2006/relationships/image" Target="../media/image24.jpeg"/><Relationship Id="rId4" Type="http://schemas.openxmlformats.org/officeDocument/2006/relationships/image" Target="../media/image25.jpeg"/><Relationship Id="rId1" Type="http://schemas.openxmlformats.org/officeDocument/2006/relationships/slideLayout" Target="../slideLayouts/slideLayout19.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3" Type="http://schemas.openxmlformats.org/officeDocument/2006/relationships/image" Target="../media/image26.png"/><Relationship Id="rId4" Type="http://schemas.openxmlformats.org/officeDocument/2006/relationships/image" Target="../media/image27.jpeg"/><Relationship Id="rId1" Type="http://schemas.openxmlformats.org/officeDocument/2006/relationships/slideLayout" Target="../slideLayouts/slideLayout19.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3" Type="http://schemas.openxmlformats.org/officeDocument/2006/relationships/image" Target="../media/image28.jpeg"/><Relationship Id="rId4" Type="http://schemas.openxmlformats.org/officeDocument/2006/relationships/image" Target="../media/image29.jpeg"/><Relationship Id="rId1" Type="http://schemas.openxmlformats.org/officeDocument/2006/relationships/slideLayout" Target="../slideLayouts/slideLayout19.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6.xml"/><Relationship Id="rId3" Type="http://schemas.openxmlformats.org/officeDocument/2006/relationships/image" Target="../media/image4.jpeg"/></Relationships>
</file>

<file path=ppt/slides/_rels/slide60.xml.rels><?xml version="1.0" encoding="UTF-8" standalone="yes"?>
<Relationships xmlns="http://schemas.openxmlformats.org/package/2006/relationships"><Relationship Id="rId3" Type="http://schemas.openxmlformats.org/officeDocument/2006/relationships/image" Target="../media/image30.png"/><Relationship Id="rId4" Type="http://schemas.openxmlformats.org/officeDocument/2006/relationships/image" Target="../media/image31.jpeg"/><Relationship Id="rId1" Type="http://schemas.openxmlformats.org/officeDocument/2006/relationships/slideLayout" Target="../slideLayouts/slideLayout19.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3" Type="http://schemas.openxmlformats.org/officeDocument/2006/relationships/image" Target="../media/image15.jpeg"/><Relationship Id="rId4" Type="http://schemas.openxmlformats.org/officeDocument/2006/relationships/image" Target="../media/image32.png"/><Relationship Id="rId1" Type="http://schemas.openxmlformats.org/officeDocument/2006/relationships/slideLayout" Target="../slideLayouts/slideLayout19.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3" Type="http://schemas.openxmlformats.org/officeDocument/2006/relationships/image" Target="../media/image33.png"/><Relationship Id="rId4" Type="http://schemas.openxmlformats.org/officeDocument/2006/relationships/image" Target="../media/image34.jpeg"/><Relationship Id="rId1" Type="http://schemas.openxmlformats.org/officeDocument/2006/relationships/slideLayout" Target="../slideLayouts/slideLayout19.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3" Type="http://schemas.openxmlformats.org/officeDocument/2006/relationships/image" Target="../media/image20.jpeg"/><Relationship Id="rId4" Type="http://schemas.openxmlformats.org/officeDocument/2006/relationships/image" Target="../media/image21.jpeg"/><Relationship Id="rId1" Type="http://schemas.openxmlformats.org/officeDocument/2006/relationships/slideLayout" Target="../slideLayouts/slideLayout19.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7.xml"/><Relationship Id="rId3" Type="http://schemas.openxmlformats.org/officeDocument/2006/relationships/image" Target="../media/image5.jpe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70.xml"/><Relationship Id="rId3" Type="http://schemas.openxmlformats.org/officeDocument/2006/relationships/image" Target="../media/image35.jpe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73.xml"/><Relationship Id="rId3" Type="http://schemas.openxmlformats.org/officeDocument/2006/relationships/image" Target="../media/image36.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050" name="Picture 2" descr="C:\Users\Duffieldfamily\Desktop\1888\1888 Presentations\2014 Images Summer Lectures\BLUE RAIN.jpg"/>
          <p:cNvPicPr>
            <a:picLocks noChangeAspect="1" noChangeArrowheads="1"/>
          </p:cNvPicPr>
          <p:nvPr/>
        </p:nvPicPr>
        <p:blipFill rotWithShape="1">
          <a:blip r:embed="rId3"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l="9198" t="876" r="14851" b="-876"/>
          <a:stretch/>
        </p:blipFill>
        <p:spPr bwMode="auto">
          <a:xfrm>
            <a:off x="0" y="0"/>
            <a:ext cx="9144000" cy="7086600"/>
          </a:xfrm>
          <a:prstGeom prst="rect">
            <a:avLst/>
          </a:prstGeom>
          <a:ln>
            <a:noFill/>
          </a:ln>
          <a:effectLst>
            <a:outerShdw blurRad="190500" algn="tl" rotWithShape="0">
              <a:srgbClr val="000000">
                <a:alpha val="70000"/>
              </a:srgbClr>
            </a:outerShdw>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
        <p:nvSpPr>
          <p:cNvPr id="2" name="Title 1"/>
          <p:cNvSpPr>
            <a:spLocks noGrp="1"/>
          </p:cNvSpPr>
          <p:nvPr>
            <p:ph type="ctrTitle"/>
          </p:nvPr>
        </p:nvSpPr>
        <p:spPr>
          <a:xfrm>
            <a:off x="304800" y="1307010"/>
            <a:ext cx="8610600" cy="4243980"/>
          </a:xfrm>
        </p:spPr>
        <p:txBody>
          <a:bodyPr anchor="ctr"/>
          <a:lstStyle/>
          <a:p>
            <a:pPr algn="ctr"/>
            <a:r>
              <a:rPr lang="en-US" sz="68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t>Two Rivers of Thought </a:t>
            </a:r>
            <a:r>
              <a:rPr lang="en-US" sz="66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t>Flowing Out of 1888:</a:t>
            </a:r>
            <a:r>
              <a:rPr lang="en-US" sz="8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t/>
            </a:r>
            <a:br>
              <a:rPr lang="en-US" sz="8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br>
            <a:r>
              <a:rPr lang="en-US" sz="8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t/>
            </a:r>
            <a:br>
              <a:rPr lang="en-US" sz="8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br>
            <a:r>
              <a:rPr lang="en-US" sz="28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t>Application of Ellen White’s Comments Relative to 1888?</a:t>
            </a:r>
            <a:r>
              <a:rPr lang="en-US" sz="36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t/>
            </a:r>
            <a:br>
              <a:rPr lang="en-US" sz="36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br>
            <a:r>
              <a:rPr lang="en-US" sz="28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t>Ellen White’s Endorsements of Jones &amp; Waggoner?</a:t>
            </a:r>
            <a:br>
              <a:rPr lang="en-US" sz="28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br>
            <a:r>
              <a:rPr lang="en-US" sz="28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t>Historical Accuracy Relative to 1888?</a:t>
            </a:r>
            <a:r>
              <a:rPr lang="en-US" sz="8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t/>
            </a:r>
            <a:br>
              <a:rPr lang="en-US" sz="8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br>
            <a:r>
              <a:rPr lang="en-US" sz="8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t/>
            </a:r>
            <a:br>
              <a:rPr lang="en-US" sz="8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br>
            <a:r>
              <a:rPr lang="en-US"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t>Part 2</a:t>
            </a:r>
            <a:r>
              <a:rPr lang="en-US" sz="8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t/>
            </a:r>
            <a:br>
              <a:rPr lang="en-US" sz="8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br>
            <a:r>
              <a:rPr lang="en-US" sz="8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t/>
            </a:r>
            <a:br>
              <a:rPr lang="en-US" sz="8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br>
            <a:r>
              <a:rPr lang="en-US" sz="3500" dirty="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t>G</a:t>
            </a:r>
            <a:r>
              <a:rPr lang="en-US" sz="35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t>ospel Study </a:t>
            </a:r>
            <a:r>
              <a:rPr lang="en-US" sz="35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t>Group, October </a:t>
            </a:r>
            <a:r>
              <a:rPr lang="en-US" sz="35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t>10-11, 2014</a:t>
            </a:r>
            <a:r>
              <a:rPr lang="en-US" sz="8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t/>
            </a:r>
            <a:br>
              <a:rPr lang="en-US" sz="8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br>
            <a:r>
              <a:rPr lang="en-US" sz="8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t> </a:t>
            </a:r>
            <a:r>
              <a:rPr lang="en-US" sz="36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t/>
            </a:r>
            <a:br>
              <a:rPr lang="en-US" sz="36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br>
            <a:r>
              <a:rPr lang="en-US" sz="24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t>Ron Duffield</a:t>
            </a:r>
            <a:endParaRPr lang="en-US" sz="7200" dirty="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895426670"/>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p14:dur="10" advTm="3876"/>
    </mc:Choice>
    <mc:Fallback>
      <p:transition advTm="3876"/>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990600" y="152400"/>
            <a:ext cx="7125113" cy="1066801"/>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Forty Years in the Wilderness</a:t>
            </a:r>
            <a:endParaRPr lang="en-US" altLang="en-US" dirty="0">
              <a:solidFill>
                <a:srgbClr val="FFFF00"/>
              </a:solidFill>
            </a:endParaRPr>
          </a:p>
        </p:txBody>
      </p:sp>
      <p:sp>
        <p:nvSpPr>
          <p:cNvPr id="2" name="Content Placeholder 1"/>
          <p:cNvSpPr>
            <a:spLocks noGrp="1"/>
          </p:cNvSpPr>
          <p:nvPr>
            <p:ph idx="1"/>
          </p:nvPr>
        </p:nvSpPr>
        <p:spPr>
          <a:xfrm>
            <a:off x="533400" y="1066800"/>
            <a:ext cx="8229600" cy="5791200"/>
          </a:xfrm>
        </p:spPr>
        <p:txBody>
          <a:bodyPr>
            <a:normAutofit fontScale="92500" lnSpcReduction="20000"/>
          </a:bodyPr>
          <a:lstStyle/>
          <a:p>
            <a:pPr marL="0" indent="0">
              <a:buNone/>
            </a:pPr>
            <a:r>
              <a:rPr lang="en-US" sz="2700" dirty="0" smtClean="0">
                <a:latin typeface="Arial" panose="020B0604020202020204" pitchFamily="34" charset="0"/>
                <a:cs typeface="Arial" panose="020B0604020202020204" pitchFamily="34" charset="0"/>
              </a:rPr>
              <a:t>“Because </a:t>
            </a:r>
            <a:r>
              <a:rPr lang="en-US" sz="2700" dirty="0">
                <a:latin typeface="Arial" panose="020B0604020202020204" pitchFamily="34" charset="0"/>
                <a:cs typeface="Arial" panose="020B0604020202020204" pitchFamily="34" charset="0"/>
              </a:rPr>
              <a:t>of their </a:t>
            </a:r>
            <a:r>
              <a:rPr lang="en-US" sz="2700" dirty="0">
                <a:solidFill>
                  <a:schemeClr val="tx2">
                    <a:lumMod val="50000"/>
                  </a:schemeClr>
                </a:solidFill>
                <a:latin typeface="Arial" panose="020B0604020202020204" pitchFamily="34" charset="0"/>
                <a:cs typeface="Arial" panose="020B0604020202020204" pitchFamily="34" charset="0"/>
              </a:rPr>
              <a:t>unbelief manifested in the rejection of the message</a:t>
            </a:r>
            <a:r>
              <a:rPr lang="en-US" sz="2700" dirty="0">
                <a:latin typeface="Arial" panose="020B0604020202020204" pitchFamily="34" charset="0"/>
                <a:cs typeface="Arial" panose="020B0604020202020204" pitchFamily="34" charset="0"/>
              </a:rPr>
              <a:t> sent to prepare them for the heavenly Canaan, the Lord had to alter His purpose and turn the Advent people back into the wilderness of sin till they learn the lesson of faith</a:t>
            </a:r>
            <a:r>
              <a:rPr lang="en-US" sz="2700" dirty="0" smtClean="0">
                <a:latin typeface="Arial" panose="020B0604020202020204" pitchFamily="34" charset="0"/>
                <a:cs typeface="Arial" panose="020B0604020202020204" pitchFamily="34" charset="0"/>
              </a:rPr>
              <a:t>….”</a:t>
            </a:r>
          </a:p>
          <a:p>
            <a:pPr marL="0" indent="0">
              <a:buNone/>
            </a:pPr>
            <a:r>
              <a:rPr lang="en-US" sz="2700" dirty="0">
                <a:latin typeface="Arial" panose="020B0604020202020204" pitchFamily="34" charset="0"/>
                <a:cs typeface="Arial" panose="020B0604020202020204" pitchFamily="34" charset="0"/>
              </a:rPr>
              <a:t>“It is very evident </a:t>
            </a:r>
            <a:r>
              <a:rPr lang="en-US" sz="2700" dirty="0">
                <a:solidFill>
                  <a:schemeClr val="tx2">
                    <a:lumMod val="50000"/>
                  </a:schemeClr>
                </a:solidFill>
                <a:latin typeface="Arial" panose="020B0604020202020204" pitchFamily="34" charset="0"/>
                <a:cs typeface="Arial" panose="020B0604020202020204" pitchFamily="34" charset="0"/>
              </a:rPr>
              <a:t>that the rejection of God’s special message in 1888</a:t>
            </a:r>
            <a:r>
              <a:rPr lang="en-US" sz="2700" dirty="0">
                <a:latin typeface="Arial" panose="020B0604020202020204" pitchFamily="34" charset="0"/>
                <a:cs typeface="Arial" panose="020B0604020202020204" pitchFamily="34" charset="0"/>
              </a:rPr>
              <a:t>, which resulted in the altering of His purpose to take His people directly into the promised land, marked the beginning of a spiritual retreat toward the world or Egypt….” </a:t>
            </a:r>
            <a:endParaRPr lang="en-US" sz="2700" dirty="0" smtClean="0">
              <a:latin typeface="Arial" panose="020B0604020202020204" pitchFamily="34" charset="0"/>
              <a:cs typeface="Arial" panose="020B0604020202020204" pitchFamily="34" charset="0"/>
            </a:endParaRPr>
          </a:p>
          <a:p>
            <a:pPr marL="0" indent="0">
              <a:buNone/>
            </a:pPr>
            <a:r>
              <a:rPr lang="en-US" sz="2700" dirty="0" smtClean="0">
                <a:latin typeface="Arial" panose="020B0604020202020204" pitchFamily="34" charset="0"/>
                <a:cs typeface="Arial" panose="020B0604020202020204" pitchFamily="34" charset="0"/>
              </a:rPr>
              <a:t>“Like </a:t>
            </a:r>
            <a:r>
              <a:rPr lang="en-US" sz="2700" dirty="0">
                <a:latin typeface="Arial" panose="020B0604020202020204" pitchFamily="34" charset="0"/>
                <a:cs typeface="Arial" panose="020B0604020202020204" pitchFamily="34" charset="0"/>
              </a:rPr>
              <a:t>ancient Israel after being turned back from Kadesh-barnea, the Advent movement did not go all the way back to Egypt or the world. But they have gone a long way and there have remained in the Laodicean condition, neither going back into the world nor progressing towards the heavenly Canaan, but wondering about in the wilderness</a:t>
            </a:r>
            <a:r>
              <a:rPr lang="en-US" sz="2700" dirty="0" smtClean="0">
                <a:latin typeface="Arial" panose="020B0604020202020204" pitchFamily="34" charset="0"/>
                <a:cs typeface="Arial" panose="020B0604020202020204" pitchFamily="34" charset="0"/>
              </a:rPr>
              <a:t>,…”</a:t>
            </a:r>
            <a:r>
              <a:rPr lang="en-US" sz="1500" dirty="0" smtClean="0">
                <a:solidFill>
                  <a:schemeClr val="accent3"/>
                </a:solidFill>
                <a:latin typeface="Arial" panose="020B0604020202020204" pitchFamily="34" charset="0"/>
                <a:cs typeface="Arial" panose="020B0604020202020204" pitchFamily="34" charset="0"/>
              </a:rPr>
              <a:t>(Taylor G. Bunch, </a:t>
            </a:r>
            <a:r>
              <a:rPr lang="en-US" sz="1500" i="1" dirty="0" smtClean="0">
                <a:solidFill>
                  <a:schemeClr val="accent3"/>
                </a:solidFill>
                <a:latin typeface="Arial" panose="020B0604020202020204" pitchFamily="34" charset="0"/>
                <a:cs typeface="Arial" panose="020B0604020202020204" pitchFamily="34" charset="0"/>
              </a:rPr>
              <a:t>Forty Years in the Wilderness: In Type and Antitype</a:t>
            </a:r>
            <a:r>
              <a:rPr lang="en-US" sz="1500" dirty="0" smtClean="0">
                <a:solidFill>
                  <a:schemeClr val="accent3"/>
                </a:solidFill>
                <a:latin typeface="Arial" panose="020B0604020202020204" pitchFamily="34" charset="0"/>
                <a:cs typeface="Arial" panose="020B0604020202020204" pitchFamily="34" charset="0"/>
              </a:rPr>
              <a:t>, pp. 15, 17, 18) (cont.) </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226199965"/>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990600" y="152400"/>
            <a:ext cx="7125113" cy="1066801"/>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Forty Years in the Wilderness</a:t>
            </a:r>
            <a:endParaRPr lang="en-US" altLang="en-US" dirty="0">
              <a:solidFill>
                <a:srgbClr val="FFFF00"/>
              </a:solidFill>
            </a:endParaRPr>
          </a:p>
        </p:txBody>
      </p:sp>
      <p:sp>
        <p:nvSpPr>
          <p:cNvPr id="2" name="Content Placeholder 1"/>
          <p:cNvSpPr>
            <a:spLocks noGrp="1"/>
          </p:cNvSpPr>
          <p:nvPr>
            <p:ph idx="1"/>
          </p:nvPr>
        </p:nvSpPr>
        <p:spPr>
          <a:xfrm>
            <a:off x="533400" y="1066800"/>
            <a:ext cx="8229600" cy="5791200"/>
          </a:xfrm>
        </p:spPr>
        <p:txBody>
          <a:bodyPr>
            <a:normAutofit fontScale="92500" lnSpcReduction="20000"/>
          </a:bodyPr>
          <a:lstStyle/>
          <a:p>
            <a:pPr marL="0" indent="0">
              <a:buNone/>
            </a:pPr>
            <a:r>
              <a:rPr lang="en-US" sz="2700" dirty="0" smtClean="0">
                <a:latin typeface="Arial" panose="020B0604020202020204" pitchFamily="34" charset="0"/>
                <a:cs typeface="Arial" panose="020B0604020202020204" pitchFamily="34" charset="0"/>
              </a:rPr>
              <a:t>“In </a:t>
            </a:r>
            <a:r>
              <a:rPr lang="en-US" sz="2700" dirty="0">
                <a:latin typeface="Arial" panose="020B0604020202020204" pitchFamily="34" charset="0"/>
                <a:cs typeface="Arial" panose="020B0604020202020204" pitchFamily="34" charset="0"/>
              </a:rPr>
              <a:t>like manner, notwithstanding modern Israel’s wilderness wandering in the awful Laodicean condition, the Lord loves the remnant of the church above all people, for they are His chosen people, and He will not forsake them nor start a new movement. He will finally purge out the rebels and take the movement through to the heavenly Canaan</a:t>
            </a:r>
            <a:r>
              <a:rPr lang="en-US" sz="2700" dirty="0" smtClean="0">
                <a:latin typeface="Arial" panose="020B0604020202020204" pitchFamily="34" charset="0"/>
                <a:cs typeface="Arial" panose="020B0604020202020204" pitchFamily="34" charset="0"/>
              </a:rPr>
              <a:t>….”</a:t>
            </a:r>
            <a:endParaRPr lang="en-US" sz="2700" dirty="0">
              <a:latin typeface="Arial" panose="020B0604020202020204" pitchFamily="34" charset="0"/>
              <a:cs typeface="Arial" panose="020B0604020202020204" pitchFamily="34" charset="0"/>
            </a:endParaRPr>
          </a:p>
          <a:p>
            <a:pPr marL="0" indent="0">
              <a:buNone/>
            </a:pPr>
            <a:r>
              <a:rPr lang="en-US" sz="2700" dirty="0">
                <a:latin typeface="Arial" panose="020B0604020202020204" pitchFamily="34" charset="0"/>
                <a:cs typeface="Arial" panose="020B0604020202020204" pitchFamily="34" charset="0"/>
              </a:rPr>
              <a:t>“Now as we are nearing the end of our wilderness wandering, how cheering is the heaven sent message,… The Lord is again giving to this people the message of 1888, calling for a spiritual revival and a reformation of true godliness and exalting the righteousness of Christ as the only hope of victory. How cheering this message should be to modern Israel, showing as it does that we are nearing the end of our pilgrimage and that the Lord has set His hand to finish His work and deliver His people</a:t>
            </a:r>
            <a:r>
              <a:rPr lang="en-US" sz="2700" dirty="0" smtClean="0">
                <a:latin typeface="Arial" panose="020B0604020202020204" pitchFamily="34" charset="0"/>
                <a:cs typeface="Arial" panose="020B0604020202020204" pitchFamily="34" charset="0"/>
              </a:rPr>
              <a:t>….” </a:t>
            </a:r>
            <a:r>
              <a:rPr lang="en-US" sz="1500" dirty="0" smtClean="0">
                <a:solidFill>
                  <a:schemeClr val="accent3"/>
                </a:solidFill>
                <a:latin typeface="Arial" panose="020B0604020202020204" pitchFamily="34" charset="0"/>
                <a:cs typeface="Arial" panose="020B0604020202020204" pitchFamily="34" charset="0"/>
              </a:rPr>
              <a:t>(Taylor G. Bunch, </a:t>
            </a:r>
            <a:r>
              <a:rPr lang="en-US" sz="1500" i="1" dirty="0" smtClean="0">
                <a:solidFill>
                  <a:schemeClr val="accent3"/>
                </a:solidFill>
                <a:latin typeface="Arial" panose="020B0604020202020204" pitchFamily="34" charset="0"/>
                <a:cs typeface="Arial" panose="020B0604020202020204" pitchFamily="34" charset="0"/>
              </a:rPr>
              <a:t>Forty Years in the Wilderness: In Type and Antitype</a:t>
            </a:r>
            <a:r>
              <a:rPr lang="en-US" sz="1500" dirty="0" smtClean="0">
                <a:solidFill>
                  <a:schemeClr val="accent3"/>
                </a:solidFill>
                <a:latin typeface="Arial" panose="020B0604020202020204" pitchFamily="34" charset="0"/>
                <a:cs typeface="Arial" panose="020B0604020202020204" pitchFamily="34" charset="0"/>
              </a:rPr>
              <a:t>, pp. 21-22) (cont.) </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490123987"/>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990600" y="152400"/>
            <a:ext cx="7125113" cy="1066801"/>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Forty Years in the Wilderness</a:t>
            </a:r>
            <a:endParaRPr lang="en-US" altLang="en-US" dirty="0">
              <a:solidFill>
                <a:srgbClr val="FFFF00"/>
              </a:solidFill>
            </a:endParaRPr>
          </a:p>
        </p:txBody>
      </p:sp>
      <p:sp>
        <p:nvSpPr>
          <p:cNvPr id="2" name="Content Placeholder 1"/>
          <p:cNvSpPr>
            <a:spLocks noGrp="1"/>
          </p:cNvSpPr>
          <p:nvPr>
            <p:ph idx="1"/>
          </p:nvPr>
        </p:nvSpPr>
        <p:spPr>
          <a:xfrm>
            <a:off x="533400" y="1066800"/>
            <a:ext cx="8229600" cy="5791200"/>
          </a:xfrm>
        </p:spPr>
        <p:txBody>
          <a:bodyPr>
            <a:normAutofit fontScale="92500"/>
          </a:bodyPr>
          <a:lstStyle/>
          <a:p>
            <a:pPr marL="0" indent="0">
              <a:buNone/>
            </a:pPr>
            <a:r>
              <a:rPr lang="en-US" sz="2700" dirty="0">
                <a:latin typeface="Arial" panose="020B0604020202020204" pitchFamily="34" charset="0"/>
                <a:cs typeface="Arial" panose="020B0604020202020204" pitchFamily="34" charset="0"/>
              </a:rPr>
              <a:t>“The present message of righteousness by faith and calling attention to Christ and Calvary is another sign that we are again on the borders of the heavenly Canaan. On the banks of the Jordan the history of God’s dealing with Israel during the forty years were reviewed and all the instruction given through Moses…. He made it clear why they had been kept out of the promised land so long. Things that had puzzled them before were now made plain. </a:t>
            </a:r>
            <a:r>
              <a:rPr lang="en-US" sz="2700" dirty="0">
                <a:solidFill>
                  <a:schemeClr val="tx2">
                    <a:lumMod val="75000"/>
                  </a:schemeClr>
                </a:solidFill>
                <a:latin typeface="Arial" panose="020B0604020202020204" pitchFamily="34" charset="0"/>
                <a:cs typeface="Arial" panose="020B0604020202020204" pitchFamily="34" charset="0"/>
              </a:rPr>
              <a:t>Repenting of their past mistakes they set their faces with renewed hope and courage toward Canaan</a:t>
            </a:r>
            <a:r>
              <a:rPr lang="en-US" sz="2700" dirty="0" smtClean="0">
                <a:latin typeface="Arial" panose="020B0604020202020204" pitchFamily="34" charset="0"/>
                <a:cs typeface="Arial" panose="020B0604020202020204" pitchFamily="34" charset="0"/>
              </a:rPr>
              <a:t>.”</a:t>
            </a:r>
            <a:endParaRPr lang="en-US" sz="2700" dirty="0">
              <a:latin typeface="Arial" panose="020B0604020202020204" pitchFamily="34" charset="0"/>
              <a:cs typeface="Arial" panose="020B0604020202020204" pitchFamily="34" charset="0"/>
            </a:endParaRPr>
          </a:p>
          <a:p>
            <a:pPr marL="0" indent="0">
              <a:buNone/>
            </a:pPr>
            <a:r>
              <a:rPr lang="en-US" sz="2700" dirty="0" smtClean="0">
                <a:latin typeface="Arial" panose="020B0604020202020204" pitchFamily="34" charset="0"/>
                <a:cs typeface="Arial" panose="020B0604020202020204" pitchFamily="34" charset="0"/>
              </a:rPr>
              <a:t>“The </a:t>
            </a:r>
            <a:r>
              <a:rPr lang="en-US" sz="2700" dirty="0">
                <a:latin typeface="Arial" panose="020B0604020202020204" pitchFamily="34" charset="0"/>
                <a:cs typeface="Arial" panose="020B0604020202020204" pitchFamily="34" charset="0"/>
              </a:rPr>
              <a:t>time has come for the Advent people to carefully review their past history and profit by the mistakes made. Especially should we study the 1888 experience and learn the reasons for our wilderness wanderings</a:t>
            </a:r>
            <a:r>
              <a:rPr lang="en-US" sz="2700" dirty="0" smtClean="0">
                <a:latin typeface="Arial" panose="020B0604020202020204" pitchFamily="34" charset="0"/>
                <a:cs typeface="Arial" panose="020B0604020202020204" pitchFamily="34" charset="0"/>
              </a:rPr>
              <a:t>.” </a:t>
            </a:r>
            <a:r>
              <a:rPr lang="en-US" sz="1500" dirty="0" smtClean="0">
                <a:solidFill>
                  <a:schemeClr val="accent3"/>
                </a:solidFill>
                <a:latin typeface="Arial" panose="020B0604020202020204" pitchFamily="34" charset="0"/>
                <a:cs typeface="Arial" panose="020B0604020202020204" pitchFamily="34" charset="0"/>
              </a:rPr>
              <a:t>(Taylor G. Bunch, </a:t>
            </a:r>
            <a:r>
              <a:rPr lang="en-US" sz="1500" i="1" dirty="0" smtClean="0">
                <a:solidFill>
                  <a:schemeClr val="accent3"/>
                </a:solidFill>
                <a:latin typeface="Arial" panose="020B0604020202020204" pitchFamily="34" charset="0"/>
                <a:cs typeface="Arial" panose="020B0604020202020204" pitchFamily="34" charset="0"/>
              </a:rPr>
              <a:t>Forty Years in the Wilderness: In Type and Antitype</a:t>
            </a:r>
            <a:r>
              <a:rPr lang="en-US" sz="1500" dirty="0" smtClean="0">
                <a:solidFill>
                  <a:schemeClr val="accent3"/>
                </a:solidFill>
                <a:latin typeface="Arial" panose="020B0604020202020204" pitchFamily="34" charset="0"/>
                <a:cs typeface="Arial" panose="020B0604020202020204" pitchFamily="34" charset="0"/>
              </a:rPr>
              <a:t>, pp. 26-27) (cont.) </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221704746"/>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11FAB56-F1D0-4A38-B6CB-A69DCEBB5786}" type="slidenum">
              <a:rPr lang="en-US" smtClean="0">
                <a:solidFill>
                  <a:srgbClr val="FFFFFF"/>
                </a:solidFill>
              </a:rPr>
              <a:pPr/>
              <a:t>13</a:t>
            </a:fld>
            <a:endParaRPr lang="en-US">
              <a:solidFill>
                <a:srgbClr val="FFFFFF"/>
              </a:solidFill>
            </a:endParaRPr>
          </a:p>
        </p:txBody>
      </p:sp>
      <p:sp>
        <p:nvSpPr>
          <p:cNvPr id="5" name="Rectangle 2"/>
          <p:cNvSpPr txBox="1">
            <a:spLocks noChangeArrowheads="1"/>
          </p:cNvSpPr>
          <p:nvPr/>
        </p:nvSpPr>
        <p:spPr>
          <a:xfrm>
            <a:off x="533400" y="228600"/>
            <a:ext cx="8153400" cy="1219201"/>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en-US" dirty="0" smtClean="0">
                <a:solidFill>
                  <a:srgbClr val="FFFF00"/>
                </a:solidFill>
              </a:rPr>
              <a:t>From Egypt to Canaan </a:t>
            </a:r>
            <a:endParaRPr lang="en-US" altLang="en-US" dirty="0">
              <a:solidFill>
                <a:srgbClr val="FFFF00"/>
              </a:solidFill>
            </a:endParaRPr>
          </a:p>
        </p:txBody>
      </p:sp>
      <p:pic>
        <p:nvPicPr>
          <p:cNvPr id="21506" name="Picture 2" descr="C:\Users\Ron Duffield\MyPictures\Pictures\ControlCenter4\Scan\CCF10022014_0002.jpg"/>
          <p:cNvPicPr>
            <a:picLocks noChangeAspect="1" noChangeArrowheads="1"/>
          </p:cNvPicPr>
          <p:nvPr/>
        </p:nvPicPr>
        <p:blipFill rotWithShape="1">
          <a:blip r:embed="rId3"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r="27119" b="34095"/>
          <a:stretch/>
        </p:blipFill>
        <p:spPr bwMode="auto">
          <a:xfrm>
            <a:off x="2551471" y="1066800"/>
            <a:ext cx="4117257" cy="5297129"/>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045840601"/>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p14:dur="0"/>
    </mc:Choice>
    <mc:Fallback>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990600" y="152400"/>
            <a:ext cx="7125113" cy="1066801"/>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Forty Years in the Wilderness</a:t>
            </a:r>
            <a:endParaRPr lang="en-US" altLang="en-US" dirty="0">
              <a:solidFill>
                <a:srgbClr val="FFFF00"/>
              </a:solidFill>
            </a:endParaRPr>
          </a:p>
        </p:txBody>
      </p:sp>
      <p:sp>
        <p:nvSpPr>
          <p:cNvPr id="2" name="Content Placeholder 1"/>
          <p:cNvSpPr>
            <a:spLocks noGrp="1"/>
          </p:cNvSpPr>
          <p:nvPr>
            <p:ph idx="1"/>
          </p:nvPr>
        </p:nvSpPr>
        <p:spPr>
          <a:xfrm>
            <a:off x="533400" y="1066800"/>
            <a:ext cx="8229600" cy="5791200"/>
          </a:xfrm>
        </p:spPr>
        <p:txBody>
          <a:bodyPr>
            <a:normAutofit/>
          </a:bodyPr>
          <a:lstStyle/>
          <a:p>
            <a:pPr marL="0" indent="0">
              <a:buNone/>
            </a:pPr>
            <a:r>
              <a:rPr lang="en-US" sz="2700" dirty="0">
                <a:latin typeface="Arial" panose="020B0604020202020204" pitchFamily="34" charset="0"/>
                <a:cs typeface="Arial" panose="020B0604020202020204" pitchFamily="34" charset="0"/>
              </a:rPr>
              <a:t>“Through the efforts of Satan the glorious message that began in 1888 at </a:t>
            </a:r>
            <a:r>
              <a:rPr lang="en-US" sz="2700" dirty="0" smtClean="0">
                <a:latin typeface="Arial" panose="020B0604020202020204" pitchFamily="34" charset="0"/>
                <a:cs typeface="Arial" panose="020B0604020202020204" pitchFamily="34" charset="0"/>
              </a:rPr>
              <a:t>the Minneapolis </a:t>
            </a:r>
            <a:r>
              <a:rPr lang="en-US" sz="2700" dirty="0">
                <a:latin typeface="Arial" panose="020B0604020202020204" pitchFamily="34" charset="0"/>
                <a:cs typeface="Arial" panose="020B0604020202020204" pitchFamily="34" charset="0"/>
              </a:rPr>
              <a:t>General Conference was made of none effect. </a:t>
            </a:r>
            <a:r>
              <a:rPr lang="en-US" sz="2700" dirty="0">
                <a:solidFill>
                  <a:schemeClr val="tx2">
                    <a:lumMod val="50000"/>
                  </a:schemeClr>
                </a:solidFill>
                <a:latin typeface="Arial" panose="020B0604020202020204" pitchFamily="34" charset="0"/>
                <a:cs typeface="Arial" panose="020B0604020202020204" pitchFamily="34" charset="0"/>
              </a:rPr>
              <a:t>It was rejected </a:t>
            </a:r>
            <a:r>
              <a:rPr lang="en-US" sz="2700" dirty="0" smtClean="0">
                <a:solidFill>
                  <a:schemeClr val="tx2">
                    <a:lumMod val="50000"/>
                  </a:schemeClr>
                </a:solidFill>
                <a:latin typeface="Arial" panose="020B0604020202020204" pitchFamily="34" charset="0"/>
                <a:cs typeface="Arial" panose="020B0604020202020204" pitchFamily="34" charset="0"/>
              </a:rPr>
              <a:t>and despised </a:t>
            </a:r>
            <a:r>
              <a:rPr lang="en-US" sz="2700" dirty="0">
                <a:solidFill>
                  <a:schemeClr val="tx2">
                    <a:lumMod val="50000"/>
                  </a:schemeClr>
                </a:solidFill>
                <a:latin typeface="Arial" panose="020B0604020202020204" pitchFamily="34" charset="0"/>
                <a:cs typeface="Arial" panose="020B0604020202020204" pitchFamily="34" charset="0"/>
              </a:rPr>
              <a:t>by many</a:t>
            </a:r>
            <a:r>
              <a:rPr lang="en-US" sz="2700" dirty="0">
                <a:latin typeface="Arial" panose="020B0604020202020204" pitchFamily="34" charset="0"/>
                <a:cs typeface="Arial" panose="020B0604020202020204" pitchFamily="34" charset="0"/>
              </a:rPr>
              <a:t>, and while others acknowledged it to be true they failed to take </a:t>
            </a:r>
            <a:r>
              <a:rPr lang="en-US" sz="2700" dirty="0" smtClean="0">
                <a:latin typeface="Arial" panose="020B0604020202020204" pitchFamily="34" charset="0"/>
                <a:cs typeface="Arial" panose="020B0604020202020204" pitchFamily="34" charset="0"/>
              </a:rPr>
              <a:t>it to </a:t>
            </a:r>
            <a:r>
              <a:rPr lang="en-US" sz="2700" dirty="0">
                <a:latin typeface="Arial" panose="020B0604020202020204" pitchFamily="34" charset="0"/>
                <a:cs typeface="Arial" panose="020B0604020202020204" pitchFamily="34" charset="0"/>
              </a:rPr>
              <a:t>heart and enter into the experience of righteousness by faith. This is paramount </a:t>
            </a:r>
            <a:r>
              <a:rPr lang="en-US" sz="2700" dirty="0" smtClean="0">
                <a:latin typeface="Arial" panose="020B0604020202020204" pitchFamily="34" charset="0"/>
                <a:cs typeface="Arial" panose="020B0604020202020204" pitchFamily="34" charset="0"/>
              </a:rPr>
              <a:t>to a rejection….”</a:t>
            </a:r>
          </a:p>
          <a:p>
            <a:pPr marL="0" indent="0">
              <a:buNone/>
            </a:pPr>
            <a:r>
              <a:rPr lang="en-US" sz="2700" dirty="0">
                <a:latin typeface="Arial" panose="020B0604020202020204" pitchFamily="34" charset="0"/>
                <a:cs typeface="Arial" panose="020B0604020202020204" pitchFamily="34" charset="0"/>
              </a:rPr>
              <a:t>“</a:t>
            </a:r>
            <a:r>
              <a:rPr lang="en-US" sz="2700" dirty="0" smtClean="0">
                <a:latin typeface="Arial" panose="020B0604020202020204" pitchFamily="34" charset="0"/>
                <a:cs typeface="Arial" panose="020B0604020202020204" pitchFamily="34" charset="0"/>
              </a:rPr>
              <a:t>To assent </a:t>
            </a:r>
            <a:r>
              <a:rPr lang="en-US" sz="2700" dirty="0">
                <a:latin typeface="Arial" panose="020B0604020202020204" pitchFamily="34" charset="0"/>
                <a:cs typeface="Arial" panose="020B0604020202020204" pitchFamily="34" charset="0"/>
              </a:rPr>
              <a:t>to the truthfulness of a message and not act upon it is equivalent to </a:t>
            </a:r>
            <a:r>
              <a:rPr lang="en-US" sz="2700" dirty="0" smtClean="0">
                <a:latin typeface="Arial" panose="020B0604020202020204" pitchFamily="34" charset="0"/>
                <a:cs typeface="Arial" panose="020B0604020202020204" pitchFamily="34" charset="0"/>
              </a:rPr>
              <a:t>a rejection</a:t>
            </a:r>
            <a:r>
              <a:rPr lang="en-US" sz="2700" dirty="0">
                <a:latin typeface="Arial" panose="020B0604020202020204" pitchFamily="34" charset="0"/>
                <a:cs typeface="Arial" panose="020B0604020202020204" pitchFamily="34" charset="0"/>
              </a:rPr>
              <a:t>. A message that is not accepted is rejected even </a:t>
            </a:r>
            <a:r>
              <a:rPr lang="en-US" sz="2700" dirty="0" smtClean="0">
                <a:latin typeface="Arial" panose="020B0604020202020204" pitchFamily="34" charset="0"/>
                <a:cs typeface="Arial" panose="020B0604020202020204" pitchFamily="34" charset="0"/>
              </a:rPr>
              <a:t>though </a:t>
            </a:r>
            <a:r>
              <a:rPr lang="en-US" sz="2700" dirty="0">
                <a:latin typeface="Arial" panose="020B0604020202020204" pitchFamily="34" charset="0"/>
                <a:cs typeface="Arial" panose="020B0604020202020204" pitchFamily="34" charset="0"/>
              </a:rPr>
              <a:t>it may </a:t>
            </a:r>
            <a:r>
              <a:rPr lang="en-US" sz="2700" dirty="0" smtClean="0">
                <a:latin typeface="Arial" panose="020B0604020202020204" pitchFamily="34" charset="0"/>
                <a:cs typeface="Arial" panose="020B0604020202020204" pitchFamily="34" charset="0"/>
              </a:rPr>
              <a:t>be acknowledged </a:t>
            </a:r>
            <a:r>
              <a:rPr lang="en-US" sz="2700" dirty="0">
                <a:latin typeface="Arial" panose="020B0604020202020204" pitchFamily="34" charset="0"/>
                <a:cs typeface="Arial" panose="020B0604020202020204" pitchFamily="34" charset="0"/>
              </a:rPr>
              <a:t>as the truth</a:t>
            </a:r>
            <a:r>
              <a:rPr lang="en-US" sz="2700" dirty="0" smtClean="0">
                <a:latin typeface="Arial" panose="020B0604020202020204" pitchFamily="34" charset="0"/>
                <a:cs typeface="Arial" panose="020B0604020202020204" pitchFamily="34" charset="0"/>
              </a:rPr>
              <a:t>.” </a:t>
            </a:r>
            <a:r>
              <a:rPr lang="en-US" sz="1500" dirty="0">
                <a:solidFill>
                  <a:schemeClr val="accent3"/>
                </a:solidFill>
                <a:latin typeface="Arial" panose="020B0604020202020204" pitchFamily="34" charset="0"/>
                <a:cs typeface="Arial" panose="020B0604020202020204" pitchFamily="34" charset="0"/>
              </a:rPr>
              <a:t>(Taylor G. Bunch, </a:t>
            </a:r>
            <a:r>
              <a:rPr lang="en-US" sz="1500" i="1" dirty="0">
                <a:solidFill>
                  <a:schemeClr val="accent3"/>
                </a:solidFill>
                <a:latin typeface="Arial" panose="020B0604020202020204" pitchFamily="34" charset="0"/>
                <a:cs typeface="Arial" panose="020B0604020202020204" pitchFamily="34" charset="0"/>
              </a:rPr>
              <a:t>The Exodus and Advent Movements in Type and Antitype</a:t>
            </a:r>
            <a:r>
              <a:rPr lang="en-US" sz="1500" dirty="0">
                <a:solidFill>
                  <a:schemeClr val="accent3"/>
                </a:solidFill>
                <a:latin typeface="Arial" panose="020B0604020202020204" pitchFamily="34" charset="0"/>
                <a:cs typeface="Arial" panose="020B0604020202020204" pitchFamily="34" charset="0"/>
              </a:rPr>
              <a:t>, p. </a:t>
            </a:r>
            <a:r>
              <a:rPr lang="en-US" sz="1500" dirty="0" smtClean="0">
                <a:solidFill>
                  <a:schemeClr val="accent3"/>
                </a:solidFill>
                <a:latin typeface="Arial" panose="020B0604020202020204" pitchFamily="34" charset="0"/>
                <a:cs typeface="Arial" panose="020B0604020202020204" pitchFamily="34" charset="0"/>
              </a:rPr>
              <a:t>97) </a:t>
            </a:r>
            <a:r>
              <a:rPr lang="en-US" sz="1500" dirty="0">
                <a:solidFill>
                  <a:schemeClr val="accent3"/>
                </a:solidFill>
                <a:latin typeface="Arial" panose="020B0604020202020204" pitchFamily="34" charset="0"/>
                <a:cs typeface="Arial" panose="020B0604020202020204" pitchFamily="34" charset="0"/>
              </a:rPr>
              <a:t>(cont.) </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84841236"/>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990600" y="152400"/>
            <a:ext cx="7125113" cy="1066801"/>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Forty Years in the Wilderness</a:t>
            </a:r>
            <a:endParaRPr lang="en-US" altLang="en-US" dirty="0">
              <a:solidFill>
                <a:srgbClr val="FFFF00"/>
              </a:solidFill>
            </a:endParaRPr>
          </a:p>
        </p:txBody>
      </p:sp>
      <p:sp>
        <p:nvSpPr>
          <p:cNvPr id="2" name="Content Placeholder 1"/>
          <p:cNvSpPr>
            <a:spLocks noGrp="1"/>
          </p:cNvSpPr>
          <p:nvPr>
            <p:ph idx="1"/>
          </p:nvPr>
        </p:nvSpPr>
        <p:spPr>
          <a:xfrm>
            <a:off x="533400" y="1066800"/>
            <a:ext cx="8229600" cy="5791200"/>
          </a:xfrm>
        </p:spPr>
        <p:txBody>
          <a:bodyPr>
            <a:normAutofit lnSpcReduction="10000"/>
          </a:bodyPr>
          <a:lstStyle/>
          <a:p>
            <a:pPr marL="0" indent="0">
              <a:buNone/>
            </a:pPr>
            <a:r>
              <a:rPr lang="en-US" sz="2700" dirty="0">
                <a:latin typeface="Arial" panose="020B0604020202020204" pitchFamily="34" charset="0"/>
                <a:cs typeface="Arial" panose="020B0604020202020204" pitchFamily="34" charset="0"/>
              </a:rPr>
              <a:t>“</a:t>
            </a:r>
            <a:r>
              <a:rPr lang="en-US" sz="2700" dirty="0" smtClean="0">
                <a:latin typeface="Arial" panose="020B0604020202020204" pitchFamily="34" charset="0"/>
                <a:cs typeface="Arial" panose="020B0604020202020204" pitchFamily="34" charset="0"/>
              </a:rPr>
              <a:t>The message </a:t>
            </a:r>
            <a:r>
              <a:rPr lang="en-US" sz="2700" dirty="0">
                <a:latin typeface="Arial" panose="020B0604020202020204" pitchFamily="34" charset="0"/>
                <a:cs typeface="Arial" panose="020B0604020202020204" pitchFamily="34" charset="0"/>
              </a:rPr>
              <a:t>of righteousness by faith was preached with power for more than ten </a:t>
            </a:r>
            <a:r>
              <a:rPr lang="en-US" sz="2700" dirty="0" smtClean="0">
                <a:latin typeface="Arial" panose="020B0604020202020204" pitchFamily="34" charset="0"/>
                <a:cs typeface="Arial" panose="020B0604020202020204" pitchFamily="34" charset="0"/>
              </a:rPr>
              <a:t>years during </a:t>
            </a:r>
            <a:r>
              <a:rPr lang="en-US" sz="2700" dirty="0">
                <a:latin typeface="Arial" panose="020B0604020202020204" pitchFamily="34" charset="0"/>
                <a:cs typeface="Arial" panose="020B0604020202020204" pitchFamily="34" charset="0"/>
              </a:rPr>
              <a:t>which time the Minneapolis crisis was kept before the leaders. This </a:t>
            </a:r>
            <a:r>
              <a:rPr lang="en-US" sz="2700" dirty="0" smtClean="0">
                <a:latin typeface="Arial" panose="020B0604020202020204" pitchFamily="34" charset="0"/>
                <a:cs typeface="Arial" panose="020B0604020202020204" pitchFamily="34" charset="0"/>
              </a:rPr>
              <a:t>message brought </a:t>
            </a:r>
            <a:r>
              <a:rPr lang="en-US" sz="2700" dirty="0">
                <a:latin typeface="Arial" panose="020B0604020202020204" pitchFamily="34" charset="0"/>
                <a:cs typeface="Arial" panose="020B0604020202020204" pitchFamily="34" charset="0"/>
              </a:rPr>
              <a:t>the beginning of the latter </a:t>
            </a:r>
            <a:r>
              <a:rPr lang="en-US" sz="2700" dirty="0" smtClean="0">
                <a:latin typeface="Arial" panose="020B0604020202020204" pitchFamily="34" charset="0"/>
                <a:cs typeface="Arial" panose="020B0604020202020204" pitchFamily="34" charset="0"/>
              </a:rPr>
              <a:t>rain [quotes EGW Review and Herald Nov. 22, 1892 statement]”</a:t>
            </a:r>
          </a:p>
          <a:p>
            <a:pPr marL="0" indent="0">
              <a:buNone/>
            </a:pPr>
            <a:r>
              <a:rPr lang="en-US" sz="2700" dirty="0" smtClean="0">
                <a:latin typeface="Arial" panose="020B0604020202020204" pitchFamily="34" charset="0"/>
                <a:cs typeface="Arial" panose="020B0604020202020204" pitchFamily="34" charset="0"/>
              </a:rPr>
              <a:t>“Why did not the latter rain continue to fall? Because the message that brought it ceased to be preached. </a:t>
            </a:r>
            <a:r>
              <a:rPr lang="en-US" sz="2700" dirty="0" smtClean="0">
                <a:solidFill>
                  <a:schemeClr val="tx2">
                    <a:lumMod val="50000"/>
                  </a:schemeClr>
                </a:solidFill>
                <a:latin typeface="Arial" panose="020B0604020202020204" pitchFamily="34" charset="0"/>
                <a:cs typeface="Arial" panose="020B0604020202020204" pitchFamily="34" charset="0"/>
              </a:rPr>
              <a:t>It was rejected by many </a:t>
            </a:r>
            <a:r>
              <a:rPr lang="en-US" sz="2700" dirty="0" smtClean="0">
                <a:latin typeface="Arial" panose="020B0604020202020204" pitchFamily="34" charset="0"/>
                <a:cs typeface="Arial" panose="020B0604020202020204" pitchFamily="34" charset="0"/>
              </a:rPr>
              <a:t>and it soon died out of the experience of the Advent people and the loud cry died with it. It can begin again only when the message that brought it then is revived and accepted.” </a:t>
            </a:r>
            <a:r>
              <a:rPr lang="en-US" sz="1500" dirty="0" smtClean="0">
                <a:solidFill>
                  <a:schemeClr val="accent3"/>
                </a:solidFill>
                <a:latin typeface="Arial" panose="020B0604020202020204" pitchFamily="34" charset="0"/>
                <a:cs typeface="Arial" panose="020B0604020202020204" pitchFamily="34" charset="0"/>
              </a:rPr>
              <a:t>(Taylor G. Bunch, </a:t>
            </a:r>
            <a:r>
              <a:rPr lang="en-US" sz="1500" i="1" dirty="0">
                <a:solidFill>
                  <a:schemeClr val="accent3"/>
                </a:solidFill>
                <a:latin typeface="Arial" panose="020B0604020202020204" pitchFamily="34" charset="0"/>
                <a:cs typeface="Arial" panose="020B0604020202020204" pitchFamily="34" charset="0"/>
              </a:rPr>
              <a:t>The Exodus and Advent Movements in Type and Antitype</a:t>
            </a:r>
            <a:r>
              <a:rPr lang="en-US" sz="1500" dirty="0" smtClean="0">
                <a:solidFill>
                  <a:schemeClr val="accent3"/>
                </a:solidFill>
                <a:latin typeface="Arial" panose="020B0604020202020204" pitchFamily="34" charset="0"/>
                <a:cs typeface="Arial" panose="020B0604020202020204" pitchFamily="34" charset="0"/>
              </a:rPr>
              <a:t>, p. 107) (cont.) </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643205535"/>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990600" y="152400"/>
            <a:ext cx="7125113" cy="1066801"/>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Forty Years in the Wilderness</a:t>
            </a:r>
            <a:endParaRPr lang="en-US" altLang="en-US" dirty="0">
              <a:solidFill>
                <a:srgbClr val="FFFF00"/>
              </a:solidFill>
            </a:endParaRPr>
          </a:p>
        </p:txBody>
      </p:sp>
      <p:sp>
        <p:nvSpPr>
          <p:cNvPr id="2" name="Content Placeholder 1"/>
          <p:cNvSpPr>
            <a:spLocks noGrp="1"/>
          </p:cNvSpPr>
          <p:nvPr>
            <p:ph idx="1"/>
          </p:nvPr>
        </p:nvSpPr>
        <p:spPr>
          <a:xfrm>
            <a:off x="533400" y="1066800"/>
            <a:ext cx="8229600" cy="5791200"/>
          </a:xfrm>
        </p:spPr>
        <p:txBody>
          <a:bodyPr>
            <a:normAutofit fontScale="92500" lnSpcReduction="20000"/>
          </a:bodyPr>
          <a:lstStyle/>
          <a:p>
            <a:pPr marL="0" indent="0">
              <a:buNone/>
            </a:pPr>
            <a:r>
              <a:rPr lang="en-US" sz="2700" dirty="0">
                <a:latin typeface="Arial" panose="020B0604020202020204" pitchFamily="34" charset="0"/>
                <a:cs typeface="Arial" panose="020B0604020202020204" pitchFamily="34" charset="0"/>
              </a:rPr>
              <a:t>“Since </a:t>
            </a:r>
            <a:r>
              <a:rPr lang="en-US" sz="2700" dirty="0" smtClean="0">
                <a:latin typeface="Arial" panose="020B0604020202020204" pitchFamily="34" charset="0"/>
                <a:cs typeface="Arial" panose="020B0604020202020204" pitchFamily="34" charset="0"/>
              </a:rPr>
              <a:t>‘we </a:t>
            </a:r>
            <a:r>
              <a:rPr lang="en-US" sz="2700" dirty="0">
                <a:latin typeface="Arial" panose="020B0604020202020204" pitchFamily="34" charset="0"/>
                <a:cs typeface="Arial" panose="020B0604020202020204" pitchFamily="34" charset="0"/>
              </a:rPr>
              <a:t>are repeating the history of that people</a:t>
            </a:r>
            <a:r>
              <a:rPr lang="en-US" sz="2700" dirty="0" smtClean="0">
                <a:latin typeface="Arial" panose="020B0604020202020204" pitchFamily="34" charset="0"/>
                <a:cs typeface="Arial" panose="020B0604020202020204" pitchFamily="34" charset="0"/>
              </a:rPr>
              <a:t>,’ </a:t>
            </a:r>
            <a:r>
              <a:rPr lang="en-US" sz="2700" dirty="0">
                <a:latin typeface="Arial" panose="020B0604020202020204" pitchFamily="34" charset="0"/>
                <a:cs typeface="Arial" panose="020B0604020202020204" pitchFamily="34" charset="0"/>
              </a:rPr>
              <a:t>we too must get a vision of </a:t>
            </a:r>
            <a:r>
              <a:rPr lang="en-US" sz="2700" dirty="0" smtClean="0">
                <a:latin typeface="Arial" panose="020B0604020202020204" pitchFamily="34" charset="0"/>
                <a:cs typeface="Arial" panose="020B0604020202020204" pitchFamily="34" charset="0"/>
              </a:rPr>
              <a:t>the past </a:t>
            </a:r>
            <a:r>
              <a:rPr lang="en-US" sz="2700" dirty="0">
                <a:latin typeface="Arial" panose="020B0604020202020204" pitchFamily="34" charset="0"/>
                <a:cs typeface="Arial" panose="020B0604020202020204" pitchFamily="34" charset="0"/>
              </a:rPr>
              <a:t>just before our pilgrim journey is ended. Just before the end, the Advent </a:t>
            </a:r>
            <a:r>
              <a:rPr lang="en-US" sz="2700" dirty="0" smtClean="0">
                <a:latin typeface="Arial" panose="020B0604020202020204" pitchFamily="34" charset="0"/>
                <a:cs typeface="Arial" panose="020B0604020202020204" pitchFamily="34" charset="0"/>
              </a:rPr>
              <a:t>people will </a:t>
            </a:r>
            <a:r>
              <a:rPr lang="en-US" sz="2700" dirty="0">
                <a:latin typeface="Arial" panose="020B0604020202020204" pitchFamily="34" charset="0"/>
                <a:cs typeface="Arial" panose="020B0604020202020204" pitchFamily="34" charset="0"/>
              </a:rPr>
              <a:t>review their past history and see it in a new light. … We must study </a:t>
            </a:r>
            <a:r>
              <a:rPr lang="en-US" sz="2700" dirty="0" smtClean="0">
                <a:latin typeface="Arial" panose="020B0604020202020204" pitchFamily="34" charset="0"/>
                <a:cs typeface="Arial" panose="020B0604020202020204" pitchFamily="34" charset="0"/>
              </a:rPr>
              <a:t>and understand </a:t>
            </a:r>
            <a:r>
              <a:rPr lang="en-US" sz="2700" dirty="0">
                <a:latin typeface="Arial" panose="020B0604020202020204" pitchFamily="34" charset="0"/>
                <a:cs typeface="Arial" panose="020B0604020202020204" pitchFamily="34" charset="0"/>
              </a:rPr>
              <a:t>the antitypes of the two Kadesh-Barnea experiences of ancient Israel </a:t>
            </a:r>
            <a:r>
              <a:rPr lang="en-US" sz="2700" dirty="0" smtClean="0">
                <a:latin typeface="Arial" panose="020B0604020202020204" pitchFamily="34" charset="0"/>
                <a:cs typeface="Arial" panose="020B0604020202020204" pitchFamily="34" charset="0"/>
              </a:rPr>
              <a:t>and profit </a:t>
            </a:r>
            <a:r>
              <a:rPr lang="en-US" sz="2700" dirty="0">
                <a:latin typeface="Arial" panose="020B0604020202020204" pitchFamily="34" charset="0"/>
                <a:cs typeface="Arial" panose="020B0604020202020204" pitchFamily="34" charset="0"/>
              </a:rPr>
              <a:t>by the mistakes of our fathers especially during the 1888 crisis</a:t>
            </a:r>
            <a:r>
              <a:rPr lang="en-US" sz="2700" dirty="0" smtClean="0">
                <a:latin typeface="Arial" panose="020B0604020202020204" pitchFamily="34" charset="0"/>
                <a:cs typeface="Arial" panose="020B0604020202020204" pitchFamily="34" charset="0"/>
              </a:rPr>
              <a:t>.” </a:t>
            </a:r>
          </a:p>
          <a:p>
            <a:pPr marL="0" indent="0">
              <a:buNone/>
            </a:pPr>
            <a:r>
              <a:rPr lang="en-US" sz="2700" dirty="0" smtClean="0">
                <a:latin typeface="Arial" panose="020B0604020202020204" pitchFamily="34" charset="0"/>
                <a:cs typeface="Arial" panose="020B0604020202020204" pitchFamily="34" charset="0"/>
              </a:rPr>
              <a:t>“We must acknowledge </a:t>
            </a:r>
            <a:r>
              <a:rPr lang="en-US" sz="2700" dirty="0">
                <a:latin typeface="Arial" panose="020B0604020202020204" pitchFamily="34" charset="0"/>
                <a:cs typeface="Arial" panose="020B0604020202020204" pitchFamily="34" charset="0"/>
              </a:rPr>
              <a:t>and confess the mistakes of our fathers and see to it that we do </a:t>
            </a:r>
            <a:r>
              <a:rPr lang="en-US" sz="2700" dirty="0" smtClean="0">
                <a:latin typeface="Arial" panose="020B0604020202020204" pitchFamily="34" charset="0"/>
                <a:cs typeface="Arial" panose="020B0604020202020204" pitchFamily="34" charset="0"/>
              </a:rPr>
              <a:t>not repeat </a:t>
            </a:r>
            <a:r>
              <a:rPr lang="en-US" sz="2700" dirty="0">
                <a:latin typeface="Arial" panose="020B0604020202020204" pitchFamily="34" charset="0"/>
                <a:cs typeface="Arial" panose="020B0604020202020204" pitchFamily="34" charset="0"/>
              </a:rPr>
              <a:t>them and thus further delay the final triumph of the Advent Movement. </a:t>
            </a:r>
            <a:r>
              <a:rPr lang="en-US" sz="2700" dirty="0" smtClean="0">
                <a:latin typeface="Arial" panose="020B0604020202020204" pitchFamily="34" charset="0"/>
                <a:cs typeface="Arial" panose="020B0604020202020204" pitchFamily="34" charset="0"/>
              </a:rPr>
              <a:t>The history </a:t>
            </a:r>
            <a:r>
              <a:rPr lang="en-US" sz="2700" dirty="0">
                <a:latin typeface="Arial" panose="020B0604020202020204" pitchFamily="34" charset="0"/>
                <a:cs typeface="Arial" panose="020B0604020202020204" pitchFamily="34" charset="0"/>
              </a:rPr>
              <a:t>of the past must be reviewed and studied in the light of these mistakes </a:t>
            </a:r>
            <a:r>
              <a:rPr lang="en-US" sz="2700" dirty="0" smtClean="0">
                <a:latin typeface="Arial" panose="020B0604020202020204" pitchFamily="34" charset="0"/>
                <a:cs typeface="Arial" panose="020B0604020202020204" pitchFamily="34" charset="0"/>
              </a:rPr>
              <a:t>and their </a:t>
            </a:r>
            <a:r>
              <a:rPr lang="en-US" sz="2700" dirty="0">
                <a:latin typeface="Arial" panose="020B0604020202020204" pitchFamily="34" charset="0"/>
                <a:cs typeface="Arial" panose="020B0604020202020204" pitchFamily="34" charset="0"/>
              </a:rPr>
              <a:t>consequence in a long delay of the coming of Christ. Such a vision will </a:t>
            </a:r>
            <a:r>
              <a:rPr lang="en-US" sz="2700" dirty="0" smtClean="0">
                <a:latin typeface="Arial" panose="020B0604020202020204" pitchFamily="34" charset="0"/>
                <a:cs typeface="Arial" panose="020B0604020202020204" pitchFamily="34" charset="0"/>
              </a:rPr>
              <a:t>explain many </a:t>
            </a:r>
            <a:r>
              <a:rPr lang="en-US" sz="2700" dirty="0">
                <a:latin typeface="Arial" panose="020B0604020202020204" pitchFamily="34" charset="0"/>
                <a:cs typeface="Arial" panose="020B0604020202020204" pitchFamily="34" charset="0"/>
              </a:rPr>
              <a:t>puzzling questions and will greatly strengthen our faith in the divine </a:t>
            </a:r>
            <a:r>
              <a:rPr lang="en-US" sz="2700" dirty="0" smtClean="0">
                <a:latin typeface="Arial" panose="020B0604020202020204" pitchFamily="34" charset="0"/>
                <a:cs typeface="Arial" panose="020B0604020202020204" pitchFamily="34" charset="0"/>
              </a:rPr>
              <a:t>leadership  of </a:t>
            </a:r>
            <a:r>
              <a:rPr lang="en-US" sz="2700" dirty="0">
                <a:latin typeface="Arial" panose="020B0604020202020204" pitchFamily="34" charset="0"/>
                <a:cs typeface="Arial" panose="020B0604020202020204" pitchFamily="34" charset="0"/>
              </a:rPr>
              <a:t>the Advent Movement</a:t>
            </a:r>
            <a:r>
              <a:rPr lang="en-US" sz="2700" dirty="0" smtClean="0">
                <a:latin typeface="Arial" panose="020B0604020202020204" pitchFamily="34" charset="0"/>
                <a:cs typeface="Arial" panose="020B0604020202020204" pitchFamily="34" charset="0"/>
              </a:rPr>
              <a:t>.” </a:t>
            </a:r>
            <a:r>
              <a:rPr lang="en-US" sz="1500" dirty="0" smtClean="0">
                <a:solidFill>
                  <a:schemeClr val="accent3"/>
                </a:solidFill>
                <a:latin typeface="Arial" panose="020B0604020202020204" pitchFamily="34" charset="0"/>
                <a:cs typeface="Arial" panose="020B0604020202020204" pitchFamily="34" charset="0"/>
              </a:rPr>
              <a:t>(Taylor G. Bunch, </a:t>
            </a:r>
            <a:r>
              <a:rPr lang="en-US" sz="1500" i="1" dirty="0" smtClean="0">
                <a:solidFill>
                  <a:schemeClr val="accent3"/>
                </a:solidFill>
                <a:latin typeface="Arial" panose="020B0604020202020204" pitchFamily="34" charset="0"/>
                <a:cs typeface="Arial" panose="020B0604020202020204" pitchFamily="34" charset="0"/>
              </a:rPr>
              <a:t>The Exodus and Advent Movements in Type and Antitype</a:t>
            </a:r>
            <a:r>
              <a:rPr lang="en-US" sz="1500" dirty="0" smtClean="0">
                <a:solidFill>
                  <a:schemeClr val="accent3"/>
                </a:solidFill>
                <a:latin typeface="Arial" panose="020B0604020202020204" pitchFamily="34" charset="0"/>
                <a:cs typeface="Arial" panose="020B0604020202020204" pitchFamily="34" charset="0"/>
              </a:rPr>
              <a:t>, p. 168)</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686637007"/>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11FAB56-F1D0-4A38-B6CB-A69DCEBB5786}" type="slidenum">
              <a:rPr lang="en-US" smtClean="0">
                <a:solidFill>
                  <a:srgbClr val="FFFFFF"/>
                </a:solidFill>
              </a:rPr>
              <a:pPr/>
              <a:t>17</a:t>
            </a:fld>
            <a:endParaRPr lang="en-US">
              <a:solidFill>
                <a:srgbClr val="FFFFFF"/>
              </a:solidFill>
            </a:endParaRPr>
          </a:p>
        </p:txBody>
      </p:sp>
      <p:sp>
        <p:nvSpPr>
          <p:cNvPr id="5" name="Rectangle 2"/>
          <p:cNvSpPr txBox="1">
            <a:spLocks noChangeArrowheads="1"/>
          </p:cNvSpPr>
          <p:nvPr/>
        </p:nvSpPr>
        <p:spPr>
          <a:xfrm>
            <a:off x="533400" y="228600"/>
            <a:ext cx="8153400" cy="1219201"/>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en-US" dirty="0" smtClean="0">
                <a:solidFill>
                  <a:srgbClr val="FFFF00"/>
                </a:solidFill>
              </a:rPr>
              <a:t>PUC Week of Prayer 1930</a:t>
            </a:r>
            <a:endParaRPr lang="en-US" altLang="en-US" dirty="0">
              <a:solidFill>
                <a:srgbClr val="FFFF00"/>
              </a:solidFill>
            </a:endParaRPr>
          </a:p>
        </p:txBody>
      </p:sp>
      <p:pic>
        <p:nvPicPr>
          <p:cNvPr id="3074" name="Picture 2" descr="Pacific Union College - Graf Hall Angwin California"/>
          <p:cNvPicPr>
            <a:picLocks noChangeAspect="1" noChangeArrowheads="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759994" y="1143000"/>
            <a:ext cx="7700211" cy="4876800"/>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518836462"/>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p14:dur="0"/>
    </mc:Choice>
    <mc:Fallback>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990600" y="152400"/>
            <a:ext cx="7125113" cy="1066801"/>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Forty Years in the Wilderness</a:t>
            </a:r>
            <a:endParaRPr lang="en-US" altLang="en-US" dirty="0">
              <a:solidFill>
                <a:srgbClr val="FFFF00"/>
              </a:solidFill>
            </a:endParaRPr>
          </a:p>
        </p:txBody>
      </p:sp>
      <p:sp>
        <p:nvSpPr>
          <p:cNvPr id="2" name="Content Placeholder 1"/>
          <p:cNvSpPr>
            <a:spLocks noGrp="1"/>
          </p:cNvSpPr>
          <p:nvPr>
            <p:ph idx="1"/>
          </p:nvPr>
        </p:nvSpPr>
        <p:spPr>
          <a:xfrm>
            <a:off x="533400" y="1066800"/>
            <a:ext cx="8229600" cy="5791200"/>
          </a:xfrm>
        </p:spPr>
        <p:txBody>
          <a:bodyPr>
            <a:normAutofit lnSpcReduction="10000"/>
          </a:bodyPr>
          <a:lstStyle/>
          <a:p>
            <a:pPr marL="0" indent="0">
              <a:buNone/>
            </a:pPr>
            <a:r>
              <a:rPr lang="en-US" sz="2700" dirty="0" smtClean="0">
                <a:latin typeface="Arial" panose="020B0604020202020204" pitchFamily="34" charset="0"/>
                <a:cs typeface="Arial" panose="020B0604020202020204" pitchFamily="34" charset="0"/>
              </a:rPr>
              <a:t>“The Lord </a:t>
            </a:r>
            <a:r>
              <a:rPr lang="en-US" sz="2700" dirty="0">
                <a:latin typeface="Arial" panose="020B0604020202020204" pitchFamily="34" charset="0"/>
                <a:cs typeface="Arial" panose="020B0604020202020204" pitchFamily="34" charset="0"/>
              </a:rPr>
              <a:t>came very near during these </a:t>
            </a:r>
            <a:r>
              <a:rPr lang="en-US" sz="2700" dirty="0" smtClean="0">
                <a:latin typeface="Arial" panose="020B0604020202020204" pitchFamily="34" charset="0"/>
                <a:cs typeface="Arial" panose="020B0604020202020204" pitchFamily="34" charset="0"/>
              </a:rPr>
              <a:t>occasions</a:t>
            </a:r>
            <a:r>
              <a:rPr lang="en-US" sz="2700" dirty="0">
                <a:latin typeface="Arial" panose="020B0604020202020204" pitchFamily="34" charset="0"/>
                <a:cs typeface="Arial" panose="020B0604020202020204" pitchFamily="34" charset="0"/>
              </a:rPr>
              <a:t>, and by His Spirit witnessed </a:t>
            </a:r>
            <a:r>
              <a:rPr lang="en-US" sz="2700" dirty="0" smtClean="0">
                <a:latin typeface="Arial" panose="020B0604020202020204" pitchFamily="34" charset="0"/>
                <a:cs typeface="Arial" panose="020B0604020202020204" pitchFamily="34" charset="0"/>
              </a:rPr>
              <a:t>to </a:t>
            </a:r>
            <a:r>
              <a:rPr lang="en-US" sz="2700" dirty="0">
                <a:latin typeface="Arial" panose="020B0604020202020204" pitchFamily="34" charset="0"/>
                <a:cs typeface="Arial" panose="020B0604020202020204" pitchFamily="34" charset="0"/>
              </a:rPr>
              <a:t>the timeliness of the Laodicean </a:t>
            </a:r>
            <a:r>
              <a:rPr lang="en-US" sz="2700" dirty="0" smtClean="0">
                <a:latin typeface="Arial" panose="020B0604020202020204" pitchFamily="34" charset="0"/>
                <a:cs typeface="Arial" panose="020B0604020202020204" pitchFamily="34" charset="0"/>
              </a:rPr>
              <a:t>message</a:t>
            </a:r>
            <a:r>
              <a:rPr lang="en-US" sz="2700" dirty="0">
                <a:latin typeface="Arial" panose="020B0604020202020204" pitchFamily="34" charset="0"/>
                <a:cs typeface="Arial" panose="020B0604020202020204" pitchFamily="34" charset="0"/>
              </a:rPr>
              <a:t>. Special emphasis was </a:t>
            </a:r>
            <a:r>
              <a:rPr lang="en-US" sz="2700" dirty="0" smtClean="0">
                <a:latin typeface="Arial" panose="020B0604020202020204" pitchFamily="34" charset="0"/>
                <a:cs typeface="Arial" panose="020B0604020202020204" pitchFamily="34" charset="0"/>
              </a:rPr>
              <a:t>placed upon </a:t>
            </a:r>
            <a:r>
              <a:rPr lang="en-US" sz="2700" dirty="0">
                <a:latin typeface="Arial" panose="020B0604020202020204" pitchFamily="34" charset="0"/>
                <a:cs typeface="Arial" panose="020B0604020202020204" pitchFamily="34" charset="0"/>
              </a:rPr>
              <a:t>the remedy for the Laodicean </a:t>
            </a:r>
            <a:r>
              <a:rPr lang="en-US" sz="2700" dirty="0" smtClean="0">
                <a:latin typeface="Arial" panose="020B0604020202020204" pitchFamily="34" charset="0"/>
                <a:cs typeface="Arial" panose="020B0604020202020204" pitchFamily="34" charset="0"/>
              </a:rPr>
              <a:t>condition</a:t>
            </a:r>
            <a:r>
              <a:rPr lang="en-US" sz="2700" dirty="0">
                <a:latin typeface="Arial" panose="020B0604020202020204" pitchFamily="34" charset="0"/>
                <a:cs typeface="Arial" panose="020B0604020202020204" pitchFamily="34" charset="0"/>
              </a:rPr>
              <a:t>, and the results that will </a:t>
            </a:r>
            <a:r>
              <a:rPr lang="en-US" sz="2700" dirty="0" smtClean="0">
                <a:latin typeface="Arial" panose="020B0604020202020204" pitchFamily="34" charset="0"/>
                <a:cs typeface="Arial" panose="020B0604020202020204" pitchFamily="34" charset="0"/>
              </a:rPr>
              <a:t>follow </a:t>
            </a:r>
            <a:r>
              <a:rPr lang="en-US" sz="2700" dirty="0">
                <a:latin typeface="Arial" panose="020B0604020202020204" pitchFamily="34" charset="0"/>
                <a:cs typeface="Arial" panose="020B0604020202020204" pitchFamily="34" charset="0"/>
              </a:rPr>
              <a:t>a personal application and </a:t>
            </a:r>
            <a:r>
              <a:rPr lang="en-US" sz="2700" dirty="0" smtClean="0">
                <a:latin typeface="Arial" panose="020B0604020202020204" pitchFamily="34" charset="0"/>
                <a:cs typeface="Arial" panose="020B0604020202020204" pitchFamily="34" charset="0"/>
              </a:rPr>
              <a:t>acceptance </a:t>
            </a:r>
            <a:r>
              <a:rPr lang="en-US" sz="2700" dirty="0">
                <a:latin typeface="Arial" panose="020B0604020202020204" pitchFamily="34" charset="0"/>
                <a:cs typeface="Arial" panose="020B0604020202020204" pitchFamily="34" charset="0"/>
              </a:rPr>
              <a:t>of the counsel of the True </a:t>
            </a:r>
            <a:r>
              <a:rPr lang="en-US" sz="2700" dirty="0" smtClean="0">
                <a:latin typeface="Arial" panose="020B0604020202020204" pitchFamily="34" charset="0"/>
                <a:cs typeface="Arial" panose="020B0604020202020204" pitchFamily="34" charset="0"/>
              </a:rPr>
              <a:t>Witness….</a:t>
            </a:r>
          </a:p>
          <a:p>
            <a:pPr marL="0" indent="0">
              <a:buNone/>
            </a:pPr>
            <a:r>
              <a:rPr lang="en-US" sz="2700" dirty="0">
                <a:latin typeface="Arial" panose="020B0604020202020204" pitchFamily="34" charset="0"/>
                <a:cs typeface="Arial" panose="020B0604020202020204" pitchFamily="34" charset="0"/>
              </a:rPr>
              <a:t>“The spirit of repentance and </a:t>
            </a:r>
            <a:r>
              <a:rPr lang="en-US" sz="2700" dirty="0" smtClean="0">
                <a:latin typeface="Arial" panose="020B0604020202020204" pitchFamily="34" charset="0"/>
                <a:cs typeface="Arial" panose="020B0604020202020204" pitchFamily="34" charset="0"/>
              </a:rPr>
              <a:t>confession </a:t>
            </a:r>
            <a:r>
              <a:rPr lang="en-US" sz="2700" dirty="0">
                <a:latin typeface="Arial" panose="020B0604020202020204" pitchFamily="34" charset="0"/>
                <a:cs typeface="Arial" panose="020B0604020202020204" pitchFamily="34" charset="0"/>
              </a:rPr>
              <a:t>gave evidence of the </a:t>
            </a:r>
            <a:r>
              <a:rPr lang="en-US" sz="2700" dirty="0" smtClean="0">
                <a:latin typeface="Arial" panose="020B0604020202020204" pitchFamily="34" charset="0"/>
                <a:cs typeface="Arial" panose="020B0604020202020204" pitchFamily="34" charset="0"/>
              </a:rPr>
              <a:t>genuineness </a:t>
            </a:r>
            <a:r>
              <a:rPr lang="en-US" sz="2700" dirty="0">
                <a:latin typeface="Arial" panose="020B0604020202020204" pitchFamily="34" charset="0"/>
                <a:cs typeface="Arial" panose="020B0604020202020204" pitchFamily="34" charset="0"/>
              </a:rPr>
              <a:t>of the revival that swept through </a:t>
            </a:r>
            <a:r>
              <a:rPr lang="en-US" sz="2700" dirty="0" smtClean="0">
                <a:latin typeface="Arial" panose="020B0604020202020204" pitchFamily="34" charset="0"/>
                <a:cs typeface="Arial" panose="020B0604020202020204" pitchFamily="34" charset="0"/>
              </a:rPr>
              <a:t>the </a:t>
            </a:r>
            <a:r>
              <a:rPr lang="en-US" sz="2700" dirty="0">
                <a:latin typeface="Arial" panose="020B0604020202020204" pitchFamily="34" charset="0"/>
                <a:cs typeface="Arial" panose="020B0604020202020204" pitchFamily="34" charset="0"/>
              </a:rPr>
              <a:t>school. No appeal was made to </a:t>
            </a:r>
            <a:r>
              <a:rPr lang="en-US" sz="2700" dirty="0" smtClean="0">
                <a:latin typeface="Arial" panose="020B0604020202020204" pitchFamily="34" charset="0"/>
                <a:cs typeface="Arial" panose="020B0604020202020204" pitchFamily="34" charset="0"/>
              </a:rPr>
              <a:t>human </a:t>
            </a:r>
            <a:r>
              <a:rPr lang="en-US" sz="2700" dirty="0">
                <a:latin typeface="Arial" panose="020B0604020202020204" pitchFamily="34" charset="0"/>
                <a:cs typeface="Arial" panose="020B0604020202020204" pitchFamily="34" charset="0"/>
              </a:rPr>
              <a:t>emotions, but as the Saviour </a:t>
            </a:r>
            <a:r>
              <a:rPr lang="en-US" sz="2700" dirty="0" smtClean="0">
                <a:latin typeface="Arial" panose="020B0604020202020204" pitchFamily="34" charset="0"/>
                <a:cs typeface="Arial" panose="020B0604020202020204" pitchFamily="34" charset="0"/>
              </a:rPr>
              <a:t>was </a:t>
            </a:r>
            <a:r>
              <a:rPr lang="en-US" sz="2700" dirty="0">
                <a:latin typeface="Arial" panose="020B0604020202020204" pitchFamily="34" charset="0"/>
                <a:cs typeface="Arial" panose="020B0604020202020204" pitchFamily="34" charset="0"/>
              </a:rPr>
              <a:t>uplifted in the beauty of His </a:t>
            </a:r>
            <a:r>
              <a:rPr lang="en-US" sz="2700" dirty="0" smtClean="0">
                <a:latin typeface="Arial" panose="020B0604020202020204" pitchFamily="34" charset="0"/>
                <a:cs typeface="Arial" panose="020B0604020202020204" pitchFamily="34" charset="0"/>
              </a:rPr>
              <a:t>imputed </a:t>
            </a:r>
            <a:r>
              <a:rPr lang="en-US" sz="2700" dirty="0">
                <a:latin typeface="Arial" panose="020B0604020202020204" pitchFamily="34" charset="0"/>
                <a:cs typeface="Arial" panose="020B0604020202020204" pitchFamily="34" charset="0"/>
              </a:rPr>
              <a:t>and imparted </a:t>
            </a:r>
            <a:r>
              <a:rPr lang="en-US" sz="2700" dirty="0" smtClean="0">
                <a:latin typeface="Arial" panose="020B0604020202020204" pitchFamily="34" charset="0"/>
                <a:cs typeface="Arial" panose="020B0604020202020204" pitchFamily="34" charset="0"/>
              </a:rPr>
              <a:t>righteousness, the </a:t>
            </a:r>
            <a:r>
              <a:rPr lang="en-US" sz="2700" dirty="0">
                <a:latin typeface="Arial" panose="020B0604020202020204" pitchFamily="34" charset="0"/>
                <a:cs typeface="Arial" panose="020B0604020202020204" pitchFamily="34" charset="0"/>
              </a:rPr>
              <a:t>Holy Spirit came in and </a:t>
            </a:r>
            <a:r>
              <a:rPr lang="en-US" sz="2700" dirty="0" smtClean="0">
                <a:latin typeface="Arial" panose="020B0604020202020204" pitchFamily="34" charset="0"/>
                <a:cs typeface="Arial" panose="020B0604020202020204" pitchFamily="34" charset="0"/>
              </a:rPr>
              <a:t>touched the </a:t>
            </a:r>
            <a:r>
              <a:rPr lang="en-US" sz="2700" dirty="0">
                <a:latin typeface="Arial" panose="020B0604020202020204" pitchFamily="34" charset="0"/>
                <a:cs typeface="Arial" panose="020B0604020202020204" pitchFamily="34" charset="0"/>
              </a:rPr>
              <a:t>sacred emotions of the </a:t>
            </a:r>
            <a:r>
              <a:rPr lang="en-US" sz="2700" dirty="0" smtClean="0">
                <a:latin typeface="Arial" panose="020B0604020202020204" pitchFamily="34" charset="0"/>
                <a:cs typeface="Arial" panose="020B0604020202020204" pitchFamily="34" charset="0"/>
              </a:rPr>
              <a:t>heart.” </a:t>
            </a:r>
            <a:r>
              <a:rPr lang="en-US" sz="1500" dirty="0" smtClean="0">
                <a:solidFill>
                  <a:schemeClr val="accent3"/>
                </a:solidFill>
                <a:latin typeface="Arial" panose="020B0604020202020204" pitchFamily="34" charset="0"/>
                <a:cs typeface="Arial" panose="020B0604020202020204" pitchFamily="34" charset="0"/>
              </a:rPr>
              <a:t>(Taylor G. and Mrs. Bunch, “Pacific Union College,” </a:t>
            </a:r>
            <a:r>
              <a:rPr lang="en-US" sz="1500" i="1" dirty="0" smtClean="0">
                <a:solidFill>
                  <a:schemeClr val="accent3"/>
                </a:solidFill>
                <a:latin typeface="Arial" panose="020B0604020202020204" pitchFamily="34" charset="0"/>
                <a:cs typeface="Arial" panose="020B0604020202020204" pitchFamily="34" charset="0"/>
              </a:rPr>
              <a:t>Review and Herald</a:t>
            </a:r>
            <a:r>
              <a:rPr lang="en-US" sz="1500" dirty="0" smtClean="0">
                <a:solidFill>
                  <a:schemeClr val="accent3"/>
                </a:solidFill>
                <a:latin typeface="Arial" panose="020B0604020202020204" pitchFamily="34" charset="0"/>
                <a:cs typeface="Arial" panose="020B0604020202020204" pitchFamily="34" charset="0"/>
              </a:rPr>
              <a:t>, May 21, 1931, p. 25)</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995706912"/>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11FAB56-F1D0-4A38-B6CB-A69DCEBB5786}" type="slidenum">
              <a:rPr lang="en-US" smtClean="0">
                <a:solidFill>
                  <a:srgbClr val="FFFFFF"/>
                </a:solidFill>
              </a:rPr>
              <a:pPr/>
              <a:t>19</a:t>
            </a:fld>
            <a:endParaRPr lang="en-US">
              <a:solidFill>
                <a:srgbClr val="FFFFFF"/>
              </a:solidFill>
            </a:endParaRPr>
          </a:p>
        </p:txBody>
      </p:sp>
      <p:sp>
        <p:nvSpPr>
          <p:cNvPr id="5" name="Rectangle 2"/>
          <p:cNvSpPr txBox="1">
            <a:spLocks noChangeArrowheads="1"/>
          </p:cNvSpPr>
          <p:nvPr/>
        </p:nvSpPr>
        <p:spPr>
          <a:xfrm>
            <a:off x="533400" y="228600"/>
            <a:ext cx="8153400" cy="1219201"/>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en-US" dirty="0" smtClean="0">
                <a:solidFill>
                  <a:srgbClr val="FFFF00"/>
                </a:solidFill>
              </a:rPr>
              <a:t>Response From the White Estate</a:t>
            </a:r>
            <a:endParaRPr lang="en-US" altLang="en-US" dirty="0">
              <a:solidFill>
                <a:srgbClr val="FFFF00"/>
              </a:solidFill>
            </a:endParaRPr>
          </a:p>
        </p:txBody>
      </p:sp>
      <p:pic>
        <p:nvPicPr>
          <p:cNvPr id="4098" name="Picture 2" descr="EGW Residence in Elmshaven, California."/>
          <p:cNvPicPr>
            <a:picLocks noChangeAspect="1" noChangeArrowheads="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1132824" y="990600"/>
            <a:ext cx="6878352" cy="5410200"/>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725212635"/>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p14:dur="0"/>
    </mc:Choice>
    <mc:Fallback>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11FAB56-F1D0-4A38-B6CB-A69DCEBB5786}" type="slidenum">
              <a:rPr lang="en-US" smtClean="0">
                <a:solidFill>
                  <a:srgbClr val="FFFFFF"/>
                </a:solidFill>
              </a:rPr>
              <a:pPr/>
              <a:t>2</a:t>
            </a:fld>
            <a:endParaRPr lang="en-US">
              <a:solidFill>
                <a:srgbClr val="FFFFFF"/>
              </a:solidFill>
            </a:endParaRPr>
          </a:p>
        </p:txBody>
      </p:sp>
      <p:sp>
        <p:nvSpPr>
          <p:cNvPr id="5" name="Rectangle 2"/>
          <p:cNvSpPr txBox="1">
            <a:spLocks noChangeArrowheads="1"/>
          </p:cNvSpPr>
          <p:nvPr/>
        </p:nvSpPr>
        <p:spPr>
          <a:xfrm>
            <a:off x="533400" y="228600"/>
            <a:ext cx="8153400" cy="1219201"/>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en-US" dirty="0" smtClean="0">
                <a:solidFill>
                  <a:srgbClr val="FFFF00"/>
                </a:solidFill>
              </a:rPr>
              <a:t>Christ Our Righteousness</a:t>
            </a:r>
            <a:endParaRPr lang="en-US" altLang="en-US" dirty="0">
              <a:solidFill>
                <a:srgbClr val="FFFF00"/>
              </a:solidFill>
            </a:endParaRPr>
          </a:p>
        </p:txBody>
      </p:sp>
      <p:pic>
        <p:nvPicPr>
          <p:cNvPr id="17410" name="Picture 2" descr="C:\Users\Ron Duffield\Documents\1888\1888 Wounded in the House of His Friends\Wounded Pictures\A. G. Daniells.jpg"/>
          <p:cNvPicPr>
            <a:picLocks noChangeAspect="1" noChangeArrowheads="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2683532" y="990600"/>
            <a:ext cx="3776936" cy="5270279"/>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
        <p:nvSpPr>
          <p:cNvPr id="3" name="TextBox 2"/>
          <p:cNvSpPr txBox="1"/>
          <p:nvPr/>
        </p:nvSpPr>
        <p:spPr>
          <a:xfrm>
            <a:off x="2683532" y="6324600"/>
            <a:ext cx="3776936" cy="400110"/>
          </a:xfrm>
          <a:prstGeom prst="rect">
            <a:avLst/>
          </a:prstGeom>
          <a:solidFill>
            <a:schemeClr val="tx1"/>
          </a:solidFill>
        </p:spPr>
        <p:txBody>
          <a:bodyPr wrap="square" rtlCol="0">
            <a:spAutoFit/>
          </a:bodyPr>
          <a:lstStyle/>
          <a:p>
            <a:pPr algn="ctr"/>
            <a:r>
              <a:rPr lang="en-US" sz="2000" dirty="0">
                <a:solidFill>
                  <a:srgbClr val="000000"/>
                </a:solidFill>
              </a:rPr>
              <a:t>A. G. Daniells </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087911682"/>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p14:dur="0"/>
    </mc:Choice>
    <mc:Fallback>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11FAB56-F1D0-4A38-B6CB-A69DCEBB5786}" type="slidenum">
              <a:rPr lang="en-US" smtClean="0">
                <a:solidFill>
                  <a:srgbClr val="FFFFFF"/>
                </a:solidFill>
              </a:rPr>
              <a:pPr/>
              <a:t>20</a:t>
            </a:fld>
            <a:endParaRPr lang="en-US">
              <a:solidFill>
                <a:srgbClr val="FFFFFF"/>
              </a:solidFill>
            </a:endParaRPr>
          </a:p>
        </p:txBody>
      </p:sp>
      <p:sp>
        <p:nvSpPr>
          <p:cNvPr id="5" name="Rectangle 2"/>
          <p:cNvSpPr txBox="1">
            <a:spLocks noChangeArrowheads="1"/>
          </p:cNvSpPr>
          <p:nvPr/>
        </p:nvSpPr>
        <p:spPr>
          <a:xfrm>
            <a:off x="533400" y="278298"/>
            <a:ext cx="8153400" cy="762000"/>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en-US" dirty="0" smtClean="0">
                <a:solidFill>
                  <a:srgbClr val="FFFF00"/>
                </a:solidFill>
              </a:rPr>
              <a:t>Response From the White Estate</a:t>
            </a:r>
            <a:endParaRPr lang="en-US" altLang="en-US" dirty="0">
              <a:solidFill>
                <a:srgbClr val="FFFF00"/>
              </a:solidFill>
            </a:endParaRPr>
          </a:p>
        </p:txBody>
      </p:sp>
      <p:pic>
        <p:nvPicPr>
          <p:cNvPr id="6" name="Picture 3" descr="C:\Users\Ron Duffield\Desktop\RLR Pictures\1888 Books\McReynolds, CC LAYERS.jpg"/>
          <p:cNvPicPr>
            <a:picLocks noChangeAspect="1" noChangeArrowheads="1"/>
          </p:cNvPicPr>
          <p:nvPr/>
        </p:nvPicPr>
        <p:blipFill rotWithShape="1">
          <a:blip r:embed="rId3"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b="7662"/>
          <a:stretch/>
        </p:blipFill>
        <p:spPr bwMode="auto">
          <a:xfrm>
            <a:off x="6096000" y="1829909"/>
            <a:ext cx="2590800" cy="3177689"/>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pic>
        <p:nvPicPr>
          <p:cNvPr id="7" name="Picture 2" descr="C:\Users\Ron Duffield\Documents\1888\1888 High Resolution Pioneer Pics\Dores Eugene Robinson White Estate.jpeg"/>
          <p:cNvPicPr>
            <a:picLocks noChangeAspect="1" noChangeArrowheads="1"/>
          </p:cNvPicPr>
          <p:nvPr/>
        </p:nvPicPr>
        <p:blipFill rotWithShape="1">
          <a:blip r:embed="rId4">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b="5355"/>
          <a:stretch/>
        </p:blipFill>
        <p:spPr bwMode="auto">
          <a:xfrm>
            <a:off x="613839" y="1829910"/>
            <a:ext cx="2635193" cy="3177690"/>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pic>
        <p:nvPicPr>
          <p:cNvPr id="5122" name="Picture 2" descr="E:\Documents\1888\1888 High Resolution Pioneer Pics\A. T. Robinson"/>
          <p:cNvPicPr>
            <a:picLocks noChangeAspect="1" noChangeArrowheads="1"/>
          </p:cNvPicPr>
          <p:nvPr/>
        </p:nvPicPr>
        <p:blipFill>
          <a:blip r:embed="rId5">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3249032" y="1829910"/>
            <a:ext cx="2689005" cy="3712199"/>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
        <p:nvSpPr>
          <p:cNvPr id="3" name="TextBox 2"/>
          <p:cNvSpPr txBox="1"/>
          <p:nvPr/>
        </p:nvSpPr>
        <p:spPr>
          <a:xfrm>
            <a:off x="613839" y="5007600"/>
            <a:ext cx="2635193" cy="369332"/>
          </a:xfrm>
          <a:prstGeom prst="rect">
            <a:avLst/>
          </a:prstGeom>
          <a:solidFill>
            <a:schemeClr val="tx1"/>
          </a:solidFill>
        </p:spPr>
        <p:txBody>
          <a:bodyPr wrap="square" rtlCol="0">
            <a:spAutoFit/>
          </a:bodyPr>
          <a:lstStyle/>
          <a:p>
            <a:pPr algn="ctr"/>
            <a:r>
              <a:rPr lang="en-US" dirty="0">
                <a:solidFill>
                  <a:srgbClr val="000000"/>
                </a:solidFill>
              </a:rPr>
              <a:t>D. E. Robinson</a:t>
            </a:r>
          </a:p>
        </p:txBody>
      </p:sp>
      <p:sp>
        <p:nvSpPr>
          <p:cNvPr id="8" name="TextBox 7"/>
          <p:cNvSpPr txBox="1"/>
          <p:nvPr/>
        </p:nvSpPr>
        <p:spPr>
          <a:xfrm>
            <a:off x="3249032" y="5542109"/>
            <a:ext cx="2635193" cy="369332"/>
          </a:xfrm>
          <a:prstGeom prst="rect">
            <a:avLst/>
          </a:prstGeom>
          <a:solidFill>
            <a:schemeClr val="tx1"/>
          </a:solidFill>
        </p:spPr>
        <p:txBody>
          <a:bodyPr wrap="square" rtlCol="0">
            <a:spAutoFit/>
          </a:bodyPr>
          <a:lstStyle/>
          <a:p>
            <a:pPr algn="ctr"/>
            <a:r>
              <a:rPr lang="en-US" dirty="0">
                <a:solidFill>
                  <a:srgbClr val="000000"/>
                </a:solidFill>
              </a:rPr>
              <a:t>A. T. Robinson</a:t>
            </a:r>
          </a:p>
        </p:txBody>
      </p:sp>
      <p:sp>
        <p:nvSpPr>
          <p:cNvPr id="9" name="TextBox 8"/>
          <p:cNvSpPr txBox="1"/>
          <p:nvPr/>
        </p:nvSpPr>
        <p:spPr>
          <a:xfrm>
            <a:off x="6082604" y="5019535"/>
            <a:ext cx="2635193" cy="369332"/>
          </a:xfrm>
          <a:prstGeom prst="rect">
            <a:avLst/>
          </a:prstGeom>
          <a:solidFill>
            <a:schemeClr val="tx1"/>
          </a:solidFill>
        </p:spPr>
        <p:txBody>
          <a:bodyPr wrap="square" rtlCol="0">
            <a:spAutoFit/>
          </a:bodyPr>
          <a:lstStyle/>
          <a:p>
            <a:pPr algn="ctr"/>
            <a:r>
              <a:rPr lang="en-US" dirty="0">
                <a:solidFill>
                  <a:srgbClr val="000000"/>
                </a:solidFill>
              </a:rPr>
              <a:t>C. C. McReynolds</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53443587"/>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p14:dur="0"/>
    </mc:Choice>
    <mc:Fallback>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11FAB56-F1D0-4A38-B6CB-A69DCEBB5786}" type="slidenum">
              <a:rPr lang="en-US" smtClean="0">
                <a:solidFill>
                  <a:srgbClr val="FFFFFF"/>
                </a:solidFill>
              </a:rPr>
              <a:pPr/>
              <a:t>21</a:t>
            </a:fld>
            <a:endParaRPr lang="en-US">
              <a:solidFill>
                <a:srgbClr val="FFFFFF"/>
              </a:solidFill>
            </a:endParaRPr>
          </a:p>
        </p:txBody>
      </p:sp>
      <p:sp>
        <p:nvSpPr>
          <p:cNvPr id="5" name="Rectangle 2"/>
          <p:cNvSpPr txBox="1">
            <a:spLocks noChangeArrowheads="1"/>
          </p:cNvSpPr>
          <p:nvPr/>
        </p:nvSpPr>
        <p:spPr>
          <a:xfrm>
            <a:off x="533400" y="228600"/>
            <a:ext cx="8153400" cy="1219201"/>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en-US" dirty="0" smtClean="0">
                <a:solidFill>
                  <a:srgbClr val="FFFF00"/>
                </a:solidFill>
              </a:rPr>
              <a:t>SDA Reform Movement</a:t>
            </a:r>
          </a:p>
          <a:p>
            <a:pPr algn="ctr"/>
            <a:r>
              <a:rPr lang="en-US" altLang="en-US" dirty="0" smtClean="0">
                <a:solidFill>
                  <a:srgbClr val="FFFF00"/>
                </a:solidFill>
              </a:rPr>
              <a:t>Things We Ought to Know</a:t>
            </a:r>
            <a:endParaRPr lang="en-US" altLang="en-US" dirty="0">
              <a:solidFill>
                <a:srgbClr val="FFFF00"/>
              </a:solidFill>
            </a:endParaRPr>
          </a:p>
        </p:txBody>
      </p:sp>
      <p:pic>
        <p:nvPicPr>
          <p:cNvPr id="2050" name="Picture 2" descr="http://www.sdarm.org/files/image/about-us/origin/1306.jpg"/>
          <p:cNvPicPr>
            <a:picLocks noChangeAspect="1" noChangeArrowheads="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1377283" y="1447801"/>
            <a:ext cx="6489698" cy="4867275"/>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393136988"/>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p14:dur="0"/>
    </mc:Choice>
    <mc:Fallback>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2000" y="1447800"/>
            <a:ext cx="7924800" cy="5181599"/>
          </a:xfrm>
        </p:spPr>
        <p:txBody>
          <a:bodyPr>
            <a:normAutofit fontScale="92500" lnSpcReduction="20000"/>
          </a:bodyPr>
          <a:lstStyle/>
          <a:p>
            <a:pPr marL="0" indent="0">
              <a:buNone/>
            </a:pPr>
            <a:r>
              <a:rPr lang="en-US" sz="2700" dirty="0" smtClean="0">
                <a:solidFill>
                  <a:schemeClr val="tx2">
                    <a:lumMod val="90000"/>
                  </a:schemeClr>
                </a:solidFill>
                <a:latin typeface="Arial" panose="020B0604020202020204" pitchFamily="34" charset="0"/>
                <a:cs typeface="Arial" panose="020B0604020202020204" pitchFamily="34" charset="0"/>
              </a:rPr>
              <a:t>“1888: The first open opposition and rejection of the message of righteousness came when it was told them a new era should commence in the history of the church. The message of Righteousness by Faith </a:t>
            </a:r>
            <a:r>
              <a:rPr lang="en-US" sz="2700" dirty="0" smtClean="0">
                <a:solidFill>
                  <a:schemeClr val="tx2">
                    <a:lumMod val="50000"/>
                  </a:schemeClr>
                </a:solidFill>
                <a:latin typeface="Arial" panose="020B0604020202020204" pitchFamily="34" charset="0"/>
                <a:cs typeface="Arial" panose="020B0604020202020204" pitchFamily="34" charset="0"/>
              </a:rPr>
              <a:t>was at that time rejected by the leaders</a:t>
            </a:r>
            <a:r>
              <a:rPr lang="en-US" sz="2700" dirty="0" smtClean="0">
                <a:solidFill>
                  <a:schemeClr val="tx2">
                    <a:lumMod val="90000"/>
                  </a:schemeClr>
                </a:solidFill>
                <a:latin typeface="Arial" panose="020B0604020202020204" pitchFamily="34" charset="0"/>
                <a:cs typeface="Arial" panose="020B0604020202020204" pitchFamily="34" charset="0"/>
              </a:rPr>
              <a:t>….”</a:t>
            </a:r>
          </a:p>
          <a:p>
            <a:pPr marL="0" indent="0">
              <a:buNone/>
            </a:pPr>
            <a:r>
              <a:rPr lang="en-US" sz="2700" dirty="0" smtClean="0">
                <a:solidFill>
                  <a:schemeClr val="tx2">
                    <a:lumMod val="90000"/>
                  </a:schemeClr>
                </a:solidFill>
                <a:latin typeface="Arial" panose="020B0604020202020204" pitchFamily="34" charset="0"/>
                <a:cs typeface="Arial" panose="020B0604020202020204" pitchFamily="34" charset="0"/>
              </a:rPr>
              <a:t>[Following RH fire, Jan. 1903] “Since this [EGW] statement was made [1903] we find not repentance and reformation there, but a more pronounced  condition of apostasy….”</a:t>
            </a:r>
          </a:p>
          <a:p>
            <a:pPr marL="0" indent="0">
              <a:buNone/>
            </a:pPr>
            <a:r>
              <a:rPr lang="en-US" sz="2700" dirty="0" smtClean="0">
                <a:solidFill>
                  <a:schemeClr val="tx2">
                    <a:lumMod val="90000"/>
                  </a:schemeClr>
                </a:solidFill>
                <a:latin typeface="Arial" panose="020B0604020202020204" pitchFamily="34" charset="0"/>
                <a:cs typeface="Arial" panose="020B0604020202020204" pitchFamily="34" charset="0"/>
              </a:rPr>
              <a:t>“The Great War of 1914 was indeed a great crisis to the church of God for it tested them in an extreme measure. It proved leaders and people who took wrong positions and was the means of giving birth to the work of Reform in God’s own appointed way and time.”  </a:t>
            </a:r>
            <a:r>
              <a:rPr lang="en-US" sz="1500" dirty="0" smtClean="0">
                <a:solidFill>
                  <a:schemeClr val="tx2">
                    <a:lumMod val="50000"/>
                  </a:schemeClr>
                </a:solidFill>
                <a:latin typeface="Arial" panose="020B0604020202020204" pitchFamily="34" charset="0"/>
                <a:cs typeface="Arial" panose="020B0604020202020204" pitchFamily="34" charset="0"/>
              </a:rPr>
              <a:t>(D. </a:t>
            </a:r>
            <a:r>
              <a:rPr lang="en-US" sz="1500" dirty="0" err="1" smtClean="0">
                <a:solidFill>
                  <a:schemeClr val="tx2">
                    <a:lumMod val="50000"/>
                  </a:schemeClr>
                </a:solidFill>
                <a:latin typeface="Arial" panose="020B0604020202020204" pitchFamily="34" charset="0"/>
                <a:cs typeface="Arial" panose="020B0604020202020204" pitchFamily="34" charset="0"/>
              </a:rPr>
              <a:t>Nicolici</a:t>
            </a:r>
            <a:r>
              <a:rPr lang="en-US" sz="1500" dirty="0" smtClean="0">
                <a:solidFill>
                  <a:schemeClr val="tx2">
                    <a:lumMod val="50000"/>
                  </a:schemeClr>
                </a:solidFill>
                <a:latin typeface="Arial" panose="020B0604020202020204" pitchFamily="34" charset="0"/>
                <a:cs typeface="Arial" panose="020B0604020202020204" pitchFamily="34" charset="0"/>
              </a:rPr>
              <a:t>, “The History of the Seventh-Day Adventist Church,” [c1923], pp. 9, 17, 19)</a:t>
            </a:r>
          </a:p>
        </p:txBody>
      </p:sp>
      <p:sp>
        <p:nvSpPr>
          <p:cNvPr id="4" name="Rectangle 2"/>
          <p:cNvSpPr txBox="1">
            <a:spLocks noChangeArrowheads="1"/>
          </p:cNvSpPr>
          <p:nvPr/>
        </p:nvSpPr>
        <p:spPr>
          <a:xfrm>
            <a:off x="533400" y="228600"/>
            <a:ext cx="8153400" cy="1219201"/>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en-US" dirty="0" smtClean="0">
                <a:solidFill>
                  <a:srgbClr val="FFFF00"/>
                </a:solidFill>
              </a:rPr>
              <a:t>SDA Reform Movement</a:t>
            </a:r>
          </a:p>
          <a:p>
            <a:pPr algn="ctr"/>
            <a:r>
              <a:rPr lang="en-US" altLang="en-US" dirty="0" smtClean="0">
                <a:solidFill>
                  <a:srgbClr val="FFFF00"/>
                </a:solidFill>
              </a:rPr>
              <a:t>Things We Aught to Know</a:t>
            </a:r>
            <a:endParaRPr lang="en-US" altLang="en-US" dirty="0">
              <a:solidFill>
                <a:srgbClr val="FFFF0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590867632"/>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down)">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2000" y="1447800"/>
            <a:ext cx="7924800" cy="5181599"/>
          </a:xfrm>
        </p:spPr>
        <p:txBody>
          <a:bodyPr>
            <a:normAutofit fontScale="92500" lnSpcReduction="20000"/>
          </a:bodyPr>
          <a:lstStyle/>
          <a:p>
            <a:pPr marL="0" indent="0">
              <a:buNone/>
            </a:pPr>
            <a:r>
              <a:rPr lang="en-US" sz="2700" dirty="0" smtClean="0">
                <a:solidFill>
                  <a:schemeClr val="tx2">
                    <a:lumMod val="90000"/>
                  </a:schemeClr>
                </a:solidFill>
                <a:latin typeface="Arial" panose="020B0604020202020204" pitchFamily="34" charset="0"/>
                <a:cs typeface="Arial" panose="020B0604020202020204" pitchFamily="34" charset="0"/>
              </a:rPr>
              <a:t>“As the great reformation carried on by Luther in the 16</a:t>
            </a:r>
            <a:r>
              <a:rPr lang="en-US" sz="2700" baseline="30000" dirty="0" smtClean="0">
                <a:solidFill>
                  <a:schemeClr val="tx2">
                    <a:lumMod val="90000"/>
                  </a:schemeClr>
                </a:solidFill>
                <a:latin typeface="Arial" panose="020B0604020202020204" pitchFamily="34" charset="0"/>
                <a:cs typeface="Arial" panose="020B0604020202020204" pitchFamily="34" charset="0"/>
              </a:rPr>
              <a:t>th</a:t>
            </a:r>
            <a:r>
              <a:rPr lang="en-US" sz="2700" dirty="0" smtClean="0">
                <a:solidFill>
                  <a:schemeClr val="tx2">
                    <a:lumMod val="90000"/>
                  </a:schemeClr>
                </a:solidFill>
                <a:latin typeface="Arial" panose="020B0604020202020204" pitchFamily="34" charset="0"/>
                <a:cs typeface="Arial" panose="020B0604020202020204" pitchFamily="34" charset="0"/>
              </a:rPr>
              <a:t> century had actually had its beginning two centuries earlier (GC 78), so the prophesied Reform Movement among SDA’s, in existence today [1949], had its embryonic beginning in 1888, when the Lord sent the message of Christ’s Righteousness to the General Conference  delegation assembled in Minneapolis, Minnesota, USA…. [TM 91-92 quoted] Unfortunately, the top leaders rejected this message and thereby offended the Spirit of God….”</a:t>
            </a:r>
          </a:p>
          <a:p>
            <a:pPr marL="0" indent="0">
              <a:buNone/>
            </a:pPr>
            <a:r>
              <a:rPr lang="en-US" sz="2700" dirty="0" smtClean="0">
                <a:solidFill>
                  <a:schemeClr val="tx2">
                    <a:lumMod val="90000"/>
                  </a:schemeClr>
                </a:solidFill>
                <a:latin typeface="Arial" panose="020B0604020202020204" pitchFamily="34" charset="0"/>
                <a:cs typeface="Arial" panose="020B0604020202020204" pitchFamily="34" charset="0"/>
              </a:rPr>
              <a:t>“The Lord has always given the first opportunity to the leaders, but sad to say they missed the chance and ignored God’s call. And when a great crisis came to the church in 1914, it found them unprepared.” </a:t>
            </a:r>
            <a:r>
              <a:rPr lang="en-US" sz="1500" dirty="0" smtClean="0">
                <a:solidFill>
                  <a:schemeClr val="tx2">
                    <a:lumMod val="50000"/>
                  </a:schemeClr>
                </a:solidFill>
                <a:latin typeface="Arial" panose="020B0604020202020204" pitchFamily="34" charset="0"/>
                <a:cs typeface="Arial" panose="020B0604020202020204" pitchFamily="34" charset="0"/>
              </a:rPr>
              <a:t>(“The SDA Reform Movement: Origin and Early Experiences,” [1949?], p. 3, 5)</a:t>
            </a:r>
          </a:p>
        </p:txBody>
      </p:sp>
      <p:sp>
        <p:nvSpPr>
          <p:cNvPr id="4" name="Rectangle 2"/>
          <p:cNvSpPr txBox="1">
            <a:spLocks noChangeArrowheads="1"/>
          </p:cNvSpPr>
          <p:nvPr/>
        </p:nvSpPr>
        <p:spPr>
          <a:xfrm>
            <a:off x="533400" y="228600"/>
            <a:ext cx="8153400" cy="1219201"/>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en-US" dirty="0" smtClean="0">
                <a:solidFill>
                  <a:srgbClr val="FFFF00"/>
                </a:solidFill>
              </a:rPr>
              <a:t>SDA Reform Movement</a:t>
            </a:r>
          </a:p>
          <a:p>
            <a:pPr algn="ctr"/>
            <a:r>
              <a:rPr lang="en-US" altLang="en-US" dirty="0" smtClean="0">
                <a:solidFill>
                  <a:srgbClr val="FFFF00"/>
                </a:solidFill>
              </a:rPr>
              <a:t>Things We Aught to Know</a:t>
            </a:r>
            <a:endParaRPr lang="en-US" altLang="en-US" dirty="0">
              <a:solidFill>
                <a:srgbClr val="FFFF0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464724314"/>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down)">
                                      <p:cBhvr>
                                        <p:cTn id="10"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11FAB56-F1D0-4A38-B6CB-A69DCEBB5786}" type="slidenum">
              <a:rPr lang="en-US" smtClean="0">
                <a:solidFill>
                  <a:srgbClr val="FFFFFF"/>
                </a:solidFill>
              </a:rPr>
              <a:pPr/>
              <a:t>24</a:t>
            </a:fld>
            <a:endParaRPr lang="en-US">
              <a:solidFill>
                <a:srgbClr val="FFFFFF"/>
              </a:solidFill>
            </a:endParaRPr>
          </a:p>
        </p:txBody>
      </p:sp>
      <p:sp>
        <p:nvSpPr>
          <p:cNvPr id="5" name="Rectangle 2"/>
          <p:cNvSpPr txBox="1">
            <a:spLocks noChangeArrowheads="1"/>
          </p:cNvSpPr>
          <p:nvPr/>
        </p:nvSpPr>
        <p:spPr>
          <a:xfrm>
            <a:off x="533400" y="228600"/>
            <a:ext cx="8153400" cy="1219201"/>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en-US" dirty="0" smtClean="0">
                <a:solidFill>
                  <a:srgbClr val="FFFF00"/>
                </a:solidFill>
              </a:rPr>
              <a:t>1888: When the Church Became Babylon?</a:t>
            </a:r>
            <a:endParaRPr lang="en-US" altLang="en-US" dirty="0">
              <a:solidFill>
                <a:srgbClr val="FFFF00"/>
              </a:solidFill>
            </a:endParaRPr>
          </a:p>
        </p:txBody>
      </p:sp>
      <p:pic>
        <p:nvPicPr>
          <p:cNvPr id="4098" name="Picture 2" descr="http://ecx.images-amazon.com/images/I/71ZMKo75-qL._SL1500_.jpg"/>
          <p:cNvPicPr>
            <a:picLocks noChangeAspect="1" noChangeArrowheads="1"/>
          </p:cNvPicPr>
          <p:nvPr/>
        </p:nvPicPr>
        <p:blipFill>
          <a:blip r:embed="rId3"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2705100" y="1447801"/>
            <a:ext cx="3733800" cy="5335940"/>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022248023"/>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p14:dur="0"/>
    </mc:Choice>
    <mc:Fallback>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angle 1"/>
          <p:cNvSpPr/>
          <p:nvPr/>
        </p:nvSpPr>
        <p:spPr>
          <a:xfrm>
            <a:off x="533401" y="1796716"/>
            <a:ext cx="8145378" cy="4724400"/>
          </a:xfrm>
          <a:prstGeom prst="rect">
            <a:avLst/>
          </a:prstGeom>
        </p:spPr>
        <p:txBody>
          <a:bodyPr wrap="square" anchor="t">
            <a:normAutofit lnSpcReduction="10000"/>
          </a:bodyPr>
          <a:lstStyle/>
          <a:p>
            <a:r>
              <a:rPr lang="en-US" dirty="0">
                <a:solidFill>
                  <a:prstClr val="white"/>
                </a:solidFill>
              </a:rPr>
              <a:t> </a:t>
            </a:r>
            <a:endParaRPr lang="en-US" sz="2800" dirty="0">
              <a:solidFill>
                <a:prstClr val="white"/>
              </a:solidFill>
            </a:endParaRPr>
          </a:p>
          <a:p>
            <a:r>
              <a:rPr lang="en-US" sz="2800" dirty="0">
                <a:solidFill>
                  <a:prstClr val="white"/>
                </a:solidFill>
                <a:latin typeface="Arial" panose="020B0604020202020204" pitchFamily="34" charset="0"/>
                <a:cs typeface="Arial" panose="020B0604020202020204" pitchFamily="34" charset="0"/>
              </a:rPr>
              <a:t>“These testimonies from Ellen White [1888 to 1892] have been interpreted by some as her saying that the Waggoner-Jones message of 1888 was </a:t>
            </a:r>
            <a:r>
              <a:rPr lang="en-US" sz="2800" i="1" dirty="0">
                <a:solidFill>
                  <a:srgbClr val="ECEDD1">
                    <a:lumMod val="50000"/>
                  </a:srgbClr>
                </a:solidFill>
                <a:latin typeface="Arial" panose="020B0604020202020204" pitchFamily="34" charset="0"/>
                <a:cs typeface="Arial" panose="020B0604020202020204" pitchFamily="34" charset="0"/>
              </a:rPr>
              <a:t>completely</a:t>
            </a:r>
            <a:r>
              <a:rPr lang="en-US" sz="2800" dirty="0">
                <a:solidFill>
                  <a:srgbClr val="ECEDD1">
                    <a:lumMod val="50000"/>
                  </a:srgbClr>
                </a:solidFill>
                <a:latin typeface="Arial" panose="020B0604020202020204" pitchFamily="34" charset="0"/>
                <a:cs typeface="Arial" panose="020B0604020202020204" pitchFamily="34" charset="0"/>
              </a:rPr>
              <a:t> rejected by the church hierarchy</a:t>
            </a:r>
            <a:r>
              <a:rPr lang="en-US" sz="2800" dirty="0">
                <a:solidFill>
                  <a:prstClr val="white"/>
                </a:solidFill>
                <a:latin typeface="Arial" panose="020B0604020202020204" pitchFamily="34" charset="0"/>
                <a:cs typeface="Arial" panose="020B0604020202020204" pitchFamily="34" charset="0"/>
              </a:rPr>
              <a:t>. The result of this - they say - is that the Holy Spirit is now withdrawn from the Seventh-day Adventist Church. </a:t>
            </a:r>
            <a:r>
              <a:rPr lang="en-US" sz="2800" dirty="0">
                <a:solidFill>
                  <a:srgbClr val="ECEDD1">
                    <a:lumMod val="75000"/>
                  </a:srgbClr>
                </a:solidFill>
                <a:latin typeface="Arial" panose="020B0604020202020204" pitchFamily="34" charset="0"/>
                <a:cs typeface="Arial" panose="020B0604020202020204" pitchFamily="34" charset="0"/>
              </a:rPr>
              <a:t>Most of the movements which have separated from the church have used these quotations in this way</a:t>
            </a:r>
            <a:r>
              <a:rPr lang="en-US" sz="2800" dirty="0">
                <a:solidFill>
                  <a:prstClr val="white"/>
                </a:solidFill>
                <a:latin typeface="Arial" panose="020B0604020202020204" pitchFamily="34" charset="0"/>
                <a:cs typeface="Arial" panose="020B0604020202020204" pitchFamily="34" charset="0"/>
              </a:rPr>
              <a:t>.” </a:t>
            </a:r>
            <a:r>
              <a:rPr lang="en-US" sz="1400" dirty="0">
                <a:solidFill>
                  <a:srgbClr val="ECEDD1">
                    <a:lumMod val="50000"/>
                  </a:srgbClr>
                </a:solidFill>
                <a:latin typeface="Arial" panose="020B0604020202020204" pitchFamily="34" charset="0"/>
                <a:cs typeface="Arial" panose="020B0604020202020204" pitchFamily="34" charset="0"/>
              </a:rPr>
              <a:t>(Lowell Tarling, </a:t>
            </a:r>
            <a:r>
              <a:rPr lang="en-US" sz="1400" i="1" dirty="0">
                <a:solidFill>
                  <a:srgbClr val="ECEDD1">
                    <a:lumMod val="50000"/>
                  </a:srgbClr>
                </a:solidFill>
                <a:latin typeface="Arial" panose="020B0604020202020204" pitchFamily="34" charset="0"/>
                <a:cs typeface="Arial" panose="020B0604020202020204" pitchFamily="34" charset="0"/>
              </a:rPr>
              <a:t>The Edges of Seventh-day Adventism</a:t>
            </a:r>
            <a:r>
              <a:rPr lang="en-US" sz="1400" dirty="0">
                <a:solidFill>
                  <a:srgbClr val="ECEDD1">
                    <a:lumMod val="50000"/>
                  </a:srgbClr>
                </a:solidFill>
                <a:latin typeface="Arial" panose="020B0604020202020204" pitchFamily="34" charset="0"/>
                <a:cs typeface="Arial" panose="020B0604020202020204" pitchFamily="34" charset="0"/>
              </a:rPr>
              <a:t> [1981], p . </a:t>
            </a:r>
            <a:r>
              <a:rPr lang="en-US" sz="1400" dirty="0" smtClean="0">
                <a:solidFill>
                  <a:srgbClr val="ECEDD1">
                    <a:lumMod val="50000"/>
                  </a:srgbClr>
                </a:solidFill>
                <a:latin typeface="Arial" panose="020B0604020202020204" pitchFamily="34" charset="0"/>
                <a:cs typeface="Arial" panose="020B0604020202020204" pitchFamily="34" charset="0"/>
              </a:rPr>
              <a:t>161-162, emphasis supplied) </a:t>
            </a:r>
            <a:endParaRPr lang="en-US" sz="1400" dirty="0">
              <a:solidFill>
                <a:srgbClr val="ECEDD1">
                  <a:lumMod val="50000"/>
                </a:srgbClr>
              </a:solidFill>
              <a:latin typeface="Arial" panose="020B0604020202020204" pitchFamily="34" charset="0"/>
              <a:cs typeface="Arial" panose="020B0604020202020204" pitchFamily="34" charset="0"/>
            </a:endParaRPr>
          </a:p>
          <a:p>
            <a:r>
              <a:rPr lang="en-US" sz="2800" dirty="0">
                <a:solidFill>
                  <a:prstClr val="white"/>
                </a:solidFill>
              </a:rPr>
              <a:t> </a:t>
            </a:r>
            <a:endParaRPr lang="en-US" sz="2800" dirty="0">
              <a:solidFill>
                <a:srgbClr val="EDEAC4"/>
              </a:solidFill>
            </a:endParaRPr>
          </a:p>
        </p:txBody>
      </p:sp>
      <p:sp>
        <p:nvSpPr>
          <p:cNvPr id="3" name="Rectangle 2"/>
          <p:cNvSpPr txBox="1">
            <a:spLocks noChangeArrowheads="1"/>
          </p:cNvSpPr>
          <p:nvPr/>
        </p:nvSpPr>
        <p:spPr>
          <a:xfrm>
            <a:off x="533400" y="228600"/>
            <a:ext cx="8153400" cy="1219201"/>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en-US" dirty="0" smtClean="0">
                <a:solidFill>
                  <a:srgbClr val="FFFF00"/>
                </a:solidFill>
              </a:rPr>
              <a:t>1888: When the Church Became Babylon?</a:t>
            </a:r>
            <a:endParaRPr lang="en-US" altLang="en-US" dirty="0">
              <a:solidFill>
                <a:srgbClr val="FFFF0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890909746"/>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p14:dur="10">
        <p14:reveal/>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1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1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11FAB56-F1D0-4A38-B6CB-A69DCEBB5786}" type="slidenum">
              <a:rPr lang="en-US" smtClean="0">
                <a:solidFill>
                  <a:srgbClr val="FFFFFF"/>
                </a:solidFill>
              </a:rPr>
              <a:pPr/>
              <a:t>26</a:t>
            </a:fld>
            <a:endParaRPr lang="en-US">
              <a:solidFill>
                <a:srgbClr val="FFFFFF"/>
              </a:solidFill>
            </a:endParaRPr>
          </a:p>
        </p:txBody>
      </p:sp>
      <p:sp>
        <p:nvSpPr>
          <p:cNvPr id="5" name="Rectangle 2"/>
          <p:cNvSpPr txBox="1">
            <a:spLocks noChangeArrowheads="1"/>
          </p:cNvSpPr>
          <p:nvPr/>
        </p:nvSpPr>
        <p:spPr>
          <a:xfrm>
            <a:off x="533400" y="278298"/>
            <a:ext cx="8153400" cy="762000"/>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en-US" dirty="0" smtClean="0">
                <a:solidFill>
                  <a:srgbClr val="FFFF00"/>
                </a:solidFill>
              </a:rPr>
              <a:t>Response From the White Estate</a:t>
            </a:r>
            <a:endParaRPr lang="en-US" altLang="en-US" dirty="0">
              <a:solidFill>
                <a:srgbClr val="FFFF00"/>
              </a:solidFill>
            </a:endParaRPr>
          </a:p>
        </p:txBody>
      </p:sp>
      <p:pic>
        <p:nvPicPr>
          <p:cNvPr id="6" name="Picture 3" descr="C:\Users\Ron Duffield\Desktop\RLR Pictures\1888 Books\McReynolds, CC LAYERS.jpg"/>
          <p:cNvPicPr>
            <a:picLocks noChangeAspect="1" noChangeArrowheads="1"/>
          </p:cNvPicPr>
          <p:nvPr/>
        </p:nvPicPr>
        <p:blipFill rotWithShape="1">
          <a:blip r:embed="rId3"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b="7662"/>
          <a:stretch/>
        </p:blipFill>
        <p:spPr bwMode="auto">
          <a:xfrm>
            <a:off x="6096000" y="1829909"/>
            <a:ext cx="2590800" cy="3177689"/>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pic>
        <p:nvPicPr>
          <p:cNvPr id="7" name="Picture 2" descr="C:\Users\Ron Duffield\Documents\1888\1888 High Resolution Pioneer Pics\Dores Eugene Robinson White Estate.jpeg"/>
          <p:cNvPicPr>
            <a:picLocks noChangeAspect="1" noChangeArrowheads="1"/>
          </p:cNvPicPr>
          <p:nvPr/>
        </p:nvPicPr>
        <p:blipFill rotWithShape="1">
          <a:blip r:embed="rId4">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b="5355"/>
          <a:stretch/>
        </p:blipFill>
        <p:spPr bwMode="auto">
          <a:xfrm>
            <a:off x="613839" y="1829910"/>
            <a:ext cx="2635193" cy="3177690"/>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pic>
        <p:nvPicPr>
          <p:cNvPr id="5122" name="Picture 2" descr="E:\Documents\1888\1888 High Resolution Pioneer Pics\A. T. Robinson"/>
          <p:cNvPicPr>
            <a:picLocks noChangeAspect="1" noChangeArrowheads="1"/>
          </p:cNvPicPr>
          <p:nvPr/>
        </p:nvPicPr>
        <p:blipFill>
          <a:blip r:embed="rId5">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3249032" y="1829910"/>
            <a:ext cx="2689005" cy="3712199"/>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
        <p:nvSpPr>
          <p:cNvPr id="3" name="TextBox 2"/>
          <p:cNvSpPr txBox="1"/>
          <p:nvPr/>
        </p:nvSpPr>
        <p:spPr>
          <a:xfrm>
            <a:off x="613839" y="5007600"/>
            <a:ext cx="2635193" cy="369332"/>
          </a:xfrm>
          <a:prstGeom prst="rect">
            <a:avLst/>
          </a:prstGeom>
          <a:solidFill>
            <a:schemeClr val="tx1"/>
          </a:solidFill>
        </p:spPr>
        <p:txBody>
          <a:bodyPr wrap="square" rtlCol="0">
            <a:spAutoFit/>
          </a:bodyPr>
          <a:lstStyle/>
          <a:p>
            <a:pPr algn="ctr"/>
            <a:r>
              <a:rPr lang="en-US" dirty="0">
                <a:solidFill>
                  <a:srgbClr val="000000"/>
                </a:solidFill>
              </a:rPr>
              <a:t>D. E. Robinson</a:t>
            </a:r>
          </a:p>
        </p:txBody>
      </p:sp>
      <p:sp>
        <p:nvSpPr>
          <p:cNvPr id="8" name="TextBox 7"/>
          <p:cNvSpPr txBox="1"/>
          <p:nvPr/>
        </p:nvSpPr>
        <p:spPr>
          <a:xfrm>
            <a:off x="3249032" y="5542109"/>
            <a:ext cx="2635193" cy="369332"/>
          </a:xfrm>
          <a:prstGeom prst="rect">
            <a:avLst/>
          </a:prstGeom>
          <a:solidFill>
            <a:schemeClr val="tx1"/>
          </a:solidFill>
        </p:spPr>
        <p:txBody>
          <a:bodyPr wrap="square" rtlCol="0">
            <a:spAutoFit/>
          </a:bodyPr>
          <a:lstStyle/>
          <a:p>
            <a:pPr algn="ctr"/>
            <a:r>
              <a:rPr lang="en-US" dirty="0">
                <a:solidFill>
                  <a:srgbClr val="000000"/>
                </a:solidFill>
              </a:rPr>
              <a:t>A. T. Robinson</a:t>
            </a:r>
          </a:p>
        </p:txBody>
      </p:sp>
      <p:sp>
        <p:nvSpPr>
          <p:cNvPr id="9" name="TextBox 8"/>
          <p:cNvSpPr txBox="1"/>
          <p:nvPr/>
        </p:nvSpPr>
        <p:spPr>
          <a:xfrm>
            <a:off x="6082604" y="5019535"/>
            <a:ext cx="2635193" cy="369332"/>
          </a:xfrm>
          <a:prstGeom prst="rect">
            <a:avLst/>
          </a:prstGeom>
          <a:solidFill>
            <a:schemeClr val="tx1"/>
          </a:solidFill>
        </p:spPr>
        <p:txBody>
          <a:bodyPr wrap="square" rtlCol="0">
            <a:spAutoFit/>
          </a:bodyPr>
          <a:lstStyle/>
          <a:p>
            <a:pPr algn="ctr"/>
            <a:r>
              <a:rPr lang="en-US" dirty="0">
                <a:solidFill>
                  <a:srgbClr val="000000"/>
                </a:solidFill>
              </a:rPr>
              <a:t>C. C. McReynolds</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177391145"/>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p14:dur="0"/>
    </mc:Choice>
    <mc:Fallback>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990600" y="152400"/>
            <a:ext cx="7125113" cy="1066801"/>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“The Temple of the Lord are We”</a:t>
            </a:r>
            <a:endParaRPr lang="en-US" altLang="en-US" dirty="0">
              <a:solidFill>
                <a:srgbClr val="FFFF00"/>
              </a:solidFill>
            </a:endParaRPr>
          </a:p>
        </p:txBody>
      </p:sp>
      <p:sp>
        <p:nvSpPr>
          <p:cNvPr id="2" name="Content Placeholder 1"/>
          <p:cNvSpPr>
            <a:spLocks noGrp="1"/>
          </p:cNvSpPr>
          <p:nvPr>
            <p:ph idx="1"/>
          </p:nvPr>
        </p:nvSpPr>
        <p:spPr>
          <a:xfrm>
            <a:off x="533400" y="1066800"/>
            <a:ext cx="8229600" cy="5791200"/>
          </a:xfrm>
        </p:spPr>
        <p:txBody>
          <a:bodyPr>
            <a:normAutofit/>
          </a:bodyPr>
          <a:lstStyle/>
          <a:p>
            <a:pPr>
              <a:buFont typeface="Wingdings" panose="05000000000000000000" pitchFamily="2" charset="2"/>
              <a:buChar char="§"/>
            </a:pPr>
            <a:r>
              <a:rPr lang="en-US" sz="2400" dirty="0">
                <a:solidFill>
                  <a:schemeClr val="tx2">
                    <a:lumMod val="90000"/>
                  </a:schemeClr>
                </a:solidFill>
                <a:latin typeface="Arial" panose="020B0604020202020204" pitchFamily="34" charset="0"/>
                <a:cs typeface="Arial" panose="020B0604020202020204" pitchFamily="34" charset="0"/>
              </a:rPr>
              <a:t>An attempt to blame the controversy at the Minneapolis Conference on </a:t>
            </a:r>
            <a:r>
              <a:rPr lang="en-US" sz="2400" dirty="0" smtClean="0">
                <a:solidFill>
                  <a:schemeClr val="tx2">
                    <a:lumMod val="90000"/>
                  </a:schemeClr>
                </a:solidFill>
                <a:latin typeface="Arial" panose="020B0604020202020204" pitchFamily="34" charset="0"/>
                <a:cs typeface="Arial" panose="020B0604020202020204" pitchFamily="34" charset="0"/>
              </a:rPr>
              <a:t>a fatal flaw in the personalities </a:t>
            </a:r>
            <a:r>
              <a:rPr lang="en-US" sz="2400" dirty="0">
                <a:solidFill>
                  <a:schemeClr val="tx2">
                    <a:lumMod val="90000"/>
                  </a:schemeClr>
                </a:solidFill>
                <a:latin typeface="Arial" panose="020B0604020202020204" pitchFamily="34" charset="0"/>
                <a:cs typeface="Arial" panose="020B0604020202020204" pitchFamily="34" charset="0"/>
              </a:rPr>
              <a:t>of Jones and </a:t>
            </a:r>
            <a:r>
              <a:rPr lang="en-US" sz="2400" dirty="0" smtClean="0">
                <a:solidFill>
                  <a:schemeClr val="tx2">
                    <a:lumMod val="90000"/>
                  </a:schemeClr>
                </a:solidFill>
                <a:latin typeface="Arial" panose="020B0604020202020204" pitchFamily="34" charset="0"/>
                <a:cs typeface="Arial" panose="020B0604020202020204" pitchFamily="34" charset="0"/>
              </a:rPr>
              <a:t>Waggoner and their doctrines. </a:t>
            </a:r>
            <a:endParaRPr lang="en-US" sz="2400" dirty="0">
              <a:solidFill>
                <a:schemeClr val="tx2">
                  <a:lumMod val="90000"/>
                </a:schemeClr>
              </a:solidFill>
              <a:latin typeface="Arial" panose="020B0604020202020204" pitchFamily="34" charset="0"/>
              <a:cs typeface="Arial" panose="020B0604020202020204" pitchFamily="34" charset="0"/>
            </a:endParaRPr>
          </a:p>
          <a:p>
            <a:pPr>
              <a:buFont typeface="Wingdings" panose="05000000000000000000" pitchFamily="2" charset="2"/>
              <a:buChar char="§"/>
            </a:pPr>
            <a:r>
              <a:rPr lang="en-US" sz="2400" dirty="0" smtClean="0">
                <a:solidFill>
                  <a:schemeClr val="tx2">
                    <a:lumMod val="90000"/>
                  </a:schemeClr>
                </a:solidFill>
                <a:latin typeface="Arial" panose="020B0604020202020204" pitchFamily="34" charset="0"/>
                <a:cs typeface="Arial" panose="020B0604020202020204" pitchFamily="34" charset="0"/>
              </a:rPr>
              <a:t>An attempt to direct attention to Ellen White’s counsel to Jones and Waggoner, especially that in their years of departure from the church, that seeks to support the fatal flaw theory.</a:t>
            </a:r>
          </a:p>
          <a:p>
            <a:pPr>
              <a:buFont typeface="Wingdings" panose="05000000000000000000" pitchFamily="2" charset="2"/>
              <a:buChar char="§"/>
            </a:pPr>
            <a:r>
              <a:rPr lang="en-US" sz="2400" dirty="0" smtClean="0">
                <a:solidFill>
                  <a:schemeClr val="tx2">
                    <a:lumMod val="90000"/>
                  </a:schemeClr>
                </a:solidFill>
                <a:latin typeface="Arial" panose="020B0604020202020204" pitchFamily="34" charset="0"/>
                <a:cs typeface="Arial" panose="020B0604020202020204" pitchFamily="34" charset="0"/>
              </a:rPr>
              <a:t>An attempt to marginalize the endorsements Ellen White gave of Jones and Waggoner and the message they brought. (“seemed”)</a:t>
            </a:r>
          </a:p>
          <a:p>
            <a:pPr>
              <a:buFont typeface="Wingdings" panose="05000000000000000000" pitchFamily="2" charset="2"/>
              <a:buChar char="§"/>
            </a:pPr>
            <a:r>
              <a:rPr lang="en-US" sz="2400" dirty="0" smtClean="0">
                <a:solidFill>
                  <a:schemeClr val="tx2">
                    <a:lumMod val="90000"/>
                  </a:schemeClr>
                </a:solidFill>
                <a:latin typeface="Arial" panose="020B0604020202020204" pitchFamily="34" charset="0"/>
                <a:cs typeface="Arial" panose="020B0604020202020204" pitchFamily="34" charset="0"/>
              </a:rPr>
              <a:t>An attempt to prove that only “some” resisted/rejected the message, thus the effects of which could not embrace the entire church/world.</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57974039"/>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down)">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wipe(down)">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990600" y="152400"/>
            <a:ext cx="7125113" cy="1066801"/>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“The Temple of the Lord are We”</a:t>
            </a:r>
            <a:endParaRPr lang="en-US" altLang="en-US" dirty="0">
              <a:solidFill>
                <a:srgbClr val="FFFF00"/>
              </a:solidFill>
            </a:endParaRPr>
          </a:p>
        </p:txBody>
      </p:sp>
      <p:sp>
        <p:nvSpPr>
          <p:cNvPr id="2" name="Content Placeholder 1"/>
          <p:cNvSpPr>
            <a:spLocks noGrp="1"/>
          </p:cNvSpPr>
          <p:nvPr>
            <p:ph idx="1"/>
          </p:nvPr>
        </p:nvSpPr>
        <p:spPr>
          <a:xfrm>
            <a:off x="381000" y="990600"/>
            <a:ext cx="8534400" cy="5867400"/>
          </a:xfrm>
        </p:spPr>
        <p:txBody>
          <a:bodyPr>
            <a:normAutofit fontScale="85000" lnSpcReduction="20000"/>
          </a:bodyPr>
          <a:lstStyle/>
          <a:p>
            <a:pPr>
              <a:buFont typeface="Wingdings" panose="05000000000000000000" pitchFamily="2" charset="2"/>
              <a:buChar char="§"/>
            </a:pPr>
            <a:r>
              <a:rPr lang="en-US" sz="2700" dirty="0">
                <a:solidFill>
                  <a:schemeClr val="tx2">
                    <a:lumMod val="90000"/>
                  </a:schemeClr>
                </a:solidFill>
                <a:latin typeface="Arial" panose="020B0604020202020204" pitchFamily="34" charset="0"/>
                <a:cs typeface="Arial" panose="020B0604020202020204" pitchFamily="34" charset="0"/>
              </a:rPr>
              <a:t>An attempt to show that the message of R. by F. was widely received after 1888 proving the message was overall </a:t>
            </a:r>
            <a:r>
              <a:rPr lang="en-US" sz="2700" dirty="0" smtClean="0">
                <a:solidFill>
                  <a:schemeClr val="tx2">
                    <a:lumMod val="90000"/>
                  </a:schemeClr>
                </a:solidFill>
                <a:latin typeface="Arial" panose="020B0604020202020204" pitchFamily="34" charset="0"/>
                <a:cs typeface="Arial" panose="020B0604020202020204" pitchFamily="34" charset="0"/>
              </a:rPr>
              <a:t>accepted, and a grand victory for the Church. </a:t>
            </a:r>
            <a:endParaRPr lang="en-US" sz="2700" dirty="0">
              <a:solidFill>
                <a:schemeClr val="tx2">
                  <a:lumMod val="90000"/>
                </a:schemeClr>
              </a:solidFill>
              <a:latin typeface="Arial" panose="020B0604020202020204" pitchFamily="34" charset="0"/>
              <a:cs typeface="Arial" panose="020B0604020202020204" pitchFamily="34" charset="0"/>
            </a:endParaRPr>
          </a:p>
          <a:p>
            <a:pPr>
              <a:buFont typeface="Wingdings" panose="05000000000000000000" pitchFamily="2" charset="2"/>
              <a:buChar char="§"/>
            </a:pPr>
            <a:r>
              <a:rPr lang="en-US" sz="2700" dirty="0" smtClean="0">
                <a:solidFill>
                  <a:schemeClr val="tx2">
                    <a:lumMod val="90000"/>
                  </a:schemeClr>
                </a:solidFill>
                <a:latin typeface="Arial" panose="020B0604020202020204" pitchFamily="34" charset="0"/>
                <a:cs typeface="Arial" panose="020B0604020202020204" pitchFamily="34" charset="0"/>
              </a:rPr>
              <a:t>An attempt to show that the vast majority of the few who resisted/rejected the message soon repented and became full supporters of the message. (Uriah Smith being one of the last ones </a:t>
            </a:r>
            <a:r>
              <a:rPr lang="en-US" sz="2700" u="sng" dirty="0" smtClean="0">
                <a:solidFill>
                  <a:schemeClr val="tx2">
                    <a:lumMod val="90000"/>
                  </a:schemeClr>
                </a:solidFill>
                <a:latin typeface="Arial" panose="020B0604020202020204" pitchFamily="34" charset="0"/>
                <a:cs typeface="Arial" panose="020B0604020202020204" pitchFamily="34" charset="0"/>
              </a:rPr>
              <a:t>in 1891</a:t>
            </a:r>
            <a:r>
              <a:rPr lang="en-US" sz="2700" dirty="0" smtClean="0">
                <a:solidFill>
                  <a:schemeClr val="tx2">
                    <a:lumMod val="90000"/>
                  </a:schemeClr>
                </a:solidFill>
                <a:latin typeface="Arial" panose="020B0604020202020204" pitchFamily="34" charset="0"/>
                <a:cs typeface="Arial" panose="020B0604020202020204" pitchFamily="34" charset="0"/>
              </a:rPr>
              <a:t>)</a:t>
            </a:r>
          </a:p>
          <a:p>
            <a:pPr>
              <a:buFont typeface="Wingdings" panose="05000000000000000000" pitchFamily="2" charset="2"/>
              <a:buChar char="§"/>
            </a:pPr>
            <a:r>
              <a:rPr lang="en-US" sz="2700" dirty="0" smtClean="0">
                <a:solidFill>
                  <a:schemeClr val="tx2">
                    <a:lumMod val="90000"/>
                  </a:schemeClr>
                </a:solidFill>
                <a:latin typeface="Arial" panose="020B0604020202020204" pitchFamily="34" charset="0"/>
                <a:cs typeface="Arial" panose="020B0604020202020204" pitchFamily="34" charset="0"/>
              </a:rPr>
              <a:t>A strong reaction against the idea of  acknowledging a resistance or rejection of the 1888 message at any level, that resulted in a delay of Christ coming, and a call for repentance for the past for which we are not personally responsible. </a:t>
            </a:r>
          </a:p>
          <a:p>
            <a:pPr>
              <a:buFont typeface="Wingdings" panose="05000000000000000000" pitchFamily="2" charset="2"/>
              <a:buChar char="§"/>
            </a:pPr>
            <a:r>
              <a:rPr lang="en-US" sz="2700" dirty="0" smtClean="0">
                <a:solidFill>
                  <a:schemeClr val="tx2">
                    <a:lumMod val="90000"/>
                  </a:schemeClr>
                </a:solidFill>
                <a:latin typeface="Arial" panose="020B0604020202020204" pitchFamily="34" charset="0"/>
                <a:cs typeface="Arial" panose="020B0604020202020204" pitchFamily="34" charset="0"/>
              </a:rPr>
              <a:t>A great aversion to the comparison of some of Israel’s mistakes and wanderings to Adventism, particularly in regard to the future;  Baal-</a:t>
            </a:r>
            <a:r>
              <a:rPr lang="en-US" sz="2700" dirty="0" err="1" smtClean="0">
                <a:solidFill>
                  <a:schemeClr val="tx2">
                    <a:lumMod val="90000"/>
                  </a:schemeClr>
                </a:solidFill>
                <a:latin typeface="Arial" panose="020B0604020202020204" pitchFamily="34" charset="0"/>
                <a:cs typeface="Arial" panose="020B0604020202020204" pitchFamily="34" charset="0"/>
              </a:rPr>
              <a:t>peor</a:t>
            </a:r>
            <a:r>
              <a:rPr lang="en-US" sz="2700" dirty="0" smtClean="0">
                <a:solidFill>
                  <a:schemeClr val="tx2">
                    <a:lumMod val="90000"/>
                  </a:schemeClr>
                </a:solidFill>
                <a:latin typeface="Arial" panose="020B0604020202020204" pitchFamily="34" charset="0"/>
                <a:cs typeface="Arial" panose="020B0604020202020204" pitchFamily="34" charset="0"/>
              </a:rPr>
              <a:t>. And warnings of time-setting for the 40 year comparison.</a:t>
            </a:r>
          </a:p>
          <a:p>
            <a:pPr>
              <a:buFont typeface="Wingdings" panose="05000000000000000000" pitchFamily="2" charset="2"/>
              <a:buChar char="§"/>
            </a:pPr>
            <a:r>
              <a:rPr lang="en-US" sz="2700" dirty="0" smtClean="0">
                <a:solidFill>
                  <a:schemeClr val="tx2">
                    <a:lumMod val="90000"/>
                  </a:schemeClr>
                </a:solidFill>
                <a:latin typeface="Arial" panose="020B0604020202020204" pitchFamily="34" charset="0"/>
                <a:cs typeface="Arial" panose="020B0604020202020204" pitchFamily="34" charset="0"/>
              </a:rPr>
              <a:t>And yet, a reluctant admittance that all has perhaps not gone as well as planned.</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243828238"/>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randombar(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randombar(horizont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randombar(horizont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randombar(horizont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randombar(horizontal)">
                                      <p:cBhvr>
                                        <p:cTn id="2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990600" y="152400"/>
            <a:ext cx="7125113" cy="1066801"/>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“The Temple of the Lord are We”</a:t>
            </a:r>
            <a:endParaRPr lang="en-US" altLang="en-US" dirty="0">
              <a:solidFill>
                <a:srgbClr val="FFFF00"/>
              </a:solidFill>
            </a:endParaRPr>
          </a:p>
        </p:txBody>
      </p:sp>
      <p:sp>
        <p:nvSpPr>
          <p:cNvPr id="2" name="Content Placeholder 1"/>
          <p:cNvSpPr>
            <a:spLocks noGrp="1"/>
          </p:cNvSpPr>
          <p:nvPr>
            <p:ph idx="1"/>
          </p:nvPr>
        </p:nvSpPr>
        <p:spPr>
          <a:xfrm>
            <a:off x="762000" y="1066800"/>
            <a:ext cx="7772400" cy="5791200"/>
          </a:xfrm>
        </p:spPr>
        <p:txBody>
          <a:bodyPr>
            <a:normAutofit/>
          </a:bodyPr>
          <a:lstStyle/>
          <a:p>
            <a:pPr marL="0" indent="0">
              <a:buNone/>
            </a:pPr>
            <a:r>
              <a:rPr lang="en-US" sz="2700" dirty="0">
                <a:solidFill>
                  <a:schemeClr val="tx2">
                    <a:lumMod val="90000"/>
                  </a:schemeClr>
                </a:solidFill>
                <a:latin typeface="Arial" panose="020B0604020202020204" pitchFamily="34" charset="0"/>
                <a:cs typeface="Arial" panose="020B0604020202020204" pitchFamily="34" charset="0"/>
              </a:rPr>
              <a:t>“Last Sabbath afternoon, by happy chance, Elder W. C. White, Elder C. McReynolds, and my father [A. T. Robinson] were together, and I had the privilege of hearing them give their recollections of the meeting and of what followed. From what I have </a:t>
            </a:r>
            <a:r>
              <a:rPr lang="en-US" sz="2700" dirty="0" smtClean="0">
                <a:solidFill>
                  <a:schemeClr val="tx2">
                    <a:lumMod val="90000"/>
                  </a:schemeClr>
                </a:solidFill>
                <a:latin typeface="Arial" panose="020B0604020202020204" pitchFamily="34" charset="0"/>
                <a:cs typeface="Arial" panose="020B0604020202020204" pitchFamily="34" charset="0"/>
              </a:rPr>
              <a:t>read, </a:t>
            </a:r>
            <a:r>
              <a:rPr lang="en-US" sz="2700" dirty="0">
                <a:solidFill>
                  <a:schemeClr val="tx2">
                    <a:lumMod val="90000"/>
                  </a:schemeClr>
                </a:solidFill>
                <a:latin typeface="Arial" panose="020B0604020202020204" pitchFamily="34" charset="0"/>
                <a:cs typeface="Arial" panose="020B0604020202020204" pitchFamily="34" charset="0"/>
              </a:rPr>
              <a:t>and their story, </a:t>
            </a:r>
            <a:r>
              <a:rPr lang="en-US" sz="2700" dirty="0" smtClean="0">
                <a:solidFill>
                  <a:schemeClr val="tx2">
                    <a:lumMod val="50000"/>
                  </a:schemeClr>
                </a:solidFill>
                <a:latin typeface="Arial" panose="020B0604020202020204" pitchFamily="34" charset="0"/>
                <a:cs typeface="Arial" panose="020B0604020202020204" pitchFamily="34" charset="0"/>
              </a:rPr>
              <a:t>I should reconstruct that meeting something as follows</a:t>
            </a:r>
            <a:r>
              <a:rPr lang="en-US" sz="2700" dirty="0" smtClean="0">
                <a:solidFill>
                  <a:schemeClr val="tx2">
                    <a:lumMod val="90000"/>
                  </a:schemeClr>
                </a:solidFill>
                <a:latin typeface="Arial" panose="020B0604020202020204" pitchFamily="34" charset="0"/>
                <a:cs typeface="Arial" panose="020B0604020202020204" pitchFamily="34" charset="0"/>
              </a:rPr>
              <a:t>….”</a:t>
            </a:r>
          </a:p>
          <a:p>
            <a:pPr marL="0" indent="0">
              <a:buNone/>
            </a:pPr>
            <a:r>
              <a:rPr lang="en-US" sz="2700" dirty="0">
                <a:solidFill>
                  <a:schemeClr val="tx2">
                    <a:lumMod val="90000"/>
                  </a:schemeClr>
                </a:solidFill>
                <a:latin typeface="Arial" panose="020B0604020202020204" pitchFamily="34" charset="0"/>
                <a:cs typeface="Arial" panose="020B0604020202020204" pitchFamily="34" charset="0"/>
              </a:rPr>
              <a:t>“The prejudice </a:t>
            </a:r>
            <a:r>
              <a:rPr lang="en-US" sz="2700" dirty="0" smtClean="0">
                <a:solidFill>
                  <a:schemeClr val="tx2">
                    <a:lumMod val="90000"/>
                  </a:schemeClr>
                </a:solidFill>
                <a:latin typeface="Arial" panose="020B0604020202020204" pitchFamily="34" charset="0"/>
                <a:cs typeface="Arial" panose="020B0604020202020204" pitchFamily="34" charset="0"/>
              </a:rPr>
              <a:t>and feeling </a:t>
            </a:r>
            <a:r>
              <a:rPr lang="en-US" sz="2700" dirty="0">
                <a:solidFill>
                  <a:schemeClr val="tx2">
                    <a:lumMod val="90000"/>
                  </a:schemeClr>
                </a:solidFill>
                <a:latin typeface="Arial" panose="020B0604020202020204" pitchFamily="34" charset="0"/>
                <a:cs typeface="Arial" panose="020B0604020202020204" pitchFamily="34" charset="0"/>
              </a:rPr>
              <a:t>against Elders Waggoner and Jones that was based upon the doctrines taught </a:t>
            </a:r>
            <a:r>
              <a:rPr lang="en-US" sz="2700" dirty="0">
                <a:solidFill>
                  <a:schemeClr val="tx2">
                    <a:lumMod val="50000"/>
                  </a:schemeClr>
                </a:solidFill>
                <a:latin typeface="Arial" panose="020B0604020202020204" pitchFamily="34" charset="0"/>
                <a:cs typeface="Arial" panose="020B0604020202020204" pitchFamily="34" charset="0"/>
              </a:rPr>
              <a:t>was accentuated, especially in the case of the latter, by a pomposity and egotism that seemed out of place in such young men as they were at that time</a:t>
            </a:r>
            <a:r>
              <a:rPr lang="en-US" sz="2700" dirty="0" smtClean="0">
                <a:solidFill>
                  <a:schemeClr val="tx2">
                    <a:lumMod val="50000"/>
                  </a:schemeClr>
                </a:solidFill>
                <a:latin typeface="Arial" panose="020B0604020202020204" pitchFamily="34" charset="0"/>
                <a:cs typeface="Arial" panose="020B0604020202020204" pitchFamily="34" charset="0"/>
              </a:rPr>
              <a:t>.” </a:t>
            </a:r>
            <a:r>
              <a:rPr lang="en-US" sz="2700" dirty="0" smtClean="0">
                <a:solidFill>
                  <a:schemeClr val="tx2">
                    <a:lumMod val="75000"/>
                  </a:schemeClr>
                </a:solidFill>
                <a:latin typeface="Arial" panose="020B0604020202020204" pitchFamily="34" charset="0"/>
                <a:cs typeface="Arial" panose="020B0604020202020204" pitchFamily="34" charset="0"/>
              </a:rPr>
              <a:t>(cont.)</a:t>
            </a:r>
            <a:endParaRPr lang="en-US" sz="2700" dirty="0" smtClean="0">
              <a:solidFill>
                <a:schemeClr val="tx2">
                  <a:lumMod val="90000"/>
                </a:schemeClr>
              </a:solidFill>
              <a:latin typeface="Arial" panose="020B0604020202020204" pitchFamily="34" charset="0"/>
              <a:cs typeface="Arial" panose="020B0604020202020204" pitchFamily="34" charset="0"/>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998821027"/>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11FAB56-F1D0-4A38-B6CB-A69DCEBB5786}" type="slidenum">
              <a:rPr lang="en-US" smtClean="0">
                <a:solidFill>
                  <a:srgbClr val="FFFFFF"/>
                </a:solidFill>
              </a:rPr>
              <a:pPr/>
              <a:t>3</a:t>
            </a:fld>
            <a:endParaRPr lang="en-US">
              <a:solidFill>
                <a:srgbClr val="FFFFFF"/>
              </a:solidFill>
            </a:endParaRPr>
          </a:p>
        </p:txBody>
      </p:sp>
      <p:sp>
        <p:nvSpPr>
          <p:cNvPr id="6" name="AutoShape 4" descr="data:image/jpeg;base64,/9j/4AAQSkZJRgABAQAAAQABAAD/2wBDAAoHBwgHBgoICAgLCgoLDhgQDg0NDh0VFhEYIx8lJCIfIiEmKzcvJik0KSEiMEExNDk7Pj4+JS5ESUM8SDc9Pjv/2wBDAQoLCw4NDhwQEBw7KCIoOzs7Ozs7Ozs7Ozs7Ozs7Ozs7Ozs7Ozs7Ozs7Ozs7Ozs7Ozs7Ozs7Ozs7Ozs7Ozs7Ozv/wAARCAEXAMoDASIAAhEBAxEB/8QAGwAAAQUBAQAAAAAAAAAAAAAAAgABAwQFBwb/xABTEAABAgMEBAgGDQkIAgMBAAABAhEAAyEEBRIxQVFh0QYTInGBkaHhFDIzQrLwFRYjNVJicnSCkqKx0iQlNFRzg5OUwQcXJkRTY2TxVYQ2Q0Xi/8QAGQEAAwEBAQAAAAAAAAAAAAAAAAECAwQF/8QAKREBAAEDAgYBBAMBAAAAAAAAAAECETEDEgQTFCFBUTIiQlJhIzNxJP/aAAwDAQACEQMRAD8Axb8vW85d826VLvW3SkC0TAkInqASAo0Fcozxe97qp7N3hnotC98SX77+3jstU30jGcEl3ArnHfTEbWEysG+b6lIURfF4KZjW0L3xie2i/wBcx/Zu8QCrIWpe+L04HASwrojzsse7AfGi4pi8dlU4bg4RX4z+zV5ZfrUzfC9sV+Fvz1eX8zM3xn4KZDLVDoQQBSNttPorr54R34/v5eNM/wAqmb4Xtlvwn37vH+ZXviiU1pTohAKbuh7afRtBPCG/SPfy8f5pe+H9sN+uPz3eDfOl74z8BhFJCc9cG2n0a/7YL+/83eH80vfC9sF/Zm+7wb50v8UUMNWcQ/Fvrg20+g0U8IL8/wDN3hl+tq3w3thvxifZu8TT9bXviilCmNSOvdDYFh6nbQxW2n0GgeEF+Ofz3eP82vXzwCeEd+uB7N3gNpta98VChXwldRhikkDOnxTBtp9BdPCK/v8Azlv/AJpW+EeEd+uPz5b/AObXvimJbh/6Kggk6tHxoNtPoLB4SX84HszbzT9bmb4ccIL+Kq31eI/9qZviolCndvvhYFvXSNu+DbT6C6L+v0lvZu8f5pe+HN+36ST7NXk1crTM1c8UglVOVkPXTCANOUnqG+J20+guezt/Yvfu8m+dL3wQv+/Aa31eXRaV74pYeV4w7IJKGLH7hC20+guJ4QX8Fpw3veKqmptS2++O2XTMXNuexTJqiqYuzy1KUcySkOY4OEMt8OZ2R3a5S9xXef8Aiy/REcfFREWsqmXKL+IN/wB4DEz2qZ6RikFDF42j10Rcv0D2wW8/8qbo+OdsUgR6/wDcbU4hjKO0ECWsvHnJPlAfjR6K0YDJXSPOSfKJ+VFeYXGGikEjT2wWFTGn3wIDeaOsQYArQdYjYjlKmr/WGCFNkeswsLjIdYhYE6u0aoYIJL1B6jDhFMj1GHZDtyfrCHIQAPF+sIAE0eqn6YSk8vxj1GCZD5JptEESnFiow+N3RQAEg0c02d8MUBzys/XXBgjFn9rugicuVp+F3QBHiZIqPXpggxAG3WIIvrf6RhHFSnaYAEJADD7xD4KUIPSIJq1YU2w1KOXrtiQj4vSw8b4QgRLqHI0edErJKcj42o64WJOQOXPFAGBITn9ruh2ThHKH1u6Dagy7d8MADhcdvfEgOGgOPPaYP6SjXbDMHqPtCHIASCB9oQGMBTp8bPbHcLl94rv+ay/REcPYEUYGnnCO33JS4rvH/Fl+iI4eL8Koy5PfxHtivH51Np9IxQJLZdQMXb9SDwivH51N9MxQw1NdkbU4hlOSnqSZYAzPjODHnZPlknLlRuzkAS2MYMnyiflQ/uhcYaKcjn1GDSSBp7YiTTRpiQIFVBmjosgYJ0PlqMIlWr79UMBTIQ2APkILC4wpVefUYcEl3fqMRimgZ6jBgL0JHUYqwuIKLFzp2w58U0+/fEbqweL2w5JCcjQ64LC4gTQt9++HOJqjTt3xFiIYYYdzUsB680FhcYS4d9Ovvh1MWrEaAS+WfwTuiRiB4hLbO6CwICprX5QhwCK0z1iEkOp8By9dEIjUGz+7mhAzFqhPjaxrhiAHoOsQSpYFTr0f9QmYlv6wKACKOdGyHSQdOWWW6HSFbS7a9cOlJxGpz2wAzhtdNfdBJAKcj69EJyE+MrLWYB/jHpMTYDGYGjakx3G5PeK7/msv0RHDQUlYdaWb10x3G5A1w3eAXayy/REcPF4hdDkl/H/EV4n/AJU30zFMCqn1xfvxJPCG8fnU3R8cxTIL+KY2pxDKcq89JwFT68+aMCSfdUn40b1oSoylDCfURgyPKJf4UP7oXGF4kNVs9YgkkPp6xCANAwbmMSpQdCX24Y6YlAU1rWEynOrnEbd2WCyTLDMn2iVMmKE1KEoQsIzB0nmiRUu6E5WG1aP80iOaeKpiZi09mkaczF2DU0BFDpMEy3dgQdUb4lXWX/IrR/No3wxl3PiI8DtAIze2IaFHFR+MjlT7YKQcJdEAQWU4bPRHovzHhrZJwHztECfYPRZZp/8AaEVHEx+Mjl/t58lL6eqCSzHxY3Qq4yA9kmO+m1CBTMuUFvBFbCbWN0HUx+Mjl/tihzTk68oTVFRnG2pV0PWzM+nwv/8AmABufFWzIbR+VH8MPqI9SWyWOMI0B+bvgyKUGjUd8auK5x/lEtr8INfswibmp+ShzqtCt0LqI/GRtlkBZeqD198LFqSOk98a/wCaQWFhSdvhKt0LjbrS35EkD5wrdB1EfjI2/tjusAskO9YJJTjNG6BvjblIuidMATY3KikeXU9S2qMu2ShZ7fPlS0nAhZSl1F2EXp61NdW2wmm0XV0lBTl1iHcAB2+qIJKVKT4vaYXFEuSgdsazZApSkuHwtXze6O4XNS5LB82l+iI4clBIDI1aDHcbmf2EsD5+DS/REefxeIaUZcnvpBVwhvHDU+FzWDP55ivMskyWApWFtoD/AHxavgn20W4BSU/lcypy8YxDMAlLmTEzpZC0nDRVYqa5i0JtGVGclJQQ4yIy2R52z+WT8qPQTSsKJxAhw1DHn5L8ePlRr90HDRAB1V5oNLaGbogUFTCh6HiRGLD53bujdDbukj2LWCRS1Szo1GMUhAqQnsjaulxd0wqf9Il69RjFLnQr7WqOXR/sqaVfGCBRV8HZBykYlHAElq0aBTixEEHOlDGymbNs1x2JdkmLRMmzV8YUAuSGAB2bI3rr22sUREssS14k+5Hl5UzropDiXMqoSy2bitOqN6ylBm3SZxnCcvGRhAIJxl3rEUnjpllsk1NpMsSxMWtIUolaQurB6xz9TPpXLYwSrBiwuklkl8z1Q3ETikgSl0D+L3RqItKJdllWmXKJl+FTCJbmiW58xCCpvH2WZZ7bOmyJ00JSlZIWC9QS9Yrn1XnsnZDMVImS1grQpIILOCIKXLmKcoDltCVH+kTXhOnLt09MyYVJTNWAC5auisTIWuXdVnXIxhSp6grA4LsMIJEbTqTFEVSIiJlU4mepIWJRKSpgQlWeqJZdktRxHwZZDs+FbPGleCEoQtMoDCLfQDWQNW14XFrnBCEWkylG2TMBxGrNSMJ4iq2FbIY2JKSXYEa8UIK5VOzFE14TBPtk6YJQlhSqpLAjo1xXDBR5AHSI66ZvF2S5YCeNPJHjI1/DEBeSsN42r9qrXrg7uLzSHZlJ1fDTAXo3spacvLK07eaOeP75/wAXPwV8SSpnaCo/jJPrzwIWaVP1u6Fi5RAUx+V3R0IEFJAzGWyO3XT7z2L5vL9ERxFDs7iu07o7ddXvRY/m6PREcHF+GlGXJL2V/im8Mv0yZofzzohLBwqfExSTWQkB+uGvgEcKbeWSfyyZmW88xCQ8lR4pJSx/+01OktE1x3pKmcqE9CikpCeUWy0RgyqTk006Y27SopSSzEDN4xJPlU88dU/KBGF9Kg2QiRKwA3Jy2REANY6oNIGLMZbI6OyG5cxSbumuxPHo9FUZBUnJkv0Rq3QALBNLBjaJf3KjPu8pNvs4UkEGYkFKmINdUcenO2quWsxeIQhSXIKRXmiezW60WRCpchbIUcWFaEqCTrDih2xtzJaJdpSm0SZMtSrUkSAkJ5SMTEFhUNATEqlzrMizSJCplomTFHjEAgsojCNUHUUV/TMFsmMMpF7WwTLOvjEFVnSri1YE0c1eGF52tIklExEsySTLMtKQQTn0Rr2eVZlm7TMXLTMKF+58ViExidMVZdsmG7bRN4uzlUtUoIPFJycu9Inmac2tSrbPtTF52vkgTkjCorDS0ipodEAu22hU5C1Tg8uqGAATzBmjWXaZdnsllWVypazIK+LVZ0nGcRYO0EiVJXPkWDiZRlTbLjUrCMWIpJfFnSHGpR5pTMTfLHVaFTpq5kyq1F1ckVPVEtnt06zhXg68IWXIanPlnGgsBNrs4SlAewueSKnAT17YFZMywldiVJCJMpPHSTLAXLIZ1PmXjTnUzTEW7FtmJUpNutFn4wypqkY3KtNdByz2wItc/iUSsZIlLxhhUK1vm8a1tlgi02mQyfczLmBI8VQUliNTgxHe09cubPlC1JUHSDZxJYgM5YtnE82iqbbTtMQzrRbJtpVjnrUtR0nT1RHxnLfltzGNS3rM6xmbZZoVZitOKTgSmZJOTZVEDb1m0WTwizz0rsmJLyggBUnQ2siNKdWO0WTNMobvmY55BxeboOhaYG9FKF62scqk1VGMR3cSZq2UKpGkHz0w98g+zVtDpbjVaBCiP+if8OfghClOzZc++GUQSTV+nfELEHNPZBpYgYiAw2bo6ZhndIhQDDVobvjuV1+9Nj/YI9ERwgqAJbNtEd3uz3qsn7BHoiPO4vw103Ir6SPbLb6hJ8Lml2+OYhYLCsUxDhJokGnZEt+crhBeIGfhk3QfhmKq5c1KVFlClaGHNOO6VG0gYVJJOTu3dGLJ8qnnjenlJSrmMYVn8qkmvKjb7oOML4FfGaDSCAeUTDJXSgEElWZwipjdDZugE2CbpafL/rGbJneD2hE0JScCgcKsi0a9zqAu6cVKSkCdLzAGvbGf4IrC6lyAToxpji06qY1KoqazE7YmBy72my1q9xllPHCclJxHAolyxGiHlXtaEqGGTKUsKK5aiCTLJqW156Yj8DKm92kA68SYSbCAW8IkJ2lYjX+Ar1CReM1EyzL4qWTZApKXflP/ANxAi0qRZ51l4pCkTVAvXkt0xYF3l62mQXqCJqYbwApV5aTX4whxOjGJL6ji8QtEjjLvs6zJSEpUUqyfU7aYAXnPEjAlMsEIKUzEy+UlJzAL5Q6bCsF+Ok/W7oc2RQA5aMqVf+kOJ0DndIUXjOVITJwoKkI4tM4o5WDVm2yDNvmqTMSmRIlqWnCtaEVI1ZtA+CrSqqkl9h3Q4sysT8YgdB3Qfwp+oSrZOK7SU4Am0EY5eHkliCNOyCmXlOtBmKVZrOla2BWmXUDY5zgTZSATxiNjPuhk2SaSGIYaAFboP4c3H1JFXhaJlUiRKxEKVxcpsRBcAw0+2zp6ChRkykzDiWJUsJxnbBC7pruHA/Zr3Q/gE0Gpb92sf0g3aN8i1XpFZCZa1MsF0h6fGTBXw/stalYx5VXm90WJNgmyisuVOAAAlesHSIjvdL3va6U4w5Pviaa4nWmYnwcxMUd1FSdIUPqGGVkHr9AxNRhTs74Y4QRQHIeKNfPHVdmr4ASW07DHdrsDXVZB/sI9ERw9khRLJ6hvjuN2F7rsh/2EeiI8/i5w103Hb6JHCa8mzFsmsCRXlmAKUstScGIjlcsGHvtahwlvJiphbJuQNOWYEsNJqHLymbpgrjvSmnyzZ5aSpT6DojHkeUT8qNa0FZs6nOt3jJs/lE086N/ug4w0UANXsBgwxGnPXEQPJ8Uu2qDxNkGrrEboXLLb7VYAsWaYpCZjYgzgtzxZN+XiAWtJbR7mndGY4qXHZBA7QeqM6tKiZvMK3Svqvy8VsPClV/2xuh033eIytav4Y3RSFKuOyEcIHPtEPlafobqmj7O3oAWtihk3uY3QSr5vNVfCl8+ARlONQz1iDxAEDCnsg5NHob6mib7vRILWuZ9WBVfV5Zm3TBTQIoEpY5DqhyoBWactkPkafob5XF3teSlv4bNPSID2YvNiPDpoz0iKql8rNFQdIgSpTHJsqNDjRo9QW6V4XteSlYUWucaigIrCN73kD+nTwecRTClJCSFEFswRDGlcQy1xXJo9DdK+i97yU/5xtAp8IQhet4kP7I2h/ljfFIF2qmDSWNCl+mJ5NHoblk3jeCgQbxtH1xviuStc0qXMK1KqVFiTCzJqNemHyV3GKiiIwVxMQM6DYIZDFLuc9UDipp6jDpUpgBiyfLvhyRy5AL9pjt92+9dk/YI9ERw9JVyc67O+O4Xb712R/wDQR6Ijz+L8NdNxq/m9s15ELAPhk3R8YxRC1YsJnOFFyKsYv36F+2e8SEhvDZlVP8IxEVKZRCZYAGYlkF9kaTXEWiyLX7s+0H3Bfi+KaxkWfyia+dGpaJizIWMRqK1jKkllpO2L+6FRhogivKT1wZUl/GHX3RGFlsj274dUwgh1Hr743iEJAoEtjd9vdBgh/GP1u6IROPwu3vghNLAPXn74dgnCn877XdCcMS+Xxu6IuOLGv2oITaGo+sN8FgPE7M3Wd0JQOb/fuiPG+rrEPnUs20iKsQ0uQag/W3QlAk1fLWqAIKSGUns3wnIX4z9IhgbKKqZDaYPOjED6UROrMK0bN0GVEBXKFPXVABKJo5V1KhyCU6ftb4ALc+axGzdDhdfGDD11QAQDMWNOffCY4s1dffCxcx6t0LFV9mvugBEAZDrIgSdqYILo7do3QJUo0w/aEAI7FJ6hCQMnwk/RhFR0FidohBRJcKNOffCsBYRQgJemrdHcrt967J+wR6IjhuJWbntjuN11umxn/YR6IjzuMjDTTy4/fQHtlvIgt+VzfTMRKPjJIUAzj3Ql4mvstwjvKv8Am5rk1HjmIlLkzJRCFoKwkuBKZ4dXgo8su0p9yWzVDxjyKrTp5UbFr8kspZ2OqlOaMeR5VI+NGs/KDjC8EDCS3bCwuGw9sOkvoHVBDLIdXdHREoMhOhvtCJEpUAKqy1iEgHm9eaDDtnp9dEVcEkKCSMSusQ7MPKEdUEx1HrO6CBJ0nt3QXCP6T9Ih8IAdz9YQWJXKr9owiSwcjMUcwyAo5co9cIOSGKh0wRw0dIJ5zBB3pl0w7gIxVqqFhJBDnOsGJYILGr64NKGI3QXCulKg1HeDCSEmkTJSBhciEMIpiGeob4LlZCxByLtqh+UzPTmMSLCeVQEts3wiE0DJHVvguVgoQcyDXYYWFQUeUfqmDPi8lmbWN8OoDEfE+zvhXNFygxJPSkwCikFRdgdSTqiYOKBSezfCUgFJcp7ILmjocTGmiO6XXW6bH+wR6IjiCEpDBk7aR2+7PeqyN/oI9ER5/GeGmnlxy/MR4U3kEgYja5oALseUYjQZyUqUuVIHIUOQa5RPfKVK4T3iABS1zDUP55isEFAwZ4HBBQwGtomrMXKPLPtCWs6mGYOuMiQPdU086Ne0YRJUGFAdWqMiT46flR0T8oOMNFISB4oyhxhIyERpIrQdMECBpMbxCEgUAAKdYhwpJJFHfZAJmB8/ugwtIIOPtMUBCYHAYdkOFAecB0CGEyrgv1wQUVOXGn4WqAFicHcIRZTOH6BDh37lQ9RoGe2GAlKXySK6hDkITpSHOoQRch69RhBTkO9NhgIziocEcw3QaSn4SaUyG6Fi5VOfJUJMypIBH1oAcFAA06qjdC5tesboQVQuD1qh3ZQI+474AElWIkE10H/qDKywD5EDTuiNWEl3r67YNLkBlA/S74YE7kcoZbd0LEcWfYrdCDBTEh+fvhtrjr74QIlTPXLUd0MpS8jp+VCUQVeb69MILCqEgAbRCBS3KsRavPHcLr96bH+wR6IjiAUnQddHEdvuut02P9gj0RHn8Z4aaeXHr7/+T3iXIBtc0E5eeYgnTCuWUKRNUBrnAgdETX2Ee2i8CoAtbJj8knzzFRUuWJeHiwrECVKwVJ2aoKp70lTiVGd5NZckMdGyMqU+NI2xpz0gSlgAUBy5ozJPlE88bz8oOMLqMQIz6jEhd9PUYiTQBzD0xVJjpQmDtTteEyiHL9RiNKgTR6UqRErbICMmWoB3VEiSQACD1QBUADobaIIKTh5RA+l3RQGlTNSp2DfDqmBiCwPMN8Ako5LKPX3QS2UKEwWBBSCKq0bN8EjBRlA9UMEmrGDGJIFH64QOkpxdGsQuRSgJJ1wwcHPsMOQXofvhg4CWYgdezmgzg2dfdAgqOaVnmeHUpTHyg69UAAcOdG2nugHYApLBhkO6CWovUr6++IS5ocfr0xRJuNWFEAqy1mHKzh87tgGdiVmvxhDEBiONFNo3xISOp/GUKbYclRFJiuoxGoJBJxjrEIZBlp6SIQGknQo9sdyuv3psf7BHoiOGpWzOU56xHcrr96bH+wR6Ijz+M8NdPLjd/IK+FF4DCT+WzclAecdMQzOMTLUlMtSEnMCYDi59cW74STwovAAs9sm+kYqmUQgqJAUArCkjRriarXpKIyzZzcWshJok/dGTJ8qnnjYtAPFrABFNcZEkEzgGeuuOiZ+qDjC0M+8QQBd3gkhQ81WWqEHGYOe2OiEEjFpmEV1d0SlRB8YwISo5A9sGxJ8XrBigcl3dvXogQstoHTD4S9UjqMIAhIetNR3wyOGLYmz1wyikA5tzw4So1Yiu3fBLQ6NPr0wXBkzEh8+owgU5EHpgMLeaTBAqCmYAc8AGSmjZZZiH5OIU7RAhxm+Z0vEgrhOJWWyC4FhDhgBAqTyTyx1QVHYqOcIpdKuUeowXJErEB5SsEPF8ZyYRSGwlyNeEwhLFOQw0nCYq4IEAgO/T3QlGtK/SEFhQkmpz+Ad0PiQ+fWnuibgIqRmR8oQWFsjmTp2QSMNGL7G280NgBTXCS3rohXAikjzz9aO4XZ71WT9gj0RHEU46MkNqeO3XV70WN/8AQR6Ijz+M8NNPLj19n/El5Amnhk3SzcsxXmK5CkLXiUUlzjyGqH4Qk+2S9KD9Lm9PLMUXJGIs/MYvl3tKb+AzWUlWIgJIOjZGRJ8uKedGrNlLVJWcLhtsZUh/CB8qKn5QuMLoS9WEOlqmnVCTUeKe2Cw5AYh0GN4QdJpmOzdBBixp2boQSdvV3wQBD+N1d8MFrZA6u6CAy5Jf12Q4FCXLvq74QUl6ivRvigQBq49eqHL0DFuY7ocKcHLs3wipLtyctm+AHB5QHKzGg7oJ1aX6juhks4p6METXxfugIFHIY89YIFTUBH0YZQSXoA3NCYbOsQwPlYSWf6JhAqc0FfinfAsoJOWnSNXNBhJzbOmjdADVAqB1d8CkuCcA6tnPB1BqnLm3QAwpKg5Zv6c0AGASHwnPV3wyneo623wgBWr7K7odikUr9bdAQXADsKHZvhYgHy6QN8PyqkIJBOpW6Eyi+JOn426EYk4MVQnLZvjtt0e81i+by/REcUQpSat6W6O1XQXuawnXZ5foiPP4vw008uN8IZb8JLzNK2ua1PjmKBQS5CQa5NsjR4QBZ4R3kB+tzWr8cxR5TVJpnWOmn4wy8qc5whfJGUZsgtNSWrijTnsUrxY8qRlyvHDa4ir5w1jC8DszgyS41euyIgc84NB2HqMdEQhIC3/XdBpIIoB27ojd35Jy2wQUEnxVdcFgNKqENp9dEECdXr1RFyToV1xIkA5pXszigMK0DPnO6CKyACBXp3QCSysldRhaTySabYCGFGvIOW2EVLxeTW3TAhnyUKQgATp6UwwPEoUwq6zCKjqmdsAShKjyhT4qd8EcJBqlvo74AMB0miu3VDkcpmLOdJgEKDeMOoRKFJJAca84QAA5BNMtevnhik1qe3fBqUljymrrhlKSHFdhEMjkkEVNAde+FyquR0nvgcZfzsjphYziIJVnt3QC5yAwZs/XTDuCSMOnZvgMSnZzQ5v3QSVEkkKPOf8AqELnSHzSTnpEdsub3jsHzaX6IjiaVMHKqu3ZHbLl947BV/yaX6Ijz+LxDXTnu5BfwB4S3k4L+FTWr8cxRLJocwdYjRv1H+I7xOCnhczX8M7YoKSWNDp07OeOinEMvLOtRdCs6g6dkZ0isxPyo1LSAELcDLX3xl2fyiaedriavnDWMLgGfKgktiqo02QhRmB+sIIEkmh6xG8IEMIU7Z74TgnzuiHAIT52cLCHFD1RVwTtkS+qCTk7wwBx1J9eiCCUtp7d0O4IYdsEMOvtENhCTkT17oMJfQsN66odyMwd3HO43w5dnP3iGKS1CvpMGBMw1BNIAA4nYaokSvEHJoYIpLggKNPXRDGWQA0o9sFwSVnE2I9sGlZxeOe2I+LNSZam54Qlln4sg7UwdiFxhZsajXbDKJIIDuRqMISqjEkjUyYSpdQ4UD8mDsDDEVaeiE5cvjziUIGEFlnoMNhSOnbBcBSolQJxlhpBh0lixemdBvhFIBzboBgsCiCRX6IhSVjpNQMINc2jtVy+8dg+bS/REcYlILh9eWUdnub3ksHzaX6Ijz+L8NdKO7kl/pT7YbwOEE+FTdI+GYzl4nOpj5w1RqX2lRv+8iEk/lc1uSfhmKExCmqgmnwTvjame0M5yzrUoiUoYel3jKkeVT8qNW1giUeQ3RGXIpNFPOip+UNKcLwBYFyOgwaMXq8CkE5pHWIcAOXCeyNUnL13GG86o7DDhifFHZCIDGg6xAYgAVUB+r3xIkakjpHfESQwfD90SBtQ6xDCQJFHSnq74bCeVROWrvhklId5eXxhCxDQjOAiIyonq74kQB8UBtkMAMI5Pad0SAA6O07oCM6SMvugqBFG6xCZI80jr3QQNAz9R3QAKWbzelt8GOdPZvhgqhoftboME6Hb6W6AI1JVoWjmIEPhJaqCW1CJCFPR2PyoEJLhwRXNjFEQTTxE56hDKRXJOeyCAO3thiS+nqMSCKA4oOsQkuAQ2j4Q3Q6mcVPUd8MEpSlji6jvgCaUXmJBDh/hd0dkukNc9iDN+Ty/REcWkqTxqOQosdIOcdouh/Yawvn4PL9ERwcX4a6bwV78H+ES72tk+x3OZsuZPWpCjaJQcFRILFVIqo4O8K1Ecbccthrnyt8KFGHPqtZeyEftM4Q2glM66UIRpHHSyTzcqkZk3+zbhJLtyjIsIXJxYgozpY6PGhQoI164m57YSD+z3hMP/wA9P8dH4oIf2f8ACb9QQP3yPxQoUX1VfqC2QL+77hL+pp/jI/FC/u+4S4W8DT/GR+KFCg6qsbIL+77hM36GjP8A1kfigh/Z9wl/VUj98n8UKFD6vU/Q2Qcf2fcI8RJsiP4qfxQ/93/CMD9ER/FR+KFCg6vU/RbIP7QeEmH9FS+rjUfihxwB4RA/oaD+9R+KFCg6vU/Q5cEOAfCHTYE/xkfihxwD4RNWwp/io/FChQdXqeoHLg/tE4RB2sKP4qN8OOAvCIP+Qo/io/FChQdXX6gcuDe0bhGP8gg/vpe+C9o3CLC3gKBq92RvhQofV6nqBy4MOAvCJ/0FH8ZEOeA3CM/5JA/eo3woULq9T1A5cCPAbhDQ+BoP75ECeA/CM/5JP8aXvhQoOr1P0OXApfAbhAFB7DLFXfjkR0+wSl2e77NJmNjlykpU2sAAwoUY6mrVqZVTTEP/2Q==%20"/>
          <p:cNvSpPr>
            <a:spLocks noChangeAspect="1" noChangeArrowheads="1"/>
          </p:cNvSpPr>
          <p:nvPr/>
        </p:nvSpPr>
        <p:spPr bwMode="auto">
          <a:xfrm>
            <a:off x="155575" y="-144463"/>
            <a:ext cx="304800" cy="304801"/>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sp>
        <p:nvSpPr>
          <p:cNvPr id="11" name="Rectangle 2"/>
          <p:cNvSpPr txBox="1">
            <a:spLocks noChangeArrowheads="1"/>
          </p:cNvSpPr>
          <p:nvPr/>
        </p:nvSpPr>
        <p:spPr>
          <a:xfrm>
            <a:off x="533400" y="228600"/>
            <a:ext cx="8153400" cy="1219201"/>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en-US" dirty="0" smtClean="0">
                <a:solidFill>
                  <a:srgbClr val="FFFF00"/>
                </a:solidFill>
              </a:rPr>
              <a:t>Christ Our Righteousness</a:t>
            </a:r>
            <a:endParaRPr lang="en-US" altLang="en-US" dirty="0">
              <a:solidFill>
                <a:srgbClr val="FFFF00"/>
              </a:solidFill>
            </a:endParaRPr>
          </a:p>
        </p:txBody>
      </p:sp>
      <p:pic>
        <p:nvPicPr>
          <p:cNvPr id="8" name="Picture 7" descr="Screen Clipping"/>
          <p:cNvPicPr>
            <a:picLocks noChangeAspect="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2663510" y="1219200"/>
            <a:ext cx="3816980" cy="5181600"/>
          </a:xfrm>
          <a:prstGeom prst="rect">
            <a:avLst/>
          </a:prstGeom>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860591919"/>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p14:dur="0"/>
    </mc:Choice>
    <mc:Fallback>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990600" y="152400"/>
            <a:ext cx="7125113" cy="1066801"/>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“The Temple of the Lord are We”</a:t>
            </a:r>
            <a:endParaRPr lang="en-US" altLang="en-US" dirty="0">
              <a:solidFill>
                <a:srgbClr val="FFFF00"/>
              </a:solidFill>
            </a:endParaRPr>
          </a:p>
        </p:txBody>
      </p:sp>
      <p:sp>
        <p:nvSpPr>
          <p:cNvPr id="2" name="Content Placeholder 1"/>
          <p:cNvSpPr>
            <a:spLocks noGrp="1"/>
          </p:cNvSpPr>
          <p:nvPr>
            <p:ph idx="1"/>
          </p:nvPr>
        </p:nvSpPr>
        <p:spPr>
          <a:xfrm>
            <a:off x="838200" y="990600"/>
            <a:ext cx="7924800" cy="5867400"/>
          </a:xfrm>
        </p:spPr>
        <p:txBody>
          <a:bodyPr>
            <a:normAutofit fontScale="92500" lnSpcReduction="20000"/>
          </a:bodyPr>
          <a:lstStyle/>
          <a:p>
            <a:pPr marL="0" indent="0">
              <a:buNone/>
            </a:pPr>
            <a:r>
              <a:rPr lang="en-US" sz="2700" dirty="0">
                <a:solidFill>
                  <a:schemeClr val="tx2">
                    <a:lumMod val="90000"/>
                  </a:schemeClr>
                </a:solidFill>
                <a:latin typeface="Arial" panose="020B0604020202020204" pitchFamily="34" charset="0"/>
                <a:cs typeface="Arial" panose="020B0604020202020204" pitchFamily="34" charset="0"/>
              </a:rPr>
              <a:t>“Had the message been </a:t>
            </a:r>
            <a:r>
              <a:rPr lang="en-US" sz="2700" dirty="0">
                <a:solidFill>
                  <a:schemeClr val="tx2">
                    <a:lumMod val="50000"/>
                  </a:schemeClr>
                </a:solidFill>
                <a:latin typeface="Arial" panose="020B0604020202020204" pitchFamily="34" charset="0"/>
                <a:cs typeface="Arial" panose="020B0604020202020204" pitchFamily="34" charset="0"/>
              </a:rPr>
              <a:t>generally rejected</a:t>
            </a:r>
            <a:r>
              <a:rPr lang="en-US" sz="2700" dirty="0">
                <a:solidFill>
                  <a:schemeClr val="tx2">
                    <a:lumMod val="90000"/>
                  </a:schemeClr>
                </a:solidFill>
                <a:latin typeface="Arial" panose="020B0604020202020204" pitchFamily="34" charset="0"/>
                <a:cs typeface="Arial" panose="020B0604020202020204" pitchFamily="34" charset="0"/>
              </a:rPr>
              <a:t>, either at Minneapolis or soon after as is inferred, by some, and as is stated in your book, would we find that Elder Jones and Sister White labored together in camp-meetings and institutes, preaching this doctrine, of course with the sanction and endorsement of Conference </a:t>
            </a:r>
            <a:r>
              <a:rPr lang="en-US" sz="2700" dirty="0" smtClean="0">
                <a:solidFill>
                  <a:schemeClr val="tx2">
                    <a:lumMod val="90000"/>
                  </a:schemeClr>
                </a:solidFill>
                <a:latin typeface="Arial" panose="020B0604020202020204" pitchFamily="34" charset="0"/>
                <a:cs typeface="Arial" panose="020B0604020202020204" pitchFamily="34" charset="0"/>
              </a:rPr>
              <a:t>officials?”</a:t>
            </a:r>
            <a:endParaRPr lang="en-US" sz="2700" dirty="0">
              <a:solidFill>
                <a:schemeClr val="tx2">
                  <a:lumMod val="90000"/>
                </a:schemeClr>
              </a:solidFill>
              <a:latin typeface="Arial" panose="020B0604020202020204" pitchFamily="34" charset="0"/>
              <a:cs typeface="Arial" panose="020B0604020202020204" pitchFamily="34" charset="0"/>
            </a:endParaRPr>
          </a:p>
          <a:p>
            <a:pPr marL="0" indent="0">
              <a:buNone/>
            </a:pPr>
            <a:r>
              <a:rPr lang="en-US" sz="2700" dirty="0" smtClean="0">
                <a:solidFill>
                  <a:schemeClr val="tx2">
                    <a:lumMod val="90000"/>
                  </a:schemeClr>
                </a:solidFill>
                <a:latin typeface="Arial" panose="020B0604020202020204" pitchFamily="34" charset="0"/>
                <a:cs typeface="Arial" panose="020B0604020202020204" pitchFamily="34" charset="0"/>
              </a:rPr>
              <a:t>“I </a:t>
            </a:r>
            <a:r>
              <a:rPr lang="en-US" sz="2700" dirty="0">
                <a:solidFill>
                  <a:schemeClr val="tx2">
                    <a:lumMod val="90000"/>
                  </a:schemeClr>
                </a:solidFill>
                <a:latin typeface="Arial" panose="020B0604020202020204" pitchFamily="34" charset="0"/>
                <a:cs typeface="Arial" panose="020B0604020202020204" pitchFamily="34" charset="0"/>
              </a:rPr>
              <a:t>think we may, however, grant that there was not that entering into the experience either by ministers or people, to the extent that God was calling for, and after a few years, without any open rejection or repudiation of the doctrine, a formalism and apathy prevailed. I would not deny that this experience may be likened to the wanderings of Israel in the wilderness when they might have entered into the promise much earlier had they but </a:t>
            </a:r>
            <a:r>
              <a:rPr lang="en-US" sz="2700" dirty="0" smtClean="0">
                <a:solidFill>
                  <a:schemeClr val="tx2">
                    <a:lumMod val="90000"/>
                  </a:schemeClr>
                </a:solidFill>
                <a:latin typeface="Arial" panose="020B0604020202020204" pitchFamily="34" charset="0"/>
                <a:cs typeface="Arial" panose="020B0604020202020204" pitchFamily="34" charset="0"/>
              </a:rPr>
              <a:t>believed.” </a:t>
            </a:r>
            <a:r>
              <a:rPr lang="en-US" sz="1500" dirty="0" smtClean="0">
                <a:solidFill>
                  <a:schemeClr val="tx2">
                    <a:lumMod val="50000"/>
                  </a:schemeClr>
                </a:solidFill>
                <a:latin typeface="Arial" panose="020B0604020202020204" pitchFamily="34" charset="0"/>
                <a:cs typeface="Arial" panose="020B0604020202020204" pitchFamily="34" charset="0"/>
              </a:rPr>
              <a:t>(D. E. Robinson to Taylor G. Bunch, Dec. 30, 1930; in </a:t>
            </a:r>
            <a:r>
              <a:rPr lang="en-US" sz="1500" i="1" dirty="0" smtClean="0">
                <a:solidFill>
                  <a:schemeClr val="tx2">
                    <a:lumMod val="50000"/>
                  </a:schemeClr>
                </a:solidFill>
                <a:latin typeface="Arial" panose="020B0604020202020204" pitchFamily="34" charset="0"/>
                <a:cs typeface="Arial" panose="020B0604020202020204" pitchFamily="34" charset="0"/>
              </a:rPr>
              <a:t>Manuscripts and Memories of Minneapolis</a:t>
            </a:r>
            <a:r>
              <a:rPr lang="en-US" sz="1500" dirty="0" smtClean="0">
                <a:solidFill>
                  <a:schemeClr val="tx2">
                    <a:lumMod val="50000"/>
                  </a:schemeClr>
                </a:solidFill>
                <a:latin typeface="Arial" panose="020B0604020202020204" pitchFamily="34" charset="0"/>
                <a:cs typeface="Arial" panose="020B0604020202020204" pitchFamily="34" charset="0"/>
              </a:rPr>
              <a:t>, pp. 333-335)</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024810587"/>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990600" y="152400"/>
            <a:ext cx="7125113" cy="1066801"/>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“The Temple of the Lord are We”</a:t>
            </a:r>
            <a:endParaRPr lang="en-US" altLang="en-US" dirty="0">
              <a:solidFill>
                <a:srgbClr val="FFFF00"/>
              </a:solidFill>
            </a:endParaRPr>
          </a:p>
        </p:txBody>
      </p:sp>
      <p:sp>
        <p:nvSpPr>
          <p:cNvPr id="2" name="Content Placeholder 1"/>
          <p:cNvSpPr>
            <a:spLocks noGrp="1"/>
          </p:cNvSpPr>
          <p:nvPr>
            <p:ph idx="1"/>
          </p:nvPr>
        </p:nvSpPr>
        <p:spPr>
          <a:xfrm>
            <a:off x="762000" y="990600"/>
            <a:ext cx="8001000" cy="5867400"/>
          </a:xfrm>
        </p:spPr>
        <p:txBody>
          <a:bodyPr>
            <a:normAutofit/>
          </a:bodyPr>
          <a:lstStyle/>
          <a:p>
            <a:pPr marL="0" indent="0">
              <a:buNone/>
            </a:pPr>
            <a:r>
              <a:rPr lang="en-US" sz="2700" dirty="0">
                <a:solidFill>
                  <a:schemeClr val="tx2">
                    <a:lumMod val="90000"/>
                  </a:schemeClr>
                </a:solidFill>
                <a:latin typeface="Arial" panose="020B0604020202020204" pitchFamily="34" charset="0"/>
                <a:cs typeface="Arial" panose="020B0604020202020204" pitchFamily="34" charset="0"/>
              </a:rPr>
              <a:t>“I have heard, and seen in print, recent references to what is treated a historical fact, that at the time of the Minneapolis General Conference in 1888, the doctrine of </a:t>
            </a:r>
            <a:r>
              <a:rPr lang="en-US" sz="2700" dirty="0">
                <a:solidFill>
                  <a:schemeClr val="tx2">
                    <a:lumMod val="50000"/>
                  </a:schemeClr>
                </a:solidFill>
                <a:latin typeface="Arial" panose="020B0604020202020204" pitchFamily="34" charset="0"/>
                <a:cs typeface="Arial" panose="020B0604020202020204" pitchFamily="34" charset="0"/>
              </a:rPr>
              <a:t>righteousness by faith was rejected by Seventh-day Adventists, as a </a:t>
            </a:r>
            <a:r>
              <a:rPr lang="en-US" sz="2700" dirty="0" smtClean="0">
                <a:solidFill>
                  <a:schemeClr val="tx2">
                    <a:lumMod val="50000"/>
                  </a:schemeClr>
                </a:solidFill>
                <a:latin typeface="Arial" panose="020B0604020202020204" pitchFamily="34" charset="0"/>
                <a:cs typeface="Arial" panose="020B0604020202020204" pitchFamily="34" charset="0"/>
              </a:rPr>
              <a:t>denomination</a:t>
            </a:r>
            <a:r>
              <a:rPr lang="en-US" sz="2700" dirty="0" smtClean="0">
                <a:solidFill>
                  <a:schemeClr val="tx2">
                    <a:lumMod val="90000"/>
                  </a:schemeClr>
                </a:solidFill>
                <a:latin typeface="Arial" panose="020B0604020202020204" pitchFamily="34" charset="0"/>
                <a:cs typeface="Arial" panose="020B0604020202020204" pitchFamily="34" charset="0"/>
              </a:rPr>
              <a:t>….”</a:t>
            </a:r>
          </a:p>
          <a:p>
            <a:pPr marL="0" indent="0">
              <a:buNone/>
            </a:pPr>
            <a:r>
              <a:rPr lang="en-US" sz="2700" dirty="0">
                <a:solidFill>
                  <a:schemeClr val="tx2">
                    <a:lumMod val="90000"/>
                  </a:schemeClr>
                </a:solidFill>
                <a:latin typeface="Arial" panose="020B0604020202020204" pitchFamily="34" charset="0"/>
                <a:cs typeface="Arial" panose="020B0604020202020204" pitchFamily="34" charset="0"/>
              </a:rPr>
              <a:t>“I heard no statements made that could rightly be construed as rejecting the doctrine of justification by faith</a:t>
            </a:r>
            <a:r>
              <a:rPr lang="en-US" sz="2700" dirty="0" smtClean="0">
                <a:solidFill>
                  <a:schemeClr val="tx2">
                    <a:lumMod val="90000"/>
                  </a:schemeClr>
                </a:solidFill>
                <a:latin typeface="Arial" panose="020B0604020202020204" pitchFamily="34" charset="0"/>
                <a:cs typeface="Arial" panose="020B0604020202020204" pitchFamily="34" charset="0"/>
              </a:rPr>
              <a:t>.” (cont.) </a:t>
            </a:r>
            <a:endParaRPr lang="en-US" sz="1500" dirty="0" smtClean="0">
              <a:solidFill>
                <a:schemeClr val="tx2">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973082616"/>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990600" y="152400"/>
            <a:ext cx="7125113" cy="1066801"/>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“The Temple of the Lord are We”</a:t>
            </a:r>
            <a:endParaRPr lang="en-US" altLang="en-US" dirty="0">
              <a:solidFill>
                <a:srgbClr val="FFFF00"/>
              </a:solidFill>
            </a:endParaRPr>
          </a:p>
        </p:txBody>
      </p:sp>
      <p:sp>
        <p:nvSpPr>
          <p:cNvPr id="2" name="Content Placeholder 1"/>
          <p:cNvSpPr>
            <a:spLocks noGrp="1"/>
          </p:cNvSpPr>
          <p:nvPr>
            <p:ph idx="1"/>
          </p:nvPr>
        </p:nvSpPr>
        <p:spPr>
          <a:xfrm>
            <a:off x="762000" y="990600"/>
            <a:ext cx="8001000" cy="5867400"/>
          </a:xfrm>
        </p:spPr>
        <p:txBody>
          <a:bodyPr>
            <a:normAutofit/>
          </a:bodyPr>
          <a:lstStyle/>
          <a:p>
            <a:pPr marL="0" indent="0">
              <a:buNone/>
            </a:pPr>
            <a:r>
              <a:rPr lang="en-US" sz="2700" dirty="0">
                <a:solidFill>
                  <a:schemeClr val="tx2">
                    <a:lumMod val="90000"/>
                  </a:schemeClr>
                </a:solidFill>
                <a:latin typeface="Arial" panose="020B0604020202020204" pitchFamily="34" charset="0"/>
                <a:cs typeface="Arial" panose="020B0604020202020204" pitchFamily="34" charset="0"/>
              </a:rPr>
              <a:t>“I have read carefully the testimonies of reproof from the pen of Sister White, following that meeting, in which she charges our leading men with having stood in the way of light and blessing that God intended should have been cherished and accepted at that time. But that righteousness by faith, as a doctrine held by our leading men, and on which their belief has never changed, was rejected, at that time, is not a warranted </a:t>
            </a:r>
            <a:r>
              <a:rPr lang="en-US" sz="2700" dirty="0" smtClean="0">
                <a:solidFill>
                  <a:schemeClr val="tx2">
                    <a:lumMod val="90000"/>
                  </a:schemeClr>
                </a:solidFill>
                <a:latin typeface="Arial" panose="020B0604020202020204" pitchFamily="34" charset="0"/>
                <a:cs typeface="Arial" panose="020B0604020202020204" pitchFamily="34" charset="0"/>
              </a:rPr>
              <a:t>conclusion….”</a:t>
            </a:r>
          </a:p>
          <a:p>
            <a:pPr marL="0" indent="0">
              <a:buNone/>
            </a:pPr>
            <a:r>
              <a:rPr lang="en-US" sz="2700" dirty="0" smtClean="0">
                <a:solidFill>
                  <a:schemeClr val="tx2">
                    <a:lumMod val="90000"/>
                  </a:schemeClr>
                </a:solidFill>
                <a:latin typeface="Arial" panose="020B0604020202020204" pitchFamily="34" charset="0"/>
                <a:cs typeface="Arial" panose="020B0604020202020204" pitchFamily="34" charset="0"/>
              </a:rPr>
              <a:t>“[I]t </a:t>
            </a:r>
            <a:r>
              <a:rPr lang="en-US" sz="2700" dirty="0">
                <a:solidFill>
                  <a:schemeClr val="tx2">
                    <a:lumMod val="90000"/>
                  </a:schemeClr>
                </a:solidFill>
                <a:latin typeface="Arial" panose="020B0604020202020204" pitchFamily="34" charset="0"/>
                <a:cs typeface="Arial" panose="020B0604020202020204" pitchFamily="34" charset="0"/>
              </a:rPr>
              <a:t>appeals to me that so important a Bible doctrine as justification by faith, has never been set aside or rejected by this denomination</a:t>
            </a:r>
            <a:r>
              <a:rPr lang="en-US" sz="2700" dirty="0" smtClean="0">
                <a:solidFill>
                  <a:schemeClr val="tx2">
                    <a:lumMod val="90000"/>
                  </a:schemeClr>
                </a:solidFill>
                <a:latin typeface="Arial" panose="020B0604020202020204" pitchFamily="34" charset="0"/>
                <a:cs typeface="Arial" panose="020B0604020202020204" pitchFamily="34" charset="0"/>
              </a:rPr>
              <a:t>.” </a:t>
            </a:r>
            <a:r>
              <a:rPr lang="en-US" sz="1500" dirty="0" smtClean="0">
                <a:solidFill>
                  <a:schemeClr val="tx2">
                    <a:lumMod val="50000"/>
                  </a:schemeClr>
                </a:solidFill>
                <a:latin typeface="Arial" panose="020B0604020202020204" pitchFamily="34" charset="0"/>
                <a:cs typeface="Arial" panose="020B0604020202020204" pitchFamily="34" charset="0"/>
              </a:rPr>
              <a:t>(A. T. Robinson “Did the Seventh-day Adventist Denomination Reject the Doctrine of Righteousness by Faith?” 1931; in </a:t>
            </a:r>
            <a:r>
              <a:rPr lang="en-US" sz="1500" i="1" dirty="0" smtClean="0">
                <a:solidFill>
                  <a:schemeClr val="tx2">
                    <a:lumMod val="50000"/>
                  </a:schemeClr>
                </a:solidFill>
                <a:latin typeface="Arial" panose="020B0604020202020204" pitchFamily="34" charset="0"/>
                <a:cs typeface="Arial" panose="020B0604020202020204" pitchFamily="34" charset="0"/>
              </a:rPr>
              <a:t>Manuscripts and Memories of Minneapolis</a:t>
            </a:r>
            <a:r>
              <a:rPr lang="en-US" sz="1500" dirty="0" smtClean="0">
                <a:solidFill>
                  <a:schemeClr val="tx2">
                    <a:lumMod val="50000"/>
                  </a:schemeClr>
                </a:solidFill>
                <a:latin typeface="Arial" panose="020B0604020202020204" pitchFamily="34" charset="0"/>
                <a:cs typeface="Arial" panose="020B0604020202020204" pitchFamily="34" charset="0"/>
              </a:rPr>
              <a:t>, pp. 336-337)</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79836878"/>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990600" y="152400"/>
            <a:ext cx="7125113" cy="1066801"/>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“The Temple of the Lord are We?”</a:t>
            </a:r>
            <a:endParaRPr lang="en-US" altLang="en-US" dirty="0">
              <a:solidFill>
                <a:srgbClr val="FFFF00"/>
              </a:solidFill>
            </a:endParaRPr>
          </a:p>
        </p:txBody>
      </p:sp>
      <p:sp>
        <p:nvSpPr>
          <p:cNvPr id="2" name="Content Placeholder 1"/>
          <p:cNvSpPr>
            <a:spLocks noGrp="1"/>
          </p:cNvSpPr>
          <p:nvPr>
            <p:ph idx="1"/>
          </p:nvPr>
        </p:nvSpPr>
        <p:spPr>
          <a:xfrm>
            <a:off x="838200" y="990600"/>
            <a:ext cx="7924800" cy="5867400"/>
          </a:xfrm>
        </p:spPr>
        <p:txBody>
          <a:bodyPr>
            <a:normAutofit fontScale="92500" lnSpcReduction="10000"/>
          </a:bodyPr>
          <a:lstStyle/>
          <a:p>
            <a:pPr marL="0" indent="0">
              <a:buNone/>
            </a:pPr>
            <a:r>
              <a:rPr lang="en-US" sz="2700" dirty="0" smtClean="0">
                <a:solidFill>
                  <a:schemeClr val="tx2">
                    <a:lumMod val="90000"/>
                  </a:schemeClr>
                </a:solidFill>
                <a:latin typeface="Arial" panose="020B0604020202020204" pitchFamily="34" charset="0"/>
                <a:cs typeface="Arial" panose="020B0604020202020204" pitchFamily="34" charset="0"/>
              </a:rPr>
              <a:t>“The </a:t>
            </a:r>
            <a:r>
              <a:rPr lang="en-US" sz="2700" dirty="0">
                <a:solidFill>
                  <a:schemeClr val="tx2">
                    <a:lumMod val="90000"/>
                  </a:schemeClr>
                </a:solidFill>
                <a:latin typeface="Arial" panose="020B0604020202020204" pitchFamily="34" charset="0"/>
                <a:cs typeface="Arial" panose="020B0604020202020204" pitchFamily="34" charset="0"/>
              </a:rPr>
              <a:t>much talked of debate was opened by Elder Morrison after Elder Waggoner had finished his eleven studies</a:t>
            </a:r>
            <a:r>
              <a:rPr lang="en-US" sz="2700" dirty="0" smtClean="0">
                <a:solidFill>
                  <a:schemeClr val="tx2">
                    <a:lumMod val="90000"/>
                  </a:schemeClr>
                </a:solidFill>
                <a:latin typeface="Arial" panose="020B0604020202020204" pitchFamily="34" charset="0"/>
                <a:cs typeface="Arial" panose="020B0604020202020204" pitchFamily="34" charset="0"/>
              </a:rPr>
              <a:t>,… </a:t>
            </a:r>
            <a:r>
              <a:rPr lang="en-US" sz="2700" dirty="0">
                <a:solidFill>
                  <a:schemeClr val="tx2">
                    <a:lumMod val="90000"/>
                  </a:schemeClr>
                </a:solidFill>
                <a:latin typeface="Arial" panose="020B0604020202020204" pitchFamily="34" charset="0"/>
                <a:cs typeface="Arial" panose="020B0604020202020204" pitchFamily="34" charset="0"/>
              </a:rPr>
              <a:t>In the opening it was stated </a:t>
            </a:r>
            <a:r>
              <a:rPr lang="en-US" sz="2700" dirty="0" smtClean="0">
                <a:solidFill>
                  <a:schemeClr val="tx2">
                    <a:lumMod val="90000"/>
                  </a:schemeClr>
                </a:solidFill>
                <a:latin typeface="Arial" panose="020B0604020202020204" pitchFamily="34" charset="0"/>
                <a:cs typeface="Arial" panose="020B0604020202020204" pitchFamily="34" charset="0"/>
              </a:rPr>
              <a:t>‘We </a:t>
            </a:r>
            <a:r>
              <a:rPr lang="en-US" sz="2700" dirty="0">
                <a:solidFill>
                  <a:schemeClr val="tx2">
                    <a:lumMod val="90000"/>
                  </a:schemeClr>
                </a:solidFill>
                <a:latin typeface="Arial" panose="020B0604020202020204" pitchFamily="34" charset="0"/>
                <a:cs typeface="Arial" panose="020B0604020202020204" pitchFamily="34" charset="0"/>
              </a:rPr>
              <a:t>have always believed in Justification by Faith and preached it</a:t>
            </a:r>
            <a:r>
              <a:rPr lang="en-US" sz="2700" dirty="0" smtClean="0">
                <a:solidFill>
                  <a:schemeClr val="tx2">
                    <a:lumMod val="90000"/>
                  </a:schemeClr>
                </a:solidFill>
                <a:latin typeface="Arial" panose="020B0604020202020204" pitchFamily="34" charset="0"/>
                <a:cs typeface="Arial" panose="020B0604020202020204" pitchFamily="34" charset="0"/>
              </a:rPr>
              <a:t>.’ </a:t>
            </a:r>
            <a:r>
              <a:rPr lang="en-US" sz="2700" dirty="0">
                <a:solidFill>
                  <a:schemeClr val="tx2">
                    <a:lumMod val="90000"/>
                  </a:schemeClr>
                </a:solidFill>
                <a:latin typeface="Arial" panose="020B0604020202020204" pitchFamily="34" charset="0"/>
                <a:cs typeface="Arial" panose="020B0604020202020204" pitchFamily="34" charset="0"/>
              </a:rPr>
              <a:t>That was true in theory and with some of the older ministers it was true that they knew by </a:t>
            </a:r>
            <a:r>
              <a:rPr lang="en-US" sz="2700" dirty="0" smtClean="0">
                <a:solidFill>
                  <a:schemeClr val="tx2">
                    <a:lumMod val="90000"/>
                  </a:schemeClr>
                </a:solidFill>
                <a:latin typeface="Arial" panose="020B0604020202020204" pitchFamily="34" charset="0"/>
                <a:cs typeface="Arial" panose="020B0604020202020204" pitchFamily="34" charset="0"/>
              </a:rPr>
              <a:t>experience what </a:t>
            </a:r>
            <a:r>
              <a:rPr lang="en-US" sz="2700" dirty="0">
                <a:solidFill>
                  <a:schemeClr val="tx2">
                    <a:lumMod val="90000"/>
                  </a:schemeClr>
                </a:solidFill>
                <a:latin typeface="Arial" panose="020B0604020202020204" pitchFamily="34" charset="0"/>
                <a:cs typeface="Arial" panose="020B0604020202020204" pitchFamily="34" charset="0"/>
              </a:rPr>
              <a:t>it is, but in many cases the theory was about all they had, and I know that some of our dear old brethren contend to this day that there was no confusion and really no debate</a:t>
            </a:r>
            <a:r>
              <a:rPr lang="en-US" sz="2700" dirty="0" smtClean="0">
                <a:solidFill>
                  <a:schemeClr val="tx2">
                    <a:lumMod val="90000"/>
                  </a:schemeClr>
                </a:solidFill>
                <a:latin typeface="Arial" panose="020B0604020202020204" pitchFamily="34" charset="0"/>
                <a:cs typeface="Arial" panose="020B0604020202020204" pitchFamily="34" charset="0"/>
              </a:rPr>
              <a:t>.”</a:t>
            </a:r>
          </a:p>
          <a:p>
            <a:pPr marL="0" indent="0">
              <a:buNone/>
            </a:pPr>
            <a:r>
              <a:rPr lang="en-US" sz="2700" dirty="0" smtClean="0">
                <a:solidFill>
                  <a:schemeClr val="tx2">
                    <a:lumMod val="90000"/>
                  </a:schemeClr>
                </a:solidFill>
                <a:latin typeface="Arial" panose="020B0604020202020204" pitchFamily="34" charset="0"/>
                <a:cs typeface="Arial" panose="020B0604020202020204" pitchFamily="34" charset="0"/>
              </a:rPr>
              <a:t>“Well</a:t>
            </a:r>
            <a:r>
              <a:rPr lang="en-US" sz="2700" dirty="0">
                <a:solidFill>
                  <a:schemeClr val="tx2">
                    <a:lumMod val="90000"/>
                  </a:schemeClr>
                </a:solidFill>
                <a:latin typeface="Arial" panose="020B0604020202020204" pitchFamily="34" charset="0"/>
                <a:cs typeface="Arial" panose="020B0604020202020204" pitchFamily="34" charset="0"/>
              </a:rPr>
              <a:t>, I, was there and was in the midst of it, both in the public meetings and in our private quarters, and I know the spirit of debate and controversy ran high and some very bitter feelings were developed, but the conference closed with a dark shadow over many minds</a:t>
            </a:r>
            <a:r>
              <a:rPr lang="en-US" sz="2700" dirty="0" smtClean="0">
                <a:solidFill>
                  <a:schemeClr val="tx2">
                    <a:lumMod val="90000"/>
                  </a:schemeClr>
                </a:solidFill>
                <a:latin typeface="Arial" panose="020B0604020202020204" pitchFamily="34" charset="0"/>
                <a:cs typeface="Arial" panose="020B0604020202020204" pitchFamily="34" charset="0"/>
              </a:rPr>
              <a:t>.” (cont.)</a:t>
            </a:r>
            <a:endParaRPr lang="en-US" sz="1500" dirty="0" smtClean="0">
              <a:solidFill>
                <a:schemeClr val="tx2">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528802670"/>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990600" y="152400"/>
            <a:ext cx="7125113" cy="1066801"/>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“The Temple of the Lord are We?”</a:t>
            </a:r>
            <a:endParaRPr lang="en-US" altLang="en-US" dirty="0">
              <a:solidFill>
                <a:srgbClr val="FFFF00"/>
              </a:solidFill>
            </a:endParaRPr>
          </a:p>
        </p:txBody>
      </p:sp>
      <p:sp>
        <p:nvSpPr>
          <p:cNvPr id="2" name="Content Placeholder 1"/>
          <p:cNvSpPr>
            <a:spLocks noGrp="1"/>
          </p:cNvSpPr>
          <p:nvPr>
            <p:ph idx="1"/>
          </p:nvPr>
        </p:nvSpPr>
        <p:spPr>
          <a:xfrm>
            <a:off x="838200" y="990600"/>
            <a:ext cx="7924800" cy="5867400"/>
          </a:xfrm>
        </p:spPr>
        <p:txBody>
          <a:bodyPr>
            <a:normAutofit/>
          </a:bodyPr>
          <a:lstStyle/>
          <a:p>
            <a:pPr marL="0" indent="0">
              <a:buNone/>
            </a:pPr>
            <a:r>
              <a:rPr lang="en-US" sz="2700" dirty="0">
                <a:solidFill>
                  <a:schemeClr val="tx2">
                    <a:lumMod val="90000"/>
                  </a:schemeClr>
                </a:solidFill>
                <a:latin typeface="Arial" panose="020B0604020202020204" pitchFamily="34" charset="0"/>
                <a:cs typeface="Arial" panose="020B0604020202020204" pitchFamily="34" charset="0"/>
              </a:rPr>
              <a:t>“I am sorry for any one who was at the Conference in Minneapolis in 1888 who does not recognize that there was </a:t>
            </a:r>
            <a:r>
              <a:rPr lang="en-US" sz="2700" dirty="0">
                <a:solidFill>
                  <a:schemeClr val="tx2">
                    <a:lumMod val="50000"/>
                  </a:schemeClr>
                </a:solidFill>
                <a:latin typeface="Arial" panose="020B0604020202020204" pitchFamily="34" charset="0"/>
                <a:cs typeface="Arial" panose="020B0604020202020204" pitchFamily="34" charset="0"/>
              </a:rPr>
              <a:t>opposition and rejection </a:t>
            </a:r>
            <a:r>
              <a:rPr lang="en-US" sz="2700" dirty="0">
                <a:solidFill>
                  <a:schemeClr val="tx2">
                    <a:lumMod val="90000"/>
                  </a:schemeClr>
                </a:solidFill>
                <a:latin typeface="Arial" panose="020B0604020202020204" pitchFamily="34" charset="0"/>
                <a:cs typeface="Arial" panose="020B0604020202020204" pitchFamily="34" charset="0"/>
              </a:rPr>
              <a:t>of the Message that the Lord sent to His people at that time. It is not too late yet to repent and receive a great </a:t>
            </a:r>
            <a:r>
              <a:rPr lang="en-US" sz="2700" dirty="0" smtClean="0">
                <a:solidFill>
                  <a:schemeClr val="tx2">
                    <a:lumMod val="90000"/>
                  </a:schemeClr>
                </a:solidFill>
                <a:latin typeface="Arial" panose="020B0604020202020204" pitchFamily="34" charset="0"/>
                <a:cs typeface="Arial" panose="020B0604020202020204" pitchFamily="34" charset="0"/>
              </a:rPr>
              <a:t>blessing.” </a:t>
            </a:r>
            <a:r>
              <a:rPr lang="en-US" sz="1500" dirty="0" smtClean="0">
                <a:solidFill>
                  <a:schemeClr val="tx2">
                    <a:lumMod val="50000"/>
                  </a:schemeClr>
                </a:solidFill>
                <a:latin typeface="Arial" panose="020B0604020202020204" pitchFamily="34" charset="0"/>
                <a:cs typeface="Arial" panose="020B0604020202020204" pitchFamily="34" charset="0"/>
              </a:rPr>
              <a:t>(C. C. McReynolds, “Experience While at the General Conference in Minneapolis, Minn. In 1888,” 1931; in </a:t>
            </a:r>
            <a:r>
              <a:rPr lang="en-US" sz="1500" i="1" dirty="0" smtClean="0">
                <a:solidFill>
                  <a:schemeClr val="tx2">
                    <a:lumMod val="50000"/>
                  </a:schemeClr>
                </a:solidFill>
                <a:latin typeface="Arial" panose="020B0604020202020204" pitchFamily="34" charset="0"/>
                <a:cs typeface="Arial" panose="020B0604020202020204" pitchFamily="34" charset="0"/>
              </a:rPr>
              <a:t>Manuscripts and Memories of Minneapolis</a:t>
            </a:r>
            <a:r>
              <a:rPr lang="en-US" sz="1500" dirty="0" smtClean="0">
                <a:solidFill>
                  <a:schemeClr val="tx2">
                    <a:lumMod val="50000"/>
                  </a:schemeClr>
                </a:solidFill>
                <a:latin typeface="Arial" panose="020B0604020202020204" pitchFamily="34" charset="0"/>
                <a:cs typeface="Arial" panose="020B0604020202020204" pitchFamily="34" charset="0"/>
              </a:rPr>
              <a:t>, pp. 340-342)</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907677117"/>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11FAB56-F1D0-4A38-B6CB-A69DCEBB5786}" type="slidenum">
              <a:rPr lang="en-US" smtClean="0">
                <a:solidFill>
                  <a:srgbClr val="FFFFFF"/>
                </a:solidFill>
              </a:rPr>
              <a:pPr/>
              <a:t>35</a:t>
            </a:fld>
            <a:endParaRPr lang="en-US">
              <a:solidFill>
                <a:srgbClr val="FFFFFF"/>
              </a:solidFill>
            </a:endParaRPr>
          </a:p>
        </p:txBody>
      </p:sp>
      <p:pic>
        <p:nvPicPr>
          <p:cNvPr id="1026" name="Picture 2" descr="http://ecx.images-amazon.com/images/I/510mDTozQUL._SX258_BO1,204,203,200_.jpg"/>
          <p:cNvPicPr>
            <a:picLocks noChangeAspect="1" noChangeArrowheads="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2401592" y="1371600"/>
            <a:ext cx="4343400" cy="5111848"/>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
        <p:nvSpPr>
          <p:cNvPr id="7" name="Rectangle 2"/>
          <p:cNvSpPr txBox="1">
            <a:spLocks noChangeArrowheads="1"/>
          </p:cNvSpPr>
          <p:nvPr/>
        </p:nvSpPr>
        <p:spPr>
          <a:xfrm>
            <a:off x="228600" y="152400"/>
            <a:ext cx="8915400" cy="1066801"/>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en-US" smtClean="0">
                <a:solidFill>
                  <a:srgbClr val="FFFF00"/>
                </a:solidFill>
              </a:rPr>
              <a:t>“Examples of Historical Inaccuracy that Developed From These Responses”</a:t>
            </a:r>
            <a:endParaRPr lang="en-US" altLang="en-US" dirty="0">
              <a:solidFill>
                <a:srgbClr val="FFFF00"/>
              </a:solidFill>
            </a:endParaRPr>
          </a:p>
        </p:txBody>
      </p:sp>
      <p:sp>
        <p:nvSpPr>
          <p:cNvPr id="8" name="AutoShape 4" descr="data:image/jpeg;base64,/9j/4AAQSkZJRgABAQAAAQABAAD/2wBDAAoHBwgHBgoICAgLCgoLDhgQDg0NDh0VFhEYIx8lJCIfIiEmKzcvJik0KSEiMEExNDk7Pj4+JS5ESUM8SDc9Pjv/2wBDAQoLCw4NDhwQEBw7KCIoOzs7Ozs7Ozs7Ozs7Ozs7Ozs7Ozs7Ozs7Ozs7Ozs7Ozs7Ozs7Ozs7Ozs7Ozs7Ozs7Ozv/wAARCAFaAO0DASIAAhEBAxEB/8QAGwAAAQUBAQAAAAAAAAAAAAAABgECAwQFAAf/xABTEAABAwIEAwMIAwgPBwQDAAABAgMRAAQFEiExBkFRE2FxBxQiMoGRsdEVocEjQlJicoKTshYkMzZDRVNUVWN0g5KiwiVkc5Th8PEXJjQ1RNLi/8QAGgEAAwEBAQEAAAAAAAAAAAAAAAECAwQFBv/EADARAAICAQQBAgUDBAIDAAAAAAABAhEDBBIhMRMyQQUUIlFhcYGhFUKR0SPwJLHB/9oADAMBAAIRAxEAPwDX4uvbmzvFC3fcZSLZCgEKIEka0I2eM4k5bhRxG7nNuX1fOiXj3S68bdvbwoKsCQwB+P8AZVIZeOM4pzxO7/TKH20xWN4mDriV3/zCvnVNQMd9RK2+2qA0DjeKRP0lef8AMK+dIcdxTb6Ru/06vnWfy50uUkdaQy4cdxRX8Z3kd1wr50gxzFpI+k7v9Ov51QI5RSRBOvspDNAY9i0GcTu/06vnTfpzFztid5H9oV86oqOkTXA6d/hQMvHHsVj/AOzvBH+8K+dNOO4tzxS90/r1/OqCtNPtpCQB6R91AzR+n8WV/Gl4P79Xzpi8exYEk4reey4X86zVKA2iYpql69/WkBoniDFwAfpW9n+0L+dIOIsXH8a3v/ML+dZsxMEe+mTzBoEaR4hxj+lr3f8AnC/nXHiHGMuX6WvdN/2wufjWYdEk1x15c6ANH9kGM7fS99E/zhfzpRxBjJ/ja+j+0L+dZsydta6elAjT/ZBjMz9LXun+8L+dP/ZBjBWCrFr32XCh9tZepVV1Fi4pjtEoJHcKTaRSVlg4/i+cRi177bhcfGlXj+KxKMWvh1l9fzrPcYcQYUnUd1d5u76uUiOVHAF39kGMD+Nb3/mF/Op7XFcbeUCrFb7JP84X86gs8HffUCUhKYmTpW2mzaYt+zgFVZyyRXCLjD3ZKjE8ShP7fuiR1eV86tNYlfZVZr64Kp/lFH7azicqQk/VUrMBSkmZnU71jJtrg1pFs3mJqX6F/cxuZeV86IOFXrtxFym6uFvFOTKVqKomZocR6QACkqjSKIuFElPnYP4h/WoxzbdMjJFbbKnHwT2wJOvm7cD2UF2IHYAfjUaeUETcNQd7VHwNBViYaEfhV1o5h60wPtqutGnIk9anUTrrUROsGaYDSmANda7IZknwFIok7VwMikUIoZTBBIPKahUj0joQOlSE5ecVGT6Uk0ykhpg6kU0EFJnWNopxJkkae2oysExHvpDaFO2pk9KYok68zXEg7HWmFRA9lMRx0PfTTHPSuKp3pAf/ABSEcdo59aadOc106bUioJiKAFBme6k0J612kfOu331oEcCd4kUokHUVxjXSaVAKiBOnjQBv4RhVncstOuhckmddKLrPCraA2jKI5UFs35bZQ2gxkjbStWwxh03SSVlB+quaUZS7OlJJBFecPsiHQkKV1qi7hzaI+5yrma104gl8oQs+kQd+dNdtlqbKhzrLI0l2XAyVpcSpOxSBtlqu5ElZO1aK0ZfuSvWAk9N+tVQlLiFgLSrkawTKZmPuocToMqhz61Wb7RLmZJOm45VOuzWHCsnSelW7a0JEhMhO9dW9RiSPsmwlJKxmKh12op4bbyJuOhy/bWF2BDYWmNd5rZ4YdUs3SDEJyRHtrHE92RMjL6WUvKDHnTP9kR9tBFgfuSefpUb+UFE3LKv91R9tA1gZaT+VXoro5PcmXEQNO6ojH5PjUip3n2VsYFwo/jlgq7TfoZT2ikZS1O3fNZZs0MMd2R0hpNvgwFiNgYqNSsu23WjJfk6uAkn6XRoP5D/+qD8KsVYtilrZF7sy+opK4mIBO3srLHrMGWMpQlaXZe1rsrqWBMHxNIFyPROnOtPiPh88PXrVubnzjtGs+bJljWOtXcQ4PNhw43jBvu0zpbUW+zj1o5z30fOYag74l1+SqYOKUeWg+NR6wY0NbHDeA/sixJdp5z2AQ12khGadQOoomHk2tVOFlONy8N0dmCR7JmozfENPgnsm+f0FTYBAmIB07qYT3CK2OIeHrvh27QzcEONOAlt5IgKjcdx7qk4a4WueI7heRwM27Jhx0idegHM1q9VhWLzOX0/cKfRhGJmDXHKddR416U95L7BTJDGIXCXY0Kwkpnw0oBxbC7nCMQcsrpIDjfMbKHIjurLTa/BqW443yDTXZS6HrtTTrMUWfsMaHBv06L1efsO07LII32moOEOFGeJvO+1unGfN8kZEgzM/Km9dgUJZL4i6f6i2sGspjT6q7WY51axC1TZYldWgWVhh1SAo6EwaLuH/ACdLv7NN5ib67dtwShpA9KORJO3uqs2rw4MayTfDEk26AcTsBUhTAmZ7pos4p4QtcDsE31leqfaLgbUhcEye8eFYmB4anGcbtsOcdLSXir00iSISTt7KWPVY8uJ5YvhFVXBSa0UDt0q824UKCkq1GtWeKsCRw3ijdm3cKfStgO5lpggyoR9VamKcJt4bwyzi6b1xxbgbJbLYAGaOftpfOYKg74l0UrRewR4XiUgmCOVERUtVuAEZdxBoN4aSSspPM6EfCjw2rjtmQAAY1rn1EUpcs6IvgDLpN0XexQqRHpZelR29oErAVOUajTQ0UDDCXEqUYTzjSku7JlKQEwkHQTUS1C6QJMySMyUpSiUp20pzCEpUtRJIOsDSrUM26CZ121qJC2F6IIzHfWai3JUh0SvrSq39DSKu8LhYN1mG4RH+asd65QhJCZK52ra4YKlC5UoROX7a308XGSM8voZneUFRF4wB/NU0C2RPZpg/fCjnygg+dskb+ap+NAtlqhJ/Hr0o9HI+yyRpoZqxhKlsYtZBt1xIVcolIWYMnXTaoASORip8PP8AtexgR+2W/jWedJ4pX9hoIfKM6tDlgEurSFBchKiJ26UN8KpSOKcOjT7oYn8k0ReUcAu4drrDn2UP8LJA4pw4jX7of1TXk6Sv6a2vs/8A6av1BlxZwnecQXzNxbXDDQbbyEOTJ1nkKXiu1VZ8B+arUFKZSygkbGCBWT5QcTxCzxa2bs7+4t0FgqUlp0pBMnpWnxE4t7yeNuOLK1qaYKlKMkmU15WOOVR07k7jfC+xTrkH/Jx++R7+yn9YVpXPDeMPceqxJhos2/boX22YapAEjrrBFZvk4/fI7rI82V+sK32OJbxPlCewh90G0V6DacoGVWUK399dWteWOsyvGk/p9/sJVSsoeU67YWixs0rSXkqLikzqlMQJ8fsrU4XAwvyf+dNgBwtOPnvVrHwFBvG9kbDim4JzFNyA8kqM76Ee8GjLgx1rFeCzYlYzIS4wsdJmD7iKjUY44/h+La7jabBcyYD8K4peM8V2jqrlxSrl4IelRPaZtNfaa3/KlbJS/h92B6akrbJ6gQR8TTOHOB8UtOIWbi+bQ2xaOZw4Fg9oRtA+vWo/KdiCXsTtbBCgTboK19xVsPcK6XPHk+I43hd0uaF/bya6Rm8khn+Zn41Q8lJPaYok9GjP+KtjB7JzFPJo3ZMKT2jtspCZOmaTp76j4B4cxDAxeu4g2hov5EoQFBR9GddPH6q86eWEdNqMbfLl1+5SXKYEO2gvfKAu1IlLuIkK8M+v1TRf5TMTfs7G0sbZZQLkkuZTEpTHo+Gv1UIXF6mx49cvQR2bWIFaj+Ln1+qaOuO+HbniCytbjDsrrrEwjMBnSqNj7K7tRKMdRp3k9Ne/Vkrp0BbvA/ETNot1TDaWkJzqAeGoGu3vqPgY5uMMOPOVz/gNeiYXb4pbcH3CMZeK7otOElS8xSmDAJrzzgT992Hx1X+oa0xaqefBnUq+lPlfowapoPOKOCv2R4i3ejEPNsjIaKOxzzBJmcw/CpnGlsLTgdFtmzhlTKM0RMEDah/ylXt3bY/bpYunmU+aBRS24UgnMvXStrilal+TthaiVKKWCSdzt768zHDMlppTlcW+FXRVrkzOEUgiXG9tiOdegsoCo0IEV5fw1iKhcNtGMo0mvULZYKEqJ3G8172rdRY+fYR9lKWyQBpsKGcSuENoU24VByCUd55UTXa4ZhJknahW4tE3N2TcryhIgKJGledp+Xul0apugcLlw64oLmZgA1ZYZdQQoqgdTV9VtbMAOpWnUwqTrWfdXDo9FoSCNDXpqe5VEGh7zraFFZjNW3wjdC4N4B97k+vN8qELi2uEavgpnUUScBiPP/7v/VXRjguzPK/pF4/E3jH9lTQPh4kJ0+/+yjjj6TdtejMWqT8aCMNVIR+VrXQujlfZZUCBuI6RUaVLadafaIS40sOJzDSQZ1qZUHbTwqEgjT4UNWqZRPi+MX+NrZVeqZPY5suRBG8d/dVO1uXrC+Zu7Up7VlUpziRtFOI100J3qIpG8xURxY4w2JcDJcZxe8xu6S/edmFoRkTkTAiZ5mn3fFGJ3eEIwp1TXm6UpTo1BhMRrPdWe5AO2vjUCtPHnSWnxVFbV9PX4Cy7hGL3mCXhubMthxSCg50yImaZcYreXOLnFVuJTddolwKSmACmI09lVEk7U4CIj6qt4cbk5tcvgLNDGsfxDHSyb1TZ7HNlKEZd9x8KjwjGr/BLov2LuQqEKQoSlY7xVIpEU0baVPgxKHj2rb9gC53yj4240UoatmlHTOEkn3ExQk+87dPLfecU444SVKVuTXDY1wE/9KWHS4cN+ONWNtvs1MD4qxTh9tTdq4lbKjJadTKQeo6VpXvlHxy6t1NoSxbFYgrbScw8JOlDJHcJFMKQfvgfbUT0OmnPfKCsW59DZKpUoyTv30Q4NxxjGD2gtW1N3DSPUS8Cco6Ag7UPZYikI122rTLgx5o7ckbQk2ujexnjPGcbY82edQ0wr1m2RlCvE1mYdiFxhV61e2qkpeaJylSZGoI29tVUpkzTsukDrShp8UIPHGKSfsO32XsWxi8x28Tc3qklxCOzBSmIEk/aat3XEeK32Fowy4fSbZISAkNifR219lZITlGu9SISVKASPCjwYqS2r6evwCsIOFmluXwOuUannXp9u0UNJBJmK894aBtViQcxr0CzuAtASpUqjWuTUJSvk3jwLfZyyezHpDuoSvGLp+4PayAD00NG60haTABHSqDtt2gIgCedeVizLG2qNUrBEYcu4cSEpAjXXnV51tpljIsJTHurVVai1HaHVR0rLxDO+AkQDPrA10LL5JJexe1JcmJc3SlvQqXEgECRoK2+CUBBvY59n/qrLVZDUrdk863eFG22zdhtRJ9CZ/Or0sUlwkc+X0so8fGLtkdbUfbQPh3qI/K5Ub8fqIu2f7MPiaCMPVCUEfhV0ro5/ctkkb6mtbhrAvpy7WX1KTasevl0K1HZM8u+sgk8qOuA0gYG4sRmVcLnTwFed8TzTw6duHb4LirYy/b4Ms81lcNWiHEiD6BKk+KgNPaaA8PbbuLyyadAcbcebSoHmCoUjlwt91x16e0ccUpU9STNPw9SfpmxA2Fy3p+cKrBpngwye5tte/6ewN2G+NM8KcPLt03eDIX5xmy9m1miImZPfVLibhbCXcAVjGEISz2bYdAbnK4jnpyMVt8TcNsY+5aF2+81LOYAZQSuY6nurO4txC1wHhpGBMBRcfZ7JEjQI2JJ/wC968DTZZOWLxybm3z9qstruwV4KsLW/wCIkM3bDb7XZLOVYkTpUfFllb2PE1yxasoZaSEQhKdBKdat8AGOKWxP8Cv7KTjUf+67qOaUfq17m+S+ItXxtJStG/wtwvhbGCN4virKHluN9r919JDaNxpttrNU8YxjgvEsLu22bRti4S2rsV+bdnKo0gp+2pOG+MbBvCm8JxhJShtHZB0pzIUjaD0006UzGOArZ20cxHA7rtElOdLKjmSofiq/815qTjqX81KS54fsU1xwCmBstv49YNPoS42u4QlSVCQRPOt/yhYfY4df2KbK0Ztw40rMG0BIOo3isPh5Q/ZFh53/AGw2QfzqJfKaP2/h5/q3PiK9LNJr4hiSfFMhelkHAvDVnjKn72/b7VplYQhs6BSokk+8aVuX2M8FW905hlxYsQ2ci1ptAUJPSQJnwoa4O4rb4eU7b3bS1Wz685WjUoVEbcxtRDe8L4FxWlzEcJvA08skrKBKSo/hJ3Brz9WpR1cpalyUPZrr9yl1wec3nYi8f82/+OHVhuPwZMfVVcjmBAPOrd7ZvYbfPWb6Ql1lWRaRse/3QfbVfrpGtfRwa2qnaMxgGu+gqRJAHwpIk6xpXanr41QEqWlOaBJmedbuFYc2lIUuFKO3dWfb2r5CTkVCjoAKJrdkWjACt4BIrnzTpUjWESRotsKnJ6SdB41ZYxhTKwMwBnf7Ky3XlqcIBIneNhUTxTGpkVzOKl2bdHodlfC4EpUDHOZmrbqMycyaFOFH5WG95GsUWqMNV5upwNPgdmfcqUhpRIJEchQbid64m5V2YVl2GlFt9dJbaUncnQd1BeJHMshUTzrfRwXckVJsoO3zxBSI76J+A3C55+SdR2f+qhMtgQAoDrrvRVwCkJOIR/V/6q9aKS6OfJ6TuPjF4yTP/wAUfE0D4eElLc/h0ZeUNwJvmQf5qn4mgWyeORr8utYrgw9zSdjYCijgLFW2XH8MfUEKdX2jJOgUYgjx0mg5ThO+3xqNcmJMEGR41hqtLHUYnjZSdMPcS4Dau8QduWb4ssuKK1N5ASCdTBmgbCjGLWICpi5bn/EKa5e3jzPZO3lw43HqLdUR7jVeIETEbd1ZabTZseNwyz3ey/AN/YOPKYspdwlaCQtCnVJPeMhFT8YNIxvhG0xdkAqaSlwx+CrRQ98e6vP1rUvVaiojbMqY99MElBSSckbTp7q58fw3xxxVLmDf72O7sJOAP31Nb/uTm/hT+NP31XME+o3p7KFwqDoYI50qFKCpG53M710PS/8Ak+e/aqKjKgywLgtjGcCt7xu9Wy+sqCxlC06EjxGlEjrthwVwwbY3HaOQrs0q9ZxZ6Acta8tbedZJLTjjZO5QSmfdSOrU6c7jilq6qJJ95rly/Dsuaf8AyZLhd1QXRcwDTHsP12uW5PL1hRT5TBmvcPj+Tcn3igrKI128KTs0jUJiu6ek36iGa/SmqIvigi4U4asuIkXzb1ytp9pSSgoIMggzIO42ozwLALHg+3urx+/KgsALcchKUgbCOteWAFJC0khY2IOo9tI8688QHnVuRsFqJ+Ncur0GbUSaeSoP2oaaXsWsexEYtjd3iAEJeX6AP4IASPqArOGgmn+41ycuYgid9jXoQgoRUY9IQgBmfsrSwrBbnEnEryFDAOqyND3CtLhbDrbEcQh5glDYkknT4UdvBi2ZyISlKeiREVyZ9TseyK5KUbMpGHtWzQWQCQKpXL4StQ079Ku3Cu2iJCAZBnT21iYiVFX3MQCKwxpyds3XBVuXwlJCRBJ3qs28VkJ3nnVdxS8x9ImTzFOYdS04FKBMHau1QSQtwfcIWkNl4z0ome/czWXwxcMP4ensoBA1Fa7yYTrXn6xPbwJPkwr9swTE91CWIW6y4opRI3ijt1IUIOtUHbBoEkwBGlc2n1Ci6Z0SVo86cQsLnLRdwECPP5n+D3/OqreM27bp9H76JGtavCWQO3yUACOzmPzq9jHPccuX0mT5Qz/tBqf5qNx3mgS0nK0PxjpR35Q0ziLJ/wB2T8TQNZp0bOkZjXTDoxfZMSQN4psxvuaeRod5FRnWZ3rShiRoRNITExTwJ5UpQP8As0hEMHUjlTetTdnvM03J7I5TSoZFvuK27bDbK5w+ycyuIeuLosqWVCANNYj8bryrIKPSqTO4EhGdWVKiQkKMA9ayyY5Sra6BGzjuFW1nbMXDCHWs7rjRbdVJOUgTsN5rDMZiY07qsv3b92Qq4fcdIEArWVQPbUJGkzqetVgxyhCpu2Ns6BETGtce6uG0Ax39KaTAitxDpgbiaiKtT391KVejURPpbVnJgOJHKYpzSC4uADHOo9dBpvvtW9wrbM3Fy4483nSjQT1rKctsWxrlhhw+yLTCkFLQbKkyep7zVfErpSfTVMg6g61afeCWiiQIGkHWsh+9JEKTmFeZGLlJyZtFe5E5fkJhKt+hqm5dgiFDXuOlRvvtBwgSkjkdqgeEolKga6owRbI33EHMQZjrVUuJJkzSPSDFRnfat0jJsN+Cr4pfDXdtXoD3ponQV5bwYScTRBA699eqFMpiOVcOptWF8oyXkwolJ1FZ7mJMLhtUpX4Vp3iVBKigCRQzdLDTuVQyq6zXBhxqffZ0OXBHiKQ4+l5BGRJ2Bq3wc6p52/UU5f3OB/irIfvA1uBuYBIrW4MfS+u+ITBHZ+31q9bCmuDnyL6Wyh5QBOItf2ZPxNBNikANyPvqOuOkg4g0efm4+JoHs4hoD8I124+jBlhSEwdKuYNw7eY6X/NnWEdiQCHCZII0P1VUUe+t/ga4NvxAplRhNyyR4lOvwmufXZMmPTynj7Q48sHH7R5m7ctFBJfQ6WoGxVMVo45w1dYC2wt+5Zd7ZRSEoBkQJJ1rYv8ADCnyksNlPoPuJuB00Bn6003yg3Jdxi3tQrRlgqPio/JIrihrJ5c+KEXw1bKqkwcwzCrnGMRTZW6m0rUhSszhIGkUmJYZcYViDtjcKbU43lOZBMEETz8a1+CTHFbAHNlz7KTjbTii51+8bJ/w1t8xP57w/wBu2wrizLwvB7zGro21m2CpIlS1GEoHUmt2/wCALyyw526F+y4ppBcWjsyBAEmDr8K3+CG0WfCqr4gBTynHFHmQkkD9Wgq84kxjEO1cXfPIQ8CC0hUICTyjwrkWo1Wp1Mo4WlGP8jpJcmda267y8Ytm1JC33EoBXsJNFqfJviPPEbUeCFUGhRaUlTaloWkghaTBBGxBr0jyfXl1d4bdm6unrhSHoCnVlSgMo5mtfimfUYIeTFKkvwKKT7BHiHhu54e83L1y06HyoDs0kRFUcLwi6xq9FnZpBWRmUtRhKR1NV7m7ubl39s3Lz2RSoC3CY15A0feTa3QjC7u6gBbj2SR0SNveTT1GpzabSb5u5f7GlbIB5L0KZhWLKDsToyMs+EzQVjWC3eB3yrO8SnNGZC0GUrHUVor4rxMcQqxFN06Uh7RorOTJPqxttRX5SrZD2C2t5HpNvQD+KofMCuTFn1WDPCGeW5T/AIYNJrgCuH8CXxBiXmSbgW5S2V5ijNsRpuOtG+G8Dv4YlTbOMsqWTMG2P/70P+To/wDudW0m2X8U1rX+DYy75QDe2rLqGe0bPbkwkJAE+OxEVOs1Gb5iWOM1FKN80EfuQ4s3e4dci2vUplwS26j1FgeOx12pmC4Rc45502m/btiwoQ2Wc0pI0M5h3j2Vq8f3DSU2DGcdsHC5A3CYj3SawsAxUYdjrDylw26eyd8DsfYYoxZc+XR+SPEv9G3sQ4fhNxjOJjDswYcbCu3WUTky6bSOcVSxrDxg+KO2SLwXPZpGdXZ5IUdY3PKK9FFixgl9i2OuH7m42lWUcoGvvMV5XdXC7x924e/dHllavE/9xWui1OTU5XJehJf5JZGVZpkzUczvpFKTEA6TSNoK1gAjXpXspGbYYcDsK8/QvLmA5mvTiNJmhLgvDks2yHo2G/Wip1UIOtebq5xSaYFS4hWwmhzFyM8ZdU7QK3nViTrWDjT+QAAQpWgMVwaVVP6Tb2BHEkLDyx6xB3oh4ASU/SEiP3P/AFVQusPUq3C0LCidTyrW4JZ7Hz0Egk9nMfnV7eOSZOT0MrcdEpv2lcuwSCPaaBLVUdmBHrmjnjtcXyB0YSR7zQLZH9zMffGurH6Uc77LCl6aGanwy8Npitncgx2TyST3bH6iarEmZimFMgg8xFPJBTg4v3A9hdw1t7GrfEjGZllbY9pH/X315rxJci94kvngTCXOzT+aAPjNaVt5QMRat22lWbDikICSsrVKiBvtQ0panFrW4QVrUVK8SZPxrwvhehzYMjll9lS/yaSkn0bXBf767bXdtz4U7jXTil/l9yb+FZeF4i5hGJtXzSEOKbSoZVmAZEUuL4k7jGJLvn20NKUlKcqDI08a63p5/Peb+3bRN8UHXBK03nCPmhVBbU40faSR9SqBbjBMVsnXLddi8tTIMqSglKgOebaKdg+OXuB3an7YhSFiHGln0V9D3Gtu/wDKBd3lk7bt2DTXaoKCtThVAIgwIFckcGq02onLFFOMnf6FWmgQzA+kdK9B8mipw6+5Dt0n/LXnxEp8BFauBcT3nDzT7ds0w6l5QUe1B0IEciK6/iGCeowOEO+BJ0zLuYFw6Nsrih9deg+TW6QvDLq0zDO27njuUPmDXnTi1OuqdXGZaiogban/AK1YwrE7zB7wXlm5kcAgzsodCOlGs0r1Gn8a7/0CdM3XOB8UVxEq1TbKTaqezdvoUhuZ98aRRB5SrtDeFWtglQC3Hc5HMJSPmRWZ/wCp172cDDmO0/C7Qx7qFsQxS8xa+Vd3bpW6vQACAkdAOlcOHTarNnhPUJJQ/kbaS4NzyeyOKgTrNuv4iixfEd2zxscKcWg2q4QgZYIUUyNfGgbAncQwa8+kGENFQQUw6CdD4HupMQxW6vcVXiSy22/nQodmCAkp2O56VWp0Pn1EptcONfuVG0jS4ytvNOJHnHCpQfQHEFUnuIB7j8aH86i2o5thV/HOJb7HUsi7bt09gSUlpBB13Gqj0FZOYkEBUCK7tLjnHDGGTtcBZ6PxXcvHyf27mcy8ljtD1kAn6684KyfGtO+4mxK/whrCXQz5u0EAFKCFeiNNZrJCSdgTWeg00tPjcZ+7bJbtjhMQK3uHsDev7pCgghM71XwDD28Qv0MrgDfavUcLt2bBlKEIAyiJ512TnS4KjBvkvWNoiwtEtJOw1qG4uYPd1pLm5JQYMViXd24BETG9eJkx752axx1yy2t9a3SBEb1lYgW30KGgV1NQOPPpb7RtRAPImoYd7AlxHonQa1048e3lAyk7fi3tezSQVax3Vs8EOh0328js5P8AioYumwXSW1gKGgT0oj4DStJvwsH+Dj/NXfjSXRlk9JU4+UE3wPPzdO/iaB7QkJaP41HHH6M16mN+wT8TQRbJJ7Pl6Zrph6UYvsmzelBrs0ac64oGbcmijhe0srzAcVS/YtLet0KUh1QlWqTHuis9TnWCG9qxpWDA3mndKIuE7SyXYYlf3Fsm8etUS2yoTpBMx9VS4ymxveFGMUFk1ZXSnsiUNiM4kz7I1muaWuSzeLa+6v8ALHVoFSAVb7UgAB3otwRuys+FbjFU2TV9dpdylLiZ7MSANPAzUHFbVmbHDLxm1RaXNygqdZQIgQNY8T0ojrlLP4tvF1f5SvoNvFgysJiZFICANN6N2PM8I4WsLyxw5m/euSA8paMxBIMju10rH43trK0xlCbFCGipoKebRslUnkNjFRi1qyZdm1pc/wAf+h0DpEKJNRTm++HvpxlQI2Jovxxu2e8n+G3jdoyy6pxKVKQkAmAob98Vtmz+KUVXqdCqwNBg7jbSlB9A9I0o8TdscLcLYZcW+HsXD14nM6twd0kT9Xsqhxth1u1iFo/bMpZN61mU0BAzacvaPdXPi1ynk2uNJ3T/AE7G0B5MDU1Nagl8KgwnWa9DxC7seCbSzsWcNZun3ES6tUAq6mY1k1m8ZYZZtItcRsm0MtXqDmSkQmYBBjwP1VGP4h5JqOylK6f3oaiYiryE5c6TpyM1SdcCzvsaLeK0sL4Swu9RatNOOqSVdmgDdB50EqUJ5E+Nb6XL5obqrlr/AAW5DiW4iDVrD7dt/OoiEpAnWqSJJypEk8q02x5vbBGhUdVHeK6ZcIS5OuGbZpR7MAyJ3qorKJ01qRxwH0s3vqqolStBNEUwk6Nnhx7ssYYM7qjTpXpgcCkjXXnXmHDrDj+LMhKZAOY16AVrCfRExvNc2eW10b4naLqlBSt6oXlqHgSN+oqI3SgqQY7iac1fBWh36V58tydotmU+1cMSFFSkjas+4uLkJUpRVljQE7UTqeacJSYJHWs69sE3BJB35V048ib5VGbBFwntCrNKpnxou4CWpQvgozl7OP8ANQ5fYa4wSqDHwoh4AEHEP7v/AFV3Rp9GeX0lfj0/t9MHXzcfE0DWiv3P8o0beUBUYgkAb2w199BFnqGvyjW8Okc77LOpM0V8Hf8A1uNj+oH6qqE59KntXFwx2gYuXWQ6Mq0trKQod8b71lq8Lz4nBOhp0wo4IYmzxG9tkhd+03lYSo9RPx+FXcUaeuuDlXWPNpbv2lkMKICVmTtA9undNBVvdP2bgctn3GVjQKbUUmOhilur+8vlhV3dOvkbZ1EgeHIVwz0GSeo8m5Vaf549v0K3cBfw4w+1wndXmEAOYk45lVoCUpB2APdr7aj4vZB4esLvEUIbxZRCVQBKhBmfq9tCVte3Vksqtbl5gnfsllM+7em3F1cXK+0uHnHl/hOKKj9dL5Ga1Hl3cXf566/QN3FB3a299a8IWK+HIW88oLfWIJJI136HT2Vl8fs2rd3auJShN442TcBHM6QT37691DNtf3logi2un2EncNOqTPsBqJbq3VlxaypStSpRknx50sWhnDN5HL3f6u/uO1Rdv3sJctmE2FlcMvJI7VbjuYKEchPWiHEjHkzw2P5Yb+K6D4JBOw599d2jimw32iy2gyEZjA9ldE9NucKfpdisKOF8fxR1y1wRtth5rN6KnW8xbSNSfZ31Fxpiyb3iI9grMmzAbSeWYGT9ensobQtxpSVoUpBAiUkgx7KQyEyoampWixrP5Uvb+WF8Ueh8RYQ9xda2GJ4UttQLeVaFKiP/AAZrP47fZt7LDcHacDjlsgFyOUJyj36mg5m/urYEW9y+yFGSG3FJH1GtOxwhd9b+cOXBSpZOqklRPtrmxaGWKcXKVxjdKvv9x3YQ8RjNwBgwCZP3PT8w0GItnlqICDPhtWwi0Nqpsm6LmUGEkkpHLQeFQ3Vy4AUtie+urTY/DBxTvlv/ACVtvlkFuhq1lSwFOHYnaKY+9MekT41Epayo5p23qGFrV6pJ20rpq+WG5JUh5KiRznpWxhGBO4hCgMsxEjSqljhtxcqSkNkDqRXpPD2FotWAXE+lAA7qJSUUJIgw7AWcItFONj0yNVnemvXKkogLMjety5AU2UpMRyisC8t1JOYCB3V52SSlO2bQdFRTyTodO8CqzylJVmBqRaIVrzqrdBSE+iZFXGKbG2QvXrydSsK7uYqJOOuNKgyR0NZ9xckEifYKrlzNuda6FjVdCbCH6XYuUALEdxrc4PQ0lV6po+t2cjp61efFcq0FGnk9USMQnYdnGv5VXGG3oyySuNEPH6AbzNz83T8TQFZ/wX5R+FHvHyh58AVf/jp+2gWyR+5n8b7K6IdIxfZON4Ip/ZgxShIBkRvToPKqsCJTYI22psd+1SqG+vOmxI02NFgQ8ye+uG4NSLTJGUUwJP3o9tS7GM1kEzXHTQa0usxFcdgE++kMbsddusU7UkU0gwAN+dcCpJgnnQB0azXEiNvGuzECJmkKp0jegDktlahHxraReKbYS0AAEiBFZbSggGKl7TMnUb1nJWaKkiZy4Wo6Ex0qvnMnWDSKO29NAJ3EmnQrsmS9KvTQlfjWnZvMIj9rJ03IJ3rKSlUZo99a1jYLeCBkCVK1OvKlNKgTCnByh5YzJTlCdIogXcs27YGca7DrWDZFqzZS2kekRqetRXF6pT5zA6aAA15knOUuHwark1Lu+ACFtq5SRVJ+/DhBn2TVfzzMgJUIIEdxqJSUuCJ1qFBLsppCuOIJzJBOm1U1rbcUUmQOiqmW0pIzJMR151mXT4TIWYUeddONW+BPgz8TaSi4VrJHLeqKpSdvfVtxtS3FEnMOu9OTYlwyJAjntXYqSM3z0U0yTEGaOeAEFKb4q3PZ/wCqhUMMM6LVKu7WKLuBlJV58Enbs/8AVTuyJR+mypx4gG8B59gPtoJsUjI0dJzHT2Ua8eLjEUid2E/bQTYqB7OfwjWkOkZt0ycqTzpufSNBTykEwN6apvWdJqhbhhPxpO0gERT+z1jnSFA1gGetKwsYXFK0BHvpJMAU/LMgAac4pJTtIoGNI1rgiNYpRE6DMe6nSAe+gYzL0iKQokRMU/pzNKZAnWZpDsi7IR/0p2QAfCpNToBNNIV0nwpDQ0lMRA0qPMZk6xUhTIgTXBpStqBtjCuY0FSNhalJCRr3VYYw9TpHStS3w7s4JToOtJtIFY3DrRKFB15sGBsda2U3ISSlAjNvAiaqhC1QAPRT3VKUQJkydZrnm7LSHOPnLA9GBApguUGSpSZGm9ROwR66R7KrKS3IIIjwpLHZaZcVeMgABQPhrTBiaQsICCdelVIbTqCKQrbjWBVeFBbNH6RSpJSG1qPTLWTiCHXDnCFAcgRVpi7aQraSdtaYu4aWpWsmnGG18CKDLbw0CdO+rSWVkapn21KlxB1SPrpwUeQjvmqasFwQeZA7mfbRVwSyhrz3KIns5/zUPAKUNSPnRLwckg3kmfU9nrUo3ZOT0mfx6B58nXXsE0C2IEt6/fH4Uc8eoUcQSR/IIoGsiU9n4n4VvDpHNJcls68+ddHtppX3GaaVLKjI99VRNEhROs0hTvrTJUT0rsyulKh0ODc8xXdmIOulNzqjanAqjUGKQxQ0jrSi3BOhjvppCyZ1pUoUpU0DHhlA3c+qnFtqdVa0oZUU6mD0pAzv6QpFIkQ014ipAw0PvZpqWzEhRJ7qkS24SSFE+ylwUkKEtJ0yR7KclxlP3g91SJYKk6kTNODAGgKZ8JpWi6EF0kRy9lL58QjKk791SIZJGgBg8hFSpZUB6h9gNRcSkikq5fUdFKnuFRqed1zOLrVLa1A/clHvg0qEODa1nvml5EvYasyIcV6ucz0FKGH1H1F+2twJVGrRB8RSdmSfV08al5w5MgWTyhogj20ow14jcf4q2QjlrHWkI6g1HnY6MtFipBGdyPA0/wA2SNnVe8VcUEnkSaZkTMZaXkb7GV+zynRU+NLECfripy2BvXBnuPvpbl7iK6RB/wClE3CO13+Z/qrDSwDvOlEPDCAjzmBHqfbWkJRcqRnkvayLiplDrsqSNGkiaB8Pt7Z15DUGZMe6vQeJWVKYU4NAGwK86sHC2+2tPJR51av2MZOjQVhrW4B9tMNggGT9Va7SUvsJcQPWGoPKpBbCNQKyeVrhmiimYYsk7xSeaCZy6VvebiYy0otB+D9VT5ylAwRbJmYFMUwAnQgURC0G2XTwrjaA8hR8witgMFtXVPsp6GlK2A8YNEfmciYBpPMSFaAVXzER+MwRbukEZZjnlp3m73JI26Vvm0Og+2mmy5gcutL5hD8Zhea3BPqfCpmmX0j0mx7YrW81MV3myidtKTz2GyighK+aEp1qQBfLL7qtm0X0NO80VAMK8ajyoraVkle+YD2U8OLSPWFWBZrjY05NgobpPsrN5Y+41ErpdVzVpT+20Os1OLKfvFe6lFirSEKrPyQHtZWzknTeeVdKp3q15iqYIrvM1xv9VLyxDaytCjpTSgkbGauiycPIa08WLgFHkiKmZ3ZkbJruynl7a0DZqB5e+lTaHr9VNTJZnKY9OB7qlbYO8fVUtu0FXdygn1FJH1VcSyI505zoSKSWTO2lbGBIydv35ftqAMwedX8MRk7Xvj7aenyXlSJyL6WDnGdyoXhZzKADSSBOhNCOGlKVtZxOpoh48U99MAISVDskbDxoXsLhaVthbfokkHTbSvTUeDlfYX4Y+08OyQ0URoa1RaCRAJoQYuASUuKGXLtzNWDdvMrKUOLKOWVRgVzZNM5u06NoTpchOu3SN4FQOBtOouQnUSAd9aGrjFXWkyCVk8iamN12rCXUPE7Sk770oaRL+4tzdXQSJftkCO2Ur2UoubI7lRP5NC7eIOLCgTEE6xoalF28J0kJiYFX8nifuw8kkFCLixV9+R4g1MhViswl9JPeqhFV+sARBkdIIpyr1ZSFJAgjWTtWMtBjfUmWszDQWLBEiCOtKLFkbIFBIxO6YIU06pP5JrnsZv3oz3To8FR8K538NyXxPgtZV7hx5o0PvQKyL7F7O0fDYbChzV18KHRi91bMkru3s6jpKpEe2sN25eccJUpS1Ebneqx6BqX1ytEyzJdHpNhfWV42CFIQr8FRrSatmXRKAkjuryyyuuwfSoqJH4xrYtseusOdV2CypG4mNJrLL8Pbf0MSzcHoAsETyFKMPa5kUKq4pui0hfa6KHJIqE8UXoMpdJ5661j/AEvM16kPySYY/RzcnWkOGoH/AJoXb4uugkKWE5SYkikHF912yxILfI5an+nZ06tB5JBR9HNnf40isOQlOiQaGV8WPJAKVJVryTtTbvix5dq4nOEFQj1Yqv6fnT7Q97+4QraYbUlClAKV6onelWy02gqcUEpHMmKDX8XeXd2ygO1LaU5RG9S4rxC5cspS40AEHMpA51p8jPi2PyBd5my4yHkrGWJmazbq9tWAchKyN9NPfWDh2I3C7c2naIbbX6YK1921SXabVNs5N6FuDTKkb611Q00Y+pkbmT4a6h7F1BagjzlIUkEbmtfEC3hrIUU51K0SB1oOcuklWZLgStMQZ1EVNd8Rv3tult0hZQfvRTyaVzmmuhKVG1aYqTchp/J6Z0KeXdW3h7zbi3kIUCpBAUBy3rzq0vy2uXzKs5iaLeEHC6q9cgwckHr61aQ0yhkU0LJO4NGTxw6WsW/uUUKWDiVhuepok48E4wR/VJ+FCdgkw3B1k/CuxLhHK+zQJAJyr1NN7d1BkH0uoqv6Y1I061wlQHpyD3U6CiVTxcB7WCTpmiDSJcKCEpeJHTeKRDaFCZ160pbOkK060uilJ9D23VJSQFBf4prStMZSzaKtl2yyFDUyN6y+zI1IjvmuBI3JoC37mhc3Db4RlCkEJjU1XA0MugabSKrqckSDB61H2io0XI7xRbGWlLXIh0gU0urGmYnvmagCnDzTB6Dapm3chKnGUr02IijkCpc3C1LAK5MRpyphX6JKfRnQc6trU0oz2SG9OU1GQEKGx12AosKIUuFPUyNoqTzs5csmOlSZ2wQC2PZzpIZIzFJR+VqKBpD28RWgAIVA5iARUvbdu3opIyjWZBpzOF+eJKrdTasu5mAKR3D2rYkOXKFrG4bBPxiotFcj86FMpaOT0RynXvOtIi5cYaCWlAHclQmaVTdmGT2S1LdGpQtUT4R86pKfcZMFARHMp195pcsfP3LbTzodzAZ8xBUNgftqw/iTrja2xZtIQoelmdJNZZdUpUqUVct66SDp02Jp0FslTdqS4FZAhQECVEilViDk/dFFQjkPnUR15anSmhITpJp0mLklN/czLUEHbckVXNy+pMLWodYMCrLaChpbqSnMTkGsATzqIELSA5BVsCDqaFQiPJmRPL2UgZJX6IgzttTikpMpqVBzJVmEzzjamCQ1Kn0egomAdiKOPJ/cuPNXja4yt9nlgRvmoObSokc57qM+BGS158SkjN2e/wCdQmElwZfHgP0yo/1SPhQnYhRS3rzPPuor48XGNK/4aNvChSxVlS2NDqfhVrpGL7JoXIM/XXa+HtpqVydSNT7qKsF4essQwxi4dTcKU84pCltLSEtgDcyKxzZo4Y7pDSsFc50mQAKTtOcxW9hGC2mKuXDCLo9ow6FBQ0CmphStecQaxLrzYXLgYUeyznJm3KZ0ojmjOTiu0PlDA8rMCFU5T6lAZgPGK3MOwG0usEL7i3U3ryHV2yEkZVBAEz7TFDuaD61GPLHI2o+wyQlR6RSSSNoj2VqYZhTOI4Wt1Cl+cIuW21AHTIswDHjVLF029li11a25UpplwtpKtTpofrmlHNGU3BdodEHaEASdKeLlYM5z3a1dwHD2MSuH13SlotrVlTznZj0lAchVrEMIsQ9hb9mp0WuIqjK4QVIIUARpvvUy1EIz2P8A77jS4syBdOEk5pHMHSuFwoGSkT0q8vC7dPFSsKL5atxcdn2qiJA+FTYzhLFtjDOH2jF00pxWUKuIIXrAUkjlR54Wl91f7DM4XSdi2kz40heQpUlMeArdxHAsLbs8RFk9cKucMKQ8pyMi50MDlU2HcKW1/h2GXQeem4WQ+kEeimVAEadUj31i9bhUdz/7xYwdN04Rl7RWUGY5U64uAt5YKcgNV3QhDi0BfqqI18aR1QWvMNNIrrXImiYrQW4nXrFROXDhbyKJUgddai9JO0x3V0kwCeXSnQWx6FJUtI1SSeXyqyyytbRUhwKyj1RufZVBSigCTp4UwPKTsfeKdBuNJDgOjignrKSDUiUWxE5lRVBOIL0DiEr0iCJp4ubdUzbNmNd1D7alxY1JFxTaOyLba4BM+l1qFhthSZLwCjuIimp7BX7m4WD0XqPfTXSttmQ2hSAfScAmenhQK/cuBhr+VJ8BNPS2wIkkx3RVJhDhQVtypI3NP7VSRBM1NP7jtl9DiUGG4T4fOizgdZWb6STHZ/6qBkLPT66M+AVBSsQiP4L/AFU1GmRK6Mrj5xIxtYjUNo/VFCtnlUhudDJ19lEXlAWBxC8DyQ3+oKG7FaUtoMayfhWq6M/ck7MJ1KwT31tYZxIMPsmLdVo26bdxTjay4oEKPcN6xFONnnPjUZUmIGutRkxQyKpIabRo2+LLtr27uYStd0hxCo0AzzqAPGs4hJPorjxpilelJ3PKmyok1Sgou0FhNZcYXFixaWzdowWrZtTZB3XMyZjTflWAtxHYoShgJcCiVOZyrMDsI2EVWCiSSDBpSpRInWs4YMcG3FU2O2zawDH3cBedcFuHw4kDKowAQZB25EVmuvIdZSeyAezqUt3MZXPKNqrgGAonc8t6UZj499NYoKTnXLCzRwbGFYPcLWphFw0+gtutE5QpJ3FTYhxD51d2K2LNLFtYEdiwFk8wTKj1iscggTrNNnUmpeDG572uR2zWxHGLPEsYTfKw0ISpeZ9sPqIdPjy9lT4jxALpVii0tvNWLA5mkqdLipJkyoxWCCeVNzHkKPl8fHHXQrCjE+K2ryzuWbbDk27t8Um6eDhOeOg5V2FcZvYWm0Qi1StFuypopK4zyrNO2kULBWupME12adACfbWfyeHbtrge5lh17O6pwaZjMCkDlQeM6UqSAa6qFZaC9u/apAlREE61SS4pKgamN2YGlJopSLJQdATI7t6aUDTQVXRdHNB0APKpjcpkc++kO0xQwlepgVyrdEzmE+Nc2vNqSmaeXmW2l5kBSjsNaOQ4E7BaE5gDB5qFR3JcUwCdAnTKDp4xTfP7lCwUuLUlGgB1A9lTrftPSSta1ggElI58/dRySV2n3S0hpL2VMnTber7F7bMBDjjZzp1ygyCayVZZlGYEHSedTN3C1NqayBwn74iSKGgTotW15muS7c5lNqnbrR35Prpu5F+ENJbKA0Dl5+vXnDBRmhydDoIo+8mZBOKECAeyMf46NquxN8GN5QEqXxBcLzCAEAD8xIoes0fcWzPM/CiHjhefGrn8qPcBWHaJ/a7XiefdWiJK+Qxr7JpxQQJJHhUnZqKc8GDzjT31xbIGk+ygCLvPuroIBCt+hqUtqE5gQTtpTAD0NAyOOogdKkSSWyIEeFRmJI764kHnQAhAGn1bVxkR+rSkdI9lL16UgGnNOp9lJlPMSafGmmlcBI2oGMyzzk04tmRmE9KcQQmdIpDMabUAMyAbjWuKNo1qQDMkjNHspsTodPCgBoTrI2603LB0261IQrauCD050AR5M2vwriiR8KfkM6iadk79aQEBQQdufup4RrIiaeGxJpwTpGhoAZ6RGmwO9cCVkpiTyipFAxqIHSuQpCXAVkBI30kxQArjDrLKFlBQhfqmo/NwohKHM6iCSANqjU4XFKIISJlKZ2pElSScqokcjSQDnGy1AK+W0U0KIUCDqNiOVOWtTgTMeiIpzbmzcTJ5DWmIcpBSlCgr0l6nWj3yZqKjiZIH8Dt+fQG22FAkQCNhRz5LlZjipjSWo/z0AzH41SpeK3amXELyuHOArUadKwLd89ihII0STv3V7e7aWz687tu04rbMtAJqunBMJQCEYXZpneLdA+yhMR4aLh9LmdJVIM0/zx5R9Y17icIww74daHxYT8qT6Gwr+jLP9An5UwPG2sXcQnKthDqdT6SddutWFeb3NqHiptl0A5kCfS6RXrn0NhX9GWn6BPypTg2FnfDbQ/3CflSoZ4ugNLUSSVJHQa1zzAbUshaVhPQzXtH0Phf9G2n6BPyrvofC/wCjbT9An5UAeJb6yfCKUCNSDE8+Ve2DB8LG2G2n6BPypRhOGgyMPtQf+Cn5UAeMQhMZ15dJEiZpEuNBwpLhHIKIOte0fRWG/wBH2v6FPyrvojDJn6OtZ69in5UDs8cDDgSVDKoRuDuPjUamlpAJQpMiQSN69oGF4enawth4Mp+VcMMw9KcosbYCZgNJ+VKwPFkAGYBJ5mKdlGuhFeznC8PJk2FsT/wU/Ku+i8P/AJhbfoU/KgLPF+zMSEadaSCTokDXcV7ScMw872Nsf7pPypU4bYpMpsrcEcw0n5UWOzxcNOuHKllRMTEHbrUSldUAGdK9xNpbEgm3akaTkFRHDMPUoqVY2xJMklpPypJ2KzynDvoq2aL1+hT7h0yCYArStL7h26ukp8yS3lG5MA+NeinDLAiDY2xHTsk/KmDB8LBkYbaA9Qwn5VDx3zbHZ5Xj1o3b3ylMNFFuoDL0nnWQ/wCoFJBINe3nD7I72bBjX9zHypqsLw5frWFsrxZSfsqoKkJs8KKFqQVBJ9HQmm5VbRXuwwnDQIGH2oHTsU/Kk+h8LH8W2n6BPyq7EeGZVpABGnhTkpcKhCTNe4/RGGf0dafoE/KlGE4YBAw61A/4KflRYHiGRxxQQASSffXofk4YNucSRlgJ7JM9SM8/EUWjCsOBkWFsD3Mp+VTM27FukpYZbaBMkISEz7qQM//Z%20"/>
          <p:cNvSpPr>
            <a:spLocks noChangeAspect="1" noChangeArrowheads="1"/>
          </p:cNvSpPr>
          <p:nvPr/>
        </p:nvSpPr>
        <p:spPr bwMode="auto">
          <a:xfrm>
            <a:off x="155575" y="-144463"/>
            <a:ext cx="304800" cy="304801"/>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pic>
        <p:nvPicPr>
          <p:cNvPr id="1030" name="Picture 6" descr="http://ecx.images-amazon.com/images/I/51ZguRNsSyL._SY300_.jpg"/>
          <p:cNvPicPr>
            <a:picLocks noChangeAspect="1" noChangeArrowheads="1"/>
          </p:cNvPicPr>
          <p:nvPr/>
        </p:nvPicPr>
        <p:blipFill>
          <a:blip r:embed="rId4">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2971800" y="1418499"/>
            <a:ext cx="3429000" cy="5018049"/>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pic>
        <p:nvPicPr>
          <p:cNvPr id="12" name="Picture 2" descr="http://ecx.images-amazon.com/images/I/510mDTozQUL._SX258_BO1,204,203,200_.jpg"/>
          <p:cNvPicPr>
            <a:picLocks noChangeAspect="1" noChangeArrowheads="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2402884" y="1418499"/>
            <a:ext cx="4343400" cy="5111848"/>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955311066"/>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30"/>
                                        </p:tgtEl>
                                        <p:attrNameLst>
                                          <p:attrName>style.visibility</p:attrName>
                                        </p:attrNameLst>
                                      </p:cBhvr>
                                      <p:to>
                                        <p:strVal val="visible"/>
                                      </p:to>
                                    </p:set>
                                    <p:animEffect transition="in" filter="fade">
                                      <p:cBhvr>
                                        <p:cTn id="7" dur="1500"/>
                                        <p:tgtEl>
                                          <p:spTgt spid="1030"/>
                                        </p:tgtEl>
                                      </p:cBhvr>
                                    </p:animEffect>
                                  </p:childTnLst>
                                </p:cTn>
                              </p:par>
                              <p:par>
                                <p:cTn id="8" presetID="10" presetClass="entr" presetSubtype="0" fill="hold" nodeType="withEffect">
                                  <p:stCondLst>
                                    <p:cond delay="800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200" y="990600"/>
            <a:ext cx="7924800" cy="5867400"/>
          </a:xfrm>
        </p:spPr>
        <p:txBody>
          <a:bodyPr>
            <a:normAutofit fontScale="92500" lnSpcReduction="10000"/>
          </a:bodyPr>
          <a:lstStyle/>
          <a:p>
            <a:pPr marL="0" indent="0">
              <a:buNone/>
            </a:pPr>
            <a:r>
              <a:rPr lang="en-US" sz="2700" dirty="0" smtClean="0">
                <a:solidFill>
                  <a:schemeClr val="tx2">
                    <a:lumMod val="90000"/>
                  </a:schemeClr>
                </a:solidFill>
                <a:latin typeface="Arial" panose="020B0604020202020204" pitchFamily="34" charset="0"/>
                <a:cs typeface="Arial" panose="020B0604020202020204" pitchFamily="34" charset="0"/>
              </a:rPr>
              <a:t>“In his sermons the speaker [Taylor Bunch]  followed the theme of his pamphlets [</a:t>
            </a:r>
            <a:r>
              <a:rPr lang="en-US" sz="2700" i="1" dirty="0" smtClean="0">
                <a:solidFill>
                  <a:schemeClr val="tx2">
                    <a:lumMod val="90000"/>
                  </a:schemeClr>
                </a:solidFill>
                <a:latin typeface="Arial" panose="020B0604020202020204" pitchFamily="34" charset="0"/>
                <a:cs typeface="Arial" panose="020B0604020202020204" pitchFamily="34" charset="0"/>
              </a:rPr>
              <a:t>Forty Years in the Wilderness</a:t>
            </a:r>
            <a:r>
              <a:rPr lang="en-US" sz="2700" dirty="0" smtClean="0">
                <a:solidFill>
                  <a:schemeClr val="tx2">
                    <a:lumMod val="90000"/>
                  </a:schemeClr>
                </a:solidFill>
                <a:latin typeface="Arial" panose="020B0604020202020204" pitchFamily="34" charset="0"/>
                <a:cs typeface="Arial" panose="020B0604020202020204" pitchFamily="34" charset="0"/>
              </a:rPr>
              <a:t>], drawing a parallel between the Advent Movement and the expedience of ancient Israel. The Kadesh-barnea rejection of divine leadership was set forth as a type of what the author </a:t>
            </a:r>
            <a:r>
              <a:rPr lang="en-US" sz="2700" dirty="0" smtClean="0">
                <a:solidFill>
                  <a:schemeClr val="tx2">
                    <a:lumMod val="50000"/>
                  </a:schemeClr>
                </a:solidFill>
                <a:latin typeface="Arial" panose="020B0604020202020204" pitchFamily="34" charset="0"/>
                <a:cs typeface="Arial" panose="020B0604020202020204" pitchFamily="34" charset="0"/>
              </a:rPr>
              <a:t>termed a denominational rejection of the truths </a:t>
            </a:r>
            <a:r>
              <a:rPr lang="en-US" sz="2700" dirty="0" smtClean="0">
                <a:solidFill>
                  <a:schemeClr val="tx2">
                    <a:lumMod val="90000"/>
                  </a:schemeClr>
                </a:solidFill>
                <a:latin typeface="Arial" panose="020B0604020202020204" pitchFamily="34" charset="0"/>
                <a:cs typeface="Arial" panose="020B0604020202020204" pitchFamily="34" charset="0"/>
              </a:rPr>
              <a:t>presented at Minneapolis in 1888. He predicted a Baal-</a:t>
            </a:r>
            <a:r>
              <a:rPr lang="en-US" sz="2700" dirty="0" err="1" smtClean="0">
                <a:solidFill>
                  <a:schemeClr val="tx2">
                    <a:lumMod val="90000"/>
                  </a:schemeClr>
                </a:solidFill>
                <a:latin typeface="Arial" panose="020B0604020202020204" pitchFamily="34" charset="0"/>
                <a:cs typeface="Arial" panose="020B0604020202020204" pitchFamily="34" charset="0"/>
              </a:rPr>
              <a:t>peor</a:t>
            </a:r>
            <a:r>
              <a:rPr lang="en-US" sz="2700" dirty="0" smtClean="0">
                <a:solidFill>
                  <a:schemeClr val="tx2">
                    <a:lumMod val="90000"/>
                  </a:schemeClr>
                </a:solidFill>
                <a:latin typeface="Arial" panose="020B0604020202020204" pitchFamily="34" charset="0"/>
                <a:cs typeface="Arial" panose="020B0604020202020204" pitchFamily="34" charset="0"/>
              </a:rPr>
              <a:t> type of experience that would involve Seventh-day Adventist leaders and thousands of church members in terrible and shocking immorality.”</a:t>
            </a:r>
          </a:p>
          <a:p>
            <a:pPr marL="0" indent="0">
              <a:buNone/>
            </a:pPr>
            <a:r>
              <a:rPr lang="en-US" sz="2700" dirty="0" smtClean="0">
                <a:solidFill>
                  <a:schemeClr val="tx2">
                    <a:lumMod val="90000"/>
                  </a:schemeClr>
                </a:solidFill>
                <a:latin typeface="Arial" panose="020B0604020202020204" pitchFamily="34" charset="0"/>
                <a:cs typeface="Arial" panose="020B0604020202020204" pitchFamily="34" charset="0"/>
              </a:rPr>
              <a:t>“Three church leaders who had been delegates at the 1888 General Conference session and who in 1930 lived in the environs of Pacific Union College protested such a distortion of history and such a forecast.” (cont.)</a:t>
            </a:r>
            <a:endParaRPr lang="en-US" sz="1400" dirty="0" smtClean="0">
              <a:solidFill>
                <a:schemeClr val="tx2">
                  <a:lumMod val="50000"/>
                </a:schemeClr>
              </a:solidFill>
              <a:latin typeface="Arial" panose="020B0604020202020204" pitchFamily="34" charset="0"/>
              <a:cs typeface="Arial" panose="020B0604020202020204" pitchFamily="34" charset="0"/>
            </a:endParaRPr>
          </a:p>
        </p:txBody>
      </p:sp>
      <p:sp>
        <p:nvSpPr>
          <p:cNvPr id="5" name="Rectangle 2"/>
          <p:cNvSpPr>
            <a:spLocks noGrp="1" noChangeArrowheads="1"/>
          </p:cNvSpPr>
          <p:nvPr>
            <p:ph type="title"/>
          </p:nvPr>
        </p:nvSpPr>
        <p:spPr>
          <a:xfrm>
            <a:off x="228600" y="152400"/>
            <a:ext cx="8915400" cy="1066801"/>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Examples of Historical Inaccuracy</a:t>
            </a:r>
            <a:endParaRPr lang="en-US" altLang="en-US" dirty="0">
              <a:solidFill>
                <a:srgbClr val="FFFF0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72565761"/>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200" y="990600"/>
            <a:ext cx="7924800" cy="5867400"/>
          </a:xfrm>
        </p:spPr>
        <p:txBody>
          <a:bodyPr>
            <a:normAutofit fontScale="85000" lnSpcReduction="20000"/>
          </a:bodyPr>
          <a:lstStyle/>
          <a:p>
            <a:pPr marL="0" indent="0">
              <a:buNone/>
            </a:pPr>
            <a:r>
              <a:rPr lang="en-US" sz="2700" dirty="0" smtClean="0">
                <a:solidFill>
                  <a:schemeClr val="tx2">
                    <a:lumMod val="90000"/>
                  </a:schemeClr>
                </a:solidFill>
                <a:latin typeface="Arial" panose="020B0604020202020204" pitchFamily="34" charset="0"/>
                <a:cs typeface="Arial" panose="020B0604020202020204" pitchFamily="34" charset="0"/>
              </a:rPr>
              <a:t>“In the interest of accuracy in reporting such an important point in denominational history, the eyewitness testimony of responsible church leaders in their prime, as they attended the Minneapolis Conference, may be contrasted with the unsupported conjecture from the pen and lips of one who was at the time a child of three, living far away.”</a:t>
            </a:r>
            <a:r>
              <a:rPr lang="en-US" sz="1600" dirty="0" smtClean="0">
                <a:solidFill>
                  <a:schemeClr val="tx2">
                    <a:lumMod val="90000"/>
                  </a:schemeClr>
                </a:solidFill>
                <a:latin typeface="Arial" panose="020B0604020202020204" pitchFamily="34" charset="0"/>
                <a:cs typeface="Arial" panose="020B0604020202020204" pitchFamily="34" charset="0"/>
              </a:rPr>
              <a:t>#</a:t>
            </a:r>
          </a:p>
          <a:p>
            <a:pPr marL="0" indent="0">
              <a:buNone/>
            </a:pPr>
            <a:r>
              <a:rPr lang="en-US" sz="2700" dirty="0" smtClean="0">
                <a:solidFill>
                  <a:schemeClr val="tx2">
                    <a:lumMod val="90000"/>
                  </a:schemeClr>
                </a:solidFill>
                <a:latin typeface="Arial" panose="020B0604020202020204" pitchFamily="34" charset="0"/>
                <a:cs typeface="Arial" panose="020B0604020202020204" pitchFamily="34" charset="0"/>
              </a:rPr>
              <a:t>“The three from whom we have written statements are W. C. White. A. T. Robinson, and C. Cornell McReynolds. Elder W. C. White, who lived close to the Elmshaven office, where he served as secretary of the Ellen G. White Estate, presented his testimony in a written letter December 30, 1930, to the Week of Prayer speaker. We shall present his clear-cut testimony first. But before doing so, it may be well to look at the credentials of this man who was so very familiar with the General Conference session of 1888….* If anyone was in a position to know what took place in 1888 and could be relied on to bear witness concerning the Minneapolis Conference, it was he.” </a:t>
            </a:r>
            <a:r>
              <a:rPr lang="en-US" sz="2700" i="1" dirty="0" smtClean="0">
                <a:solidFill>
                  <a:schemeClr val="tx2">
                    <a:lumMod val="90000"/>
                  </a:schemeClr>
                </a:solidFill>
                <a:latin typeface="Arial" panose="020B0604020202020204" pitchFamily="34" charset="0"/>
                <a:cs typeface="Arial" panose="020B0604020202020204" pitchFamily="34" charset="0"/>
              </a:rPr>
              <a:t> </a:t>
            </a:r>
            <a:r>
              <a:rPr lang="en-US" sz="1400" dirty="0" smtClean="0">
                <a:solidFill>
                  <a:schemeClr val="tx2">
                    <a:lumMod val="50000"/>
                  </a:schemeClr>
                </a:solidFill>
                <a:latin typeface="Arial" panose="020B0604020202020204" pitchFamily="34" charset="0"/>
                <a:cs typeface="Arial" panose="020B0604020202020204" pitchFamily="34" charset="0"/>
              </a:rPr>
              <a:t>(Arthur L. White, “Appendix D,” in A. V. Olson, </a:t>
            </a:r>
            <a:r>
              <a:rPr lang="en-US" sz="1400" i="1" dirty="0" smtClean="0">
                <a:solidFill>
                  <a:schemeClr val="tx2">
                    <a:lumMod val="50000"/>
                  </a:schemeClr>
                </a:solidFill>
                <a:latin typeface="Arial" panose="020B0604020202020204" pitchFamily="34" charset="0"/>
                <a:cs typeface="Arial" panose="020B0604020202020204" pitchFamily="34" charset="0"/>
              </a:rPr>
              <a:t>Thirteen Crisis Years</a:t>
            </a:r>
            <a:r>
              <a:rPr lang="en-US" sz="1400" dirty="0" smtClean="0">
                <a:solidFill>
                  <a:schemeClr val="tx2">
                    <a:lumMod val="50000"/>
                  </a:schemeClr>
                </a:solidFill>
                <a:latin typeface="Arial" panose="020B0604020202020204" pitchFamily="34" charset="0"/>
                <a:cs typeface="Arial" panose="020B0604020202020204" pitchFamily="34" charset="0"/>
              </a:rPr>
              <a:t>, pp. 330-331)</a:t>
            </a:r>
          </a:p>
        </p:txBody>
      </p:sp>
      <p:sp>
        <p:nvSpPr>
          <p:cNvPr id="5" name="Rectangle 2"/>
          <p:cNvSpPr>
            <a:spLocks noGrp="1" noChangeArrowheads="1"/>
          </p:cNvSpPr>
          <p:nvPr>
            <p:ph type="title"/>
          </p:nvPr>
        </p:nvSpPr>
        <p:spPr>
          <a:xfrm>
            <a:off x="228600" y="152400"/>
            <a:ext cx="8915400" cy="1066801"/>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Examples of Historical Dishonesty?</a:t>
            </a:r>
            <a:endParaRPr lang="en-US" altLang="en-US" dirty="0">
              <a:solidFill>
                <a:srgbClr val="FFFF0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393979716"/>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11FAB56-F1D0-4A38-B6CB-A69DCEBB5786}" type="slidenum">
              <a:rPr lang="en-US" smtClean="0">
                <a:solidFill>
                  <a:srgbClr val="FFFFFF"/>
                </a:solidFill>
              </a:rPr>
              <a:pPr/>
              <a:t>38</a:t>
            </a:fld>
            <a:endParaRPr lang="en-US">
              <a:solidFill>
                <a:srgbClr val="FFFFFF"/>
              </a:solidFill>
            </a:endParaRPr>
          </a:p>
        </p:txBody>
      </p:sp>
      <p:sp>
        <p:nvSpPr>
          <p:cNvPr id="7" name="Rectangle 2"/>
          <p:cNvSpPr txBox="1">
            <a:spLocks noChangeArrowheads="1"/>
          </p:cNvSpPr>
          <p:nvPr/>
        </p:nvSpPr>
        <p:spPr>
          <a:xfrm>
            <a:off x="228600" y="152400"/>
            <a:ext cx="8915400" cy="1066801"/>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en-US" smtClean="0">
                <a:solidFill>
                  <a:srgbClr val="FFFF00"/>
                </a:solidFill>
              </a:rPr>
              <a:t>“Examples of Historical Inaccuracy that Developed From These Responses”</a:t>
            </a:r>
            <a:endParaRPr lang="en-US" altLang="en-US" dirty="0">
              <a:solidFill>
                <a:srgbClr val="FFFF00"/>
              </a:solidFill>
            </a:endParaRPr>
          </a:p>
        </p:txBody>
      </p:sp>
      <p:sp>
        <p:nvSpPr>
          <p:cNvPr id="8" name="AutoShape 4" descr="data:image/jpeg;base64,/9j/4AAQSkZJRgABAQAAAQABAAD/2wBDAAoHBwgHBgoICAgLCgoLDhgQDg0NDh0VFhEYIx8lJCIfIiEmKzcvJik0KSEiMEExNDk7Pj4+JS5ESUM8SDc9Pjv/2wBDAQoLCw4NDhwQEBw7KCIoOzs7Ozs7Ozs7Ozs7Ozs7Ozs7Ozs7Ozs7Ozs7Ozs7Ozs7Ozs7Ozs7Ozs7Ozs7Ozs7Ozv/wAARCAFaAO0DASIAAhEBAxEB/8QAGwAAAQUBAQAAAAAAAAAAAAAABgECAwQFAAf/xABTEAABAwIEAwMIAwgPBwQDAAABAgMRAAQFEiExBkFRE2FxBxQiMoGRsdEVocEjQlJicoKTshYkMzZDRVNUVWN0g5KiwiVkc5Th8PEXJjQ1RNLi/8QAGgEAAwEBAQEAAAAAAAAAAAAAAAECAwQFBv/EADARAAICAQQBAgUDBAIDAAAAAAABAhEDBBIhMRMyQQUUIlFhcYGhFUKR0SPwJLHB/9oADAMBAAIRAxEAPwDX4uvbmzvFC3fcZSLZCgEKIEka0I2eM4k5bhRxG7nNuX1fOiXj3S68bdvbwoKsCQwB+P8AZVIZeOM4pzxO7/TKH20xWN4mDriV3/zCvnVNQMd9RK2+2qA0DjeKRP0lef8AMK+dIcdxTb6Ru/06vnWfy50uUkdaQy4cdxRX8Z3kd1wr50gxzFpI+k7v9Ov51QI5RSRBOvspDNAY9i0GcTu/06vnTfpzFztid5H9oV86oqOkTXA6d/hQMvHHsVj/AOzvBH+8K+dNOO4tzxS90/r1/OqCtNPtpCQB6R91AzR+n8WV/Gl4P79Xzpi8exYEk4reey4X86zVKA2iYpql69/WkBoniDFwAfpW9n+0L+dIOIsXH8a3v/ML+dZsxMEe+mTzBoEaR4hxj+lr3f8AnC/nXHiHGMuX6WvdN/2wufjWYdEk1x15c6ANH9kGM7fS99E/zhfzpRxBjJ/ja+j+0L+dZsydta6elAjT/ZBjMz9LXun+8L+dP/ZBjBWCrFr32XCh9tZepVV1Fi4pjtEoJHcKTaRSVlg4/i+cRi177bhcfGlXj+KxKMWvh1l9fzrPcYcQYUnUd1d5u76uUiOVHAF39kGMD+Nb3/mF/Op7XFcbeUCrFb7JP84X86gs8HffUCUhKYmTpW2mzaYt+zgFVZyyRXCLjD3ZKjE8ShP7fuiR1eV86tNYlfZVZr64Kp/lFH7azicqQk/VUrMBSkmZnU71jJtrg1pFs3mJqX6F/cxuZeV86IOFXrtxFym6uFvFOTKVqKomZocR6QACkqjSKIuFElPnYP4h/WoxzbdMjJFbbKnHwT2wJOvm7cD2UF2IHYAfjUaeUETcNQd7VHwNBViYaEfhV1o5h60wPtqutGnIk9anUTrrUROsGaYDSmANda7IZknwFIok7VwMikUIoZTBBIPKahUj0joQOlSE5ecVGT6Uk0ykhpg6kU0EFJnWNopxJkkae2oysExHvpDaFO2pk9KYok68zXEg7HWmFRA9lMRx0PfTTHPSuKp3pAf/ABSEcdo59aadOc106bUioJiKAFBme6k0J612kfOu331oEcCd4kUokHUVxjXSaVAKiBOnjQBv4RhVncstOuhckmddKLrPCraA2jKI5UFs35bZQ2gxkjbStWwxh03SSVlB+quaUZS7OlJJBFecPsiHQkKV1qi7hzaI+5yrma104gl8oQs+kQd+dNdtlqbKhzrLI0l2XAyVpcSpOxSBtlqu5ElZO1aK0ZfuSvWAk9N+tVQlLiFgLSrkawTKZmPuocToMqhz61Wb7RLmZJOm45VOuzWHCsnSelW7a0JEhMhO9dW9RiSPsmwlJKxmKh12op4bbyJuOhy/bWF2BDYWmNd5rZ4YdUs3SDEJyRHtrHE92RMjL6WUvKDHnTP9kR9tBFgfuSefpUb+UFE3LKv91R9tA1gZaT+VXoro5PcmXEQNO6ojH5PjUip3n2VsYFwo/jlgq7TfoZT2ikZS1O3fNZZs0MMd2R0hpNvgwFiNgYqNSsu23WjJfk6uAkn6XRoP5D/+qD8KsVYtilrZF7sy+opK4mIBO3srLHrMGWMpQlaXZe1rsrqWBMHxNIFyPROnOtPiPh88PXrVubnzjtGs+bJljWOtXcQ4PNhw43jBvu0zpbUW+zj1o5z30fOYag74l1+SqYOKUeWg+NR6wY0NbHDeA/sixJdp5z2AQ12khGadQOoomHk2tVOFlONy8N0dmCR7JmozfENPgnsm+f0FTYBAmIB07qYT3CK2OIeHrvh27QzcEONOAlt5IgKjcdx7qk4a4WueI7heRwM27Jhx0idegHM1q9VhWLzOX0/cKfRhGJmDXHKddR416U95L7BTJDGIXCXY0Kwkpnw0oBxbC7nCMQcsrpIDjfMbKHIjurLTa/BqW443yDTXZS6HrtTTrMUWfsMaHBv06L1efsO07LII32moOEOFGeJvO+1unGfN8kZEgzM/Km9dgUJZL4i6f6i2sGspjT6q7WY51axC1TZYldWgWVhh1SAo6EwaLuH/ACdLv7NN5ib67dtwShpA9KORJO3uqs2rw4MayTfDEk26AcTsBUhTAmZ7pos4p4QtcDsE31leqfaLgbUhcEye8eFYmB4anGcbtsOcdLSXir00iSISTt7KWPVY8uJ5YvhFVXBSa0UDt0q824UKCkq1GtWeKsCRw3ijdm3cKfStgO5lpggyoR9VamKcJt4bwyzi6b1xxbgbJbLYAGaOftpfOYKg74l0UrRewR4XiUgmCOVERUtVuAEZdxBoN4aSSspPM6EfCjw2rjtmQAAY1rn1EUpcs6IvgDLpN0XexQqRHpZelR29oErAVOUajTQ0UDDCXEqUYTzjSku7JlKQEwkHQTUS1C6QJMySMyUpSiUp20pzCEpUtRJIOsDSrUM26CZ121qJC2F6IIzHfWai3JUh0SvrSq39DSKu8LhYN1mG4RH+asd65QhJCZK52ra4YKlC5UoROX7a308XGSM8voZneUFRF4wB/NU0C2RPZpg/fCjnygg+dskb+ap+NAtlqhJ/Hr0o9HI+yyRpoZqxhKlsYtZBt1xIVcolIWYMnXTaoASORip8PP8AtexgR+2W/jWedJ4pX9hoIfKM6tDlgEurSFBchKiJ26UN8KpSOKcOjT7oYn8k0ReUcAu4drrDn2UP8LJA4pw4jX7of1TXk6Sv6a2vs/8A6av1BlxZwnecQXzNxbXDDQbbyEOTJ1nkKXiu1VZ8B+arUFKZSygkbGCBWT5QcTxCzxa2bs7+4t0FgqUlp0pBMnpWnxE4t7yeNuOLK1qaYKlKMkmU15WOOVR07k7jfC+xTrkH/Jx++R7+yn9YVpXPDeMPceqxJhos2/boX22YapAEjrrBFZvk4/fI7rI82V+sK32OJbxPlCewh90G0V6DacoGVWUK399dWteWOsyvGk/p9/sJVSsoeU67YWixs0rSXkqLikzqlMQJ8fsrU4XAwvyf+dNgBwtOPnvVrHwFBvG9kbDim4JzFNyA8kqM76Ee8GjLgx1rFeCzYlYzIS4wsdJmD7iKjUY44/h+La7jabBcyYD8K4peM8V2jqrlxSrl4IelRPaZtNfaa3/KlbJS/h92B6akrbJ6gQR8TTOHOB8UtOIWbi+bQ2xaOZw4Fg9oRtA+vWo/KdiCXsTtbBCgTboK19xVsPcK6XPHk+I43hd0uaF/bya6Rm8khn+Zn41Q8lJPaYok9GjP+KtjB7JzFPJo3ZMKT2jtspCZOmaTp76j4B4cxDAxeu4g2hov5EoQFBR9GddPH6q86eWEdNqMbfLl1+5SXKYEO2gvfKAu1IlLuIkK8M+v1TRf5TMTfs7G0sbZZQLkkuZTEpTHo+Gv1UIXF6mx49cvQR2bWIFaj+Ln1+qaOuO+HbniCytbjDsrrrEwjMBnSqNj7K7tRKMdRp3k9Ne/Vkrp0BbvA/ETNot1TDaWkJzqAeGoGu3vqPgY5uMMOPOVz/gNeiYXb4pbcH3CMZeK7otOElS8xSmDAJrzzgT992Hx1X+oa0xaqefBnUq+lPlfowapoPOKOCv2R4i3ejEPNsjIaKOxzzBJmcw/CpnGlsLTgdFtmzhlTKM0RMEDah/ylXt3bY/bpYunmU+aBRS24UgnMvXStrilal+TthaiVKKWCSdzt768zHDMlppTlcW+FXRVrkzOEUgiXG9tiOdegsoCo0IEV5fw1iKhcNtGMo0mvULZYKEqJ3G8172rdRY+fYR9lKWyQBpsKGcSuENoU24VByCUd55UTXa4ZhJknahW4tE3N2TcryhIgKJGledp+Xul0apugcLlw64oLmZgA1ZYZdQQoqgdTV9VtbMAOpWnUwqTrWfdXDo9FoSCNDXpqe5VEGh7zraFFZjNW3wjdC4N4B97k+vN8qELi2uEavgpnUUScBiPP/7v/VXRjguzPK/pF4/E3jH9lTQPh4kJ0+/+yjjj6TdtejMWqT8aCMNVIR+VrXQujlfZZUCBuI6RUaVLadafaIS40sOJzDSQZ1qZUHbTwqEgjT4UNWqZRPi+MX+NrZVeqZPY5suRBG8d/dVO1uXrC+Zu7Up7VlUpziRtFOI100J3qIpG8xURxY4w2JcDJcZxe8xu6S/edmFoRkTkTAiZ5mn3fFGJ3eEIwp1TXm6UpTo1BhMRrPdWe5AO2vjUCtPHnSWnxVFbV9PX4Cy7hGL3mCXhubMthxSCg50yImaZcYreXOLnFVuJTddolwKSmACmI09lVEk7U4CIj6qt4cbk5tcvgLNDGsfxDHSyb1TZ7HNlKEZd9x8KjwjGr/BLov2LuQqEKQoSlY7xVIpEU0baVPgxKHj2rb9gC53yj4240UoatmlHTOEkn3ExQk+87dPLfecU444SVKVuTXDY1wE/9KWHS4cN+ONWNtvs1MD4qxTh9tTdq4lbKjJadTKQeo6VpXvlHxy6t1NoSxbFYgrbScw8JOlDJHcJFMKQfvgfbUT0OmnPfKCsW59DZKpUoyTv30Q4NxxjGD2gtW1N3DSPUS8Cco6Ag7UPZYikI122rTLgx5o7ckbQk2ujexnjPGcbY82edQ0wr1m2RlCvE1mYdiFxhV61e2qkpeaJylSZGoI29tVUpkzTsukDrShp8UIPHGKSfsO32XsWxi8x28Tc3qklxCOzBSmIEk/aat3XEeK32Fowy4fSbZISAkNifR219lZITlGu9SISVKASPCjwYqS2r6evwCsIOFmluXwOuUannXp9u0UNJBJmK894aBtViQcxr0CzuAtASpUqjWuTUJSvk3jwLfZyyezHpDuoSvGLp+4PayAD00NG60haTABHSqDtt2gIgCedeVizLG2qNUrBEYcu4cSEpAjXXnV51tpljIsJTHurVVai1HaHVR0rLxDO+AkQDPrA10LL5JJexe1JcmJc3SlvQqXEgECRoK2+CUBBvY59n/qrLVZDUrdk863eFG22zdhtRJ9CZ/Or0sUlwkc+X0so8fGLtkdbUfbQPh3qI/K5Ub8fqIu2f7MPiaCMPVCUEfhV0ro5/ctkkb6mtbhrAvpy7WX1KTasevl0K1HZM8u+sgk8qOuA0gYG4sRmVcLnTwFed8TzTw6duHb4LirYy/b4Ms81lcNWiHEiD6BKk+KgNPaaA8PbbuLyyadAcbcebSoHmCoUjlwt91x16e0ccUpU9STNPw9SfpmxA2Fy3p+cKrBpngwye5tte/6ewN2G+NM8KcPLt03eDIX5xmy9m1miImZPfVLibhbCXcAVjGEISz2bYdAbnK4jnpyMVt8TcNsY+5aF2+81LOYAZQSuY6nurO4txC1wHhpGBMBRcfZ7JEjQI2JJ/wC968DTZZOWLxybm3z9qstruwV4KsLW/wCIkM3bDb7XZLOVYkTpUfFllb2PE1yxasoZaSEQhKdBKdat8AGOKWxP8Cv7KTjUf+67qOaUfq17m+S+ItXxtJStG/wtwvhbGCN4virKHluN9r919JDaNxpttrNU8YxjgvEsLu22bRti4S2rsV+bdnKo0gp+2pOG+MbBvCm8JxhJShtHZB0pzIUjaD0006UzGOArZ20cxHA7rtElOdLKjmSofiq/815qTjqX81KS54fsU1xwCmBstv49YNPoS42u4QlSVCQRPOt/yhYfY4df2KbK0Ztw40rMG0BIOo3isPh5Q/ZFh53/AGw2QfzqJfKaP2/h5/q3PiK9LNJr4hiSfFMhelkHAvDVnjKn72/b7VplYQhs6BSokk+8aVuX2M8FW905hlxYsQ2ci1ptAUJPSQJnwoa4O4rb4eU7b3bS1Wz685WjUoVEbcxtRDe8L4FxWlzEcJvA08skrKBKSo/hJ3Brz9WpR1cpalyUPZrr9yl1wec3nYi8f82/+OHVhuPwZMfVVcjmBAPOrd7ZvYbfPWb6Ql1lWRaRse/3QfbVfrpGtfRwa2qnaMxgGu+gqRJAHwpIk6xpXanr41QEqWlOaBJmedbuFYc2lIUuFKO3dWfb2r5CTkVCjoAKJrdkWjACt4BIrnzTpUjWESRotsKnJ6SdB41ZYxhTKwMwBnf7Ky3XlqcIBIneNhUTxTGpkVzOKl2bdHodlfC4EpUDHOZmrbqMycyaFOFH5WG95GsUWqMNV5upwNPgdmfcqUhpRIJEchQbid64m5V2YVl2GlFt9dJbaUncnQd1BeJHMshUTzrfRwXckVJsoO3zxBSI76J+A3C55+SdR2f+qhMtgQAoDrrvRVwCkJOIR/V/6q9aKS6OfJ6TuPjF4yTP/wAUfE0D4eElLc/h0ZeUNwJvmQf5qn4mgWyeORr8utYrgw9zSdjYCijgLFW2XH8MfUEKdX2jJOgUYgjx0mg5ThO+3xqNcmJMEGR41hqtLHUYnjZSdMPcS4Dau8QduWb4ssuKK1N5ASCdTBmgbCjGLWICpi5bn/EKa5e3jzPZO3lw43HqLdUR7jVeIETEbd1ZabTZseNwyz3ey/AN/YOPKYspdwlaCQtCnVJPeMhFT8YNIxvhG0xdkAqaSlwx+CrRQ98e6vP1rUvVaiojbMqY99MElBSSckbTp7q58fw3xxxVLmDf72O7sJOAP31Nb/uTm/hT+NP31XME+o3p7KFwqDoYI50qFKCpG53M710PS/8Ak+e/aqKjKgywLgtjGcCt7xu9Wy+sqCxlC06EjxGlEjrthwVwwbY3HaOQrs0q9ZxZ6Acta8tbedZJLTjjZO5QSmfdSOrU6c7jilq6qJJ95rly/Dsuaf8AyZLhd1QXRcwDTHsP12uW5PL1hRT5TBmvcPj+Tcn3igrKI128KTs0jUJiu6ek36iGa/SmqIvigi4U4asuIkXzb1ytp9pSSgoIMggzIO42ozwLALHg+3urx+/KgsALcchKUgbCOteWAFJC0khY2IOo9tI8688QHnVuRsFqJ+Ncur0GbUSaeSoP2oaaXsWsexEYtjd3iAEJeX6AP4IASPqArOGgmn+41ycuYgid9jXoQgoRUY9IQgBmfsrSwrBbnEnEryFDAOqyND3CtLhbDrbEcQh5glDYkknT4UdvBi2ZyISlKeiREVyZ9TseyK5KUbMpGHtWzQWQCQKpXL4StQ079Ku3Cu2iJCAZBnT21iYiVFX3MQCKwxpyds3XBVuXwlJCRBJ3qs28VkJ3nnVdxS8x9ImTzFOYdS04FKBMHau1QSQtwfcIWkNl4z0ome/czWXwxcMP4ensoBA1Fa7yYTrXn6xPbwJPkwr9swTE91CWIW6y4opRI3ijt1IUIOtUHbBoEkwBGlc2n1Ci6Z0SVo86cQsLnLRdwECPP5n+D3/OqreM27bp9H76JGtavCWQO3yUACOzmPzq9jHPccuX0mT5Qz/tBqf5qNx3mgS0nK0PxjpR35Q0ziLJ/wB2T8TQNZp0bOkZjXTDoxfZMSQN4psxvuaeRod5FRnWZ3rShiRoRNITExTwJ5UpQP8As0hEMHUjlTetTdnvM03J7I5TSoZFvuK27bDbK5w+ycyuIeuLosqWVCANNYj8bryrIKPSqTO4EhGdWVKiQkKMA9ayyY5Sra6BGzjuFW1nbMXDCHWs7rjRbdVJOUgTsN5rDMZiY07qsv3b92Qq4fcdIEArWVQPbUJGkzqetVgxyhCpu2Ns6BETGtce6uG0Ax39KaTAitxDpgbiaiKtT391KVejURPpbVnJgOJHKYpzSC4uADHOo9dBpvvtW9wrbM3Fy4483nSjQT1rKctsWxrlhhw+yLTCkFLQbKkyep7zVfErpSfTVMg6g61afeCWiiQIGkHWsh+9JEKTmFeZGLlJyZtFe5E5fkJhKt+hqm5dgiFDXuOlRvvtBwgSkjkdqgeEolKga6owRbI33EHMQZjrVUuJJkzSPSDFRnfat0jJsN+Cr4pfDXdtXoD3ponQV5bwYScTRBA699eqFMpiOVcOptWF8oyXkwolJ1FZ7mJMLhtUpX4Vp3iVBKigCRQzdLDTuVQyq6zXBhxqffZ0OXBHiKQ4+l5BGRJ2Bq3wc6p52/UU5f3OB/irIfvA1uBuYBIrW4MfS+u+ITBHZ+31q9bCmuDnyL6Wyh5QBOItf2ZPxNBNikANyPvqOuOkg4g0efm4+JoHs4hoD8I124+jBlhSEwdKuYNw7eY6X/NnWEdiQCHCZII0P1VUUe+t/ga4NvxAplRhNyyR4lOvwmufXZMmPTynj7Q48sHH7R5m7ctFBJfQ6WoGxVMVo45w1dYC2wt+5Zd7ZRSEoBkQJJ1rYv8ADCnyksNlPoPuJuB00Bn6003yg3Jdxi3tQrRlgqPio/JIrihrJ5c+KEXw1bKqkwcwzCrnGMRTZW6m0rUhSszhIGkUmJYZcYViDtjcKbU43lOZBMEETz8a1+CTHFbAHNlz7KTjbTii51+8bJ/w1t8xP57w/wBu2wrizLwvB7zGro21m2CpIlS1GEoHUmt2/wCALyyw526F+y4ppBcWjsyBAEmDr8K3+CG0WfCqr4gBTynHFHmQkkD9Wgq84kxjEO1cXfPIQ8CC0hUICTyjwrkWo1Wp1Mo4WlGP8jpJcmda267y8Ytm1JC33EoBXsJNFqfJviPPEbUeCFUGhRaUlTaloWkghaTBBGxBr0jyfXl1d4bdm6unrhSHoCnVlSgMo5mtfimfUYIeTFKkvwKKT7BHiHhu54e83L1y06HyoDs0kRFUcLwi6xq9FnZpBWRmUtRhKR1NV7m7ubl39s3Lz2RSoC3CY15A0feTa3QjC7u6gBbj2SR0SNveTT1GpzabSb5u5f7GlbIB5L0KZhWLKDsToyMs+EzQVjWC3eB3yrO8SnNGZC0GUrHUVor4rxMcQqxFN06Uh7RorOTJPqxttRX5SrZD2C2t5HpNvQD+KofMCuTFn1WDPCGeW5T/AIYNJrgCuH8CXxBiXmSbgW5S2V5ijNsRpuOtG+G8Dv4YlTbOMsqWTMG2P/70P+To/wDudW0m2X8U1rX+DYy75QDe2rLqGe0bPbkwkJAE+OxEVOs1Gb5iWOM1FKN80EfuQ4s3e4dci2vUplwS26j1FgeOx12pmC4Rc45502m/btiwoQ2Wc0pI0M5h3j2Vq8f3DSU2DGcdsHC5A3CYj3SawsAxUYdjrDylw26eyd8DsfYYoxZc+XR+SPEv9G3sQ4fhNxjOJjDswYcbCu3WUTky6bSOcVSxrDxg+KO2SLwXPZpGdXZ5IUdY3PKK9FFixgl9i2OuH7m42lWUcoGvvMV5XdXC7x924e/dHllavE/9xWui1OTU5XJehJf5JZGVZpkzUczvpFKTEA6TSNoK1gAjXpXspGbYYcDsK8/QvLmA5mvTiNJmhLgvDks2yHo2G/Wip1UIOtebq5xSaYFS4hWwmhzFyM8ZdU7QK3nViTrWDjT+QAAQpWgMVwaVVP6Tb2BHEkLDyx6xB3oh4ASU/SEiP3P/AFVQusPUq3C0LCidTyrW4JZ7Hz0Egk9nMfnV7eOSZOT0MrcdEpv2lcuwSCPaaBLVUdmBHrmjnjtcXyB0YSR7zQLZH9zMffGurH6Uc77LCl6aGanwy8Npitncgx2TyST3bH6iarEmZimFMgg8xFPJBTg4v3A9hdw1t7GrfEjGZllbY9pH/X315rxJci94kvngTCXOzT+aAPjNaVt5QMRat22lWbDikICSsrVKiBvtQ0panFrW4QVrUVK8SZPxrwvhehzYMjll9lS/yaSkn0bXBf767bXdtz4U7jXTil/l9yb+FZeF4i5hGJtXzSEOKbSoZVmAZEUuL4k7jGJLvn20NKUlKcqDI08a63p5/Peb+3bRN8UHXBK03nCPmhVBbU40faSR9SqBbjBMVsnXLddi8tTIMqSglKgOebaKdg+OXuB3an7YhSFiHGln0V9D3Gtu/wDKBd3lk7bt2DTXaoKCtThVAIgwIFckcGq02onLFFOMnf6FWmgQzA+kdK9B8mipw6+5Dt0n/LXnxEp8BFauBcT3nDzT7ds0w6l5QUe1B0IEciK6/iGCeowOEO+BJ0zLuYFw6Nsrih9deg+TW6QvDLq0zDO27njuUPmDXnTi1OuqdXGZaiogban/AK1YwrE7zB7wXlm5kcAgzsodCOlGs0r1Gn8a7/0CdM3XOB8UVxEq1TbKTaqezdvoUhuZ98aRRB5SrtDeFWtglQC3Hc5HMJSPmRWZ/wCp172cDDmO0/C7Qx7qFsQxS8xa+Vd3bpW6vQACAkdAOlcOHTarNnhPUJJQ/kbaS4NzyeyOKgTrNuv4iixfEd2zxscKcWg2q4QgZYIUUyNfGgbAncQwa8+kGENFQQUw6CdD4HupMQxW6vcVXiSy22/nQodmCAkp2O56VWp0Pn1EptcONfuVG0jS4ytvNOJHnHCpQfQHEFUnuIB7j8aH86i2o5thV/HOJb7HUsi7bt09gSUlpBB13Gqj0FZOYkEBUCK7tLjnHDGGTtcBZ6PxXcvHyf27mcy8ljtD1kAn6684KyfGtO+4mxK/whrCXQz5u0EAFKCFeiNNZrJCSdgTWeg00tPjcZ+7bJbtjhMQK3uHsDev7pCgghM71XwDD28Qv0MrgDfavUcLt2bBlKEIAyiJ512TnS4KjBvkvWNoiwtEtJOw1qG4uYPd1pLm5JQYMViXd24BETG9eJkx752axx1yy2t9a3SBEb1lYgW30KGgV1NQOPPpb7RtRAPImoYd7AlxHonQa1048e3lAyk7fi3tezSQVax3Vs8EOh0328js5P8AioYumwXSW1gKGgT0oj4DStJvwsH+Dj/NXfjSXRlk9JU4+UE3wPPzdO/iaB7QkJaP41HHH6M16mN+wT8TQRbJJ7Pl6Zrph6UYvsmzelBrs0ac64oGbcmijhe0srzAcVS/YtLet0KUh1QlWqTHuis9TnWCG9qxpWDA3mndKIuE7SyXYYlf3Fsm8etUS2yoTpBMx9VS4ymxveFGMUFk1ZXSnsiUNiM4kz7I1muaWuSzeLa+6v8ALHVoFSAVb7UgAB3otwRuys+FbjFU2TV9dpdylLiZ7MSANPAzUHFbVmbHDLxm1RaXNygqdZQIgQNY8T0ojrlLP4tvF1f5SvoNvFgysJiZFICANN6N2PM8I4WsLyxw5m/euSA8paMxBIMju10rH43trK0xlCbFCGipoKebRslUnkNjFRi1qyZdm1pc/wAf+h0DpEKJNRTm++HvpxlQI2Jovxxu2e8n+G3jdoyy6pxKVKQkAmAob98Vtmz+KUVXqdCqwNBg7jbSlB9A9I0o8TdscLcLYZcW+HsXD14nM6twd0kT9Xsqhxth1u1iFo/bMpZN61mU0BAzacvaPdXPi1ynk2uNJ3T/AE7G0B5MDU1Nagl8KgwnWa9DxC7seCbSzsWcNZun3ES6tUAq6mY1k1m8ZYZZtItcRsm0MtXqDmSkQmYBBjwP1VGP4h5JqOylK6f3oaiYiryE5c6TpyM1SdcCzvsaLeK0sL4Swu9RatNOOqSVdmgDdB50EqUJ5E+Nb6XL5obqrlr/AAW5DiW4iDVrD7dt/OoiEpAnWqSJJypEk8q02x5vbBGhUdVHeK6ZcIS5OuGbZpR7MAyJ3qorKJ01qRxwH0s3vqqolStBNEUwk6Nnhx7ssYYM7qjTpXpgcCkjXXnXmHDrDj+LMhKZAOY16AVrCfRExvNc2eW10b4naLqlBSt6oXlqHgSN+oqI3SgqQY7iac1fBWh36V58tydotmU+1cMSFFSkjas+4uLkJUpRVljQE7UTqeacJSYJHWs69sE3BJB35V048ib5VGbBFwntCrNKpnxou4CWpQvgozl7OP8ANQ5fYa4wSqDHwoh4AEHEP7v/AFV3Rp9GeX0lfj0/t9MHXzcfE0DWiv3P8o0beUBUYgkAb2w199BFnqGvyjW8Okc77LOpM0V8Hf8A1uNj+oH6qqE59KntXFwx2gYuXWQ6Mq0trKQod8b71lq8Lz4nBOhp0wo4IYmzxG9tkhd+03lYSo9RPx+FXcUaeuuDlXWPNpbv2lkMKICVmTtA9undNBVvdP2bgctn3GVjQKbUUmOhilur+8vlhV3dOvkbZ1EgeHIVwz0GSeo8m5Vaf549v0K3cBfw4w+1wndXmEAOYk45lVoCUpB2APdr7aj4vZB4esLvEUIbxZRCVQBKhBmfq9tCVte3Vksqtbl5gnfsllM+7em3F1cXK+0uHnHl/hOKKj9dL5Ga1Hl3cXf566/QN3FB3a299a8IWK+HIW88oLfWIJJI136HT2Vl8fs2rd3auJShN442TcBHM6QT37691DNtf3logi2un2EncNOqTPsBqJbq3VlxaypStSpRknx50sWhnDN5HL3f6u/uO1Rdv3sJctmE2FlcMvJI7VbjuYKEchPWiHEjHkzw2P5Yb+K6D4JBOw599d2jimw32iy2gyEZjA9ldE9NucKfpdisKOF8fxR1y1wRtth5rN6KnW8xbSNSfZ31Fxpiyb3iI9grMmzAbSeWYGT9ensobQtxpSVoUpBAiUkgx7KQyEyoampWixrP5Uvb+WF8Ueh8RYQ9xda2GJ4UttQLeVaFKiP/AAZrP47fZt7LDcHacDjlsgFyOUJyj36mg5m/urYEW9y+yFGSG3FJH1GtOxwhd9b+cOXBSpZOqklRPtrmxaGWKcXKVxjdKvv9x3YQ8RjNwBgwCZP3PT8w0GItnlqICDPhtWwi0Nqpsm6LmUGEkkpHLQeFQ3Vy4AUtie+urTY/DBxTvlv/ACVtvlkFuhq1lSwFOHYnaKY+9MekT41Epayo5p23qGFrV6pJ20rpq+WG5JUh5KiRznpWxhGBO4hCgMsxEjSqljhtxcqSkNkDqRXpPD2FotWAXE+lAA7qJSUUJIgw7AWcItFONj0yNVnemvXKkogLMjety5AU2UpMRyisC8t1JOYCB3V52SSlO2bQdFRTyTodO8CqzylJVmBqRaIVrzqrdBSE+iZFXGKbG2QvXrydSsK7uYqJOOuNKgyR0NZ9xckEifYKrlzNuda6FjVdCbCH6XYuUALEdxrc4PQ0lV6po+t2cjp61efFcq0FGnk9USMQnYdnGv5VXGG3oyySuNEPH6AbzNz83T8TQFZ/wX5R+FHvHyh58AVf/jp+2gWyR+5n8b7K6IdIxfZON4Ip/ZgxShIBkRvToPKqsCJTYI22psd+1SqG+vOmxI02NFgQ8ye+uG4NSLTJGUUwJP3o9tS7GM1kEzXHTQa0usxFcdgE++kMbsddusU7UkU0gwAN+dcCpJgnnQB0azXEiNvGuzECJmkKp0jegDktlahHxraReKbYS0AAEiBFZbSggGKl7TMnUb1nJWaKkiZy4Wo6Ex0qvnMnWDSKO29NAJ3EmnQrsmS9KvTQlfjWnZvMIj9rJ03IJ3rKSlUZo99a1jYLeCBkCVK1OvKlNKgTCnByh5YzJTlCdIogXcs27YGca7DrWDZFqzZS2kekRqetRXF6pT5zA6aAA15knOUuHwark1Lu+ACFtq5SRVJ+/DhBn2TVfzzMgJUIIEdxqJSUuCJ1qFBLsppCuOIJzJBOm1U1rbcUUmQOiqmW0pIzJMR151mXT4TIWYUeddONW+BPgz8TaSi4VrJHLeqKpSdvfVtxtS3FEnMOu9OTYlwyJAjntXYqSM3z0U0yTEGaOeAEFKb4q3PZ/wCqhUMMM6LVKu7WKLuBlJV58Enbs/8AVTuyJR+mypx4gG8B59gPtoJsUjI0dJzHT2Ua8eLjEUid2E/bQTYqB7OfwjWkOkZt0ycqTzpufSNBTykEwN6apvWdJqhbhhPxpO0gERT+z1jnSFA1gGetKwsYXFK0BHvpJMAU/LMgAac4pJTtIoGNI1rgiNYpRE6DMe6nSAe+gYzL0iKQokRMU/pzNKZAnWZpDsi7IR/0p2QAfCpNToBNNIV0nwpDQ0lMRA0qPMZk6xUhTIgTXBpStqBtjCuY0FSNhalJCRr3VYYw9TpHStS3w7s4JToOtJtIFY3DrRKFB15sGBsda2U3ISSlAjNvAiaqhC1QAPRT3VKUQJkydZrnm7LSHOPnLA9GBApguUGSpSZGm9ROwR66R7KrKS3IIIjwpLHZaZcVeMgABQPhrTBiaQsICCdelVIbTqCKQrbjWBVeFBbNH6RSpJSG1qPTLWTiCHXDnCFAcgRVpi7aQraSdtaYu4aWpWsmnGG18CKDLbw0CdO+rSWVkapn21KlxB1SPrpwUeQjvmqasFwQeZA7mfbRVwSyhrz3KIns5/zUPAKUNSPnRLwckg3kmfU9nrUo3ZOT0mfx6B58nXXsE0C2IEt6/fH4Uc8eoUcQSR/IIoGsiU9n4n4VvDpHNJcls68+ddHtppX3GaaVLKjI99VRNEhROs0hTvrTJUT0rsyulKh0ODc8xXdmIOulNzqjanAqjUGKQxQ0jrSi3BOhjvppCyZ1pUoUpU0DHhlA3c+qnFtqdVa0oZUU6mD0pAzv6QpFIkQ014ipAw0PvZpqWzEhRJ7qkS24SSFE+ylwUkKEtJ0yR7KclxlP3g91SJYKk6kTNODAGgKZ8JpWi6EF0kRy9lL58QjKk791SIZJGgBg8hFSpZUB6h9gNRcSkikq5fUdFKnuFRqed1zOLrVLa1A/clHvg0qEODa1nvml5EvYasyIcV6ucz0FKGH1H1F+2twJVGrRB8RSdmSfV08al5w5MgWTyhogj20ow14jcf4q2QjlrHWkI6g1HnY6MtFipBGdyPA0/wA2SNnVe8VcUEnkSaZkTMZaXkb7GV+zynRU+NLECfripy2BvXBnuPvpbl7iK6RB/wClE3CO13+Z/qrDSwDvOlEPDCAjzmBHqfbWkJRcqRnkvayLiplDrsqSNGkiaB8Pt7Z15DUGZMe6vQeJWVKYU4NAGwK86sHC2+2tPJR51av2MZOjQVhrW4B9tMNggGT9Va7SUvsJcQPWGoPKpBbCNQKyeVrhmiimYYsk7xSeaCZy6VvebiYy0otB+D9VT5ylAwRbJmYFMUwAnQgURC0G2XTwrjaA8hR8witgMFtXVPsp6GlK2A8YNEfmciYBpPMSFaAVXzER+MwRbukEZZjnlp3m73JI26Vvm0Og+2mmy5gcutL5hD8Zhea3BPqfCpmmX0j0mx7YrW81MV3myidtKTz2GyighK+aEp1qQBfLL7qtm0X0NO80VAMK8ajyoraVkle+YD2U8OLSPWFWBZrjY05NgobpPsrN5Y+41ErpdVzVpT+20Os1OLKfvFe6lFirSEKrPyQHtZWzknTeeVdKp3q15iqYIrvM1xv9VLyxDaytCjpTSgkbGauiycPIa08WLgFHkiKmZ3ZkbJruynl7a0DZqB5e+lTaHr9VNTJZnKY9OB7qlbYO8fVUtu0FXdygn1FJH1VcSyI505zoSKSWTO2lbGBIydv35ftqAMwedX8MRk7Xvj7aenyXlSJyL6WDnGdyoXhZzKADSSBOhNCOGlKVtZxOpoh48U99MAISVDskbDxoXsLhaVthbfokkHTbSvTUeDlfYX4Y+08OyQ0URoa1RaCRAJoQYuASUuKGXLtzNWDdvMrKUOLKOWVRgVzZNM5u06NoTpchOu3SN4FQOBtOouQnUSAd9aGrjFXWkyCVk8iamN12rCXUPE7Sk770oaRL+4tzdXQSJftkCO2Ur2UoubI7lRP5NC7eIOLCgTEE6xoalF28J0kJiYFX8nifuw8kkFCLixV9+R4g1MhViswl9JPeqhFV+sARBkdIIpyr1ZSFJAgjWTtWMtBjfUmWszDQWLBEiCOtKLFkbIFBIxO6YIU06pP5JrnsZv3oz3To8FR8K538NyXxPgtZV7hx5o0PvQKyL7F7O0fDYbChzV18KHRi91bMkru3s6jpKpEe2sN25eccJUpS1Ebneqx6BqX1ytEyzJdHpNhfWV42CFIQr8FRrSatmXRKAkjuryyyuuwfSoqJH4xrYtseusOdV2CypG4mNJrLL8Pbf0MSzcHoAsETyFKMPa5kUKq4pui0hfa6KHJIqE8UXoMpdJ5661j/AEvM16kPySYY/RzcnWkOGoH/AJoXb4uugkKWE5SYkikHF912yxILfI5an+nZ06tB5JBR9HNnf40isOQlOiQaGV8WPJAKVJVryTtTbvix5dq4nOEFQj1Yqv6fnT7Q97+4QraYbUlClAKV6onelWy02gqcUEpHMmKDX8XeXd2ygO1LaU5RG9S4rxC5cspS40AEHMpA51p8jPi2PyBd5my4yHkrGWJmazbq9tWAchKyN9NPfWDh2I3C7c2naIbbX6YK1921SXabVNs5N6FuDTKkb611Q00Y+pkbmT4a6h7F1BagjzlIUkEbmtfEC3hrIUU51K0SB1oOcuklWZLgStMQZ1EVNd8Rv3tult0hZQfvRTyaVzmmuhKVG1aYqTchp/J6Z0KeXdW3h7zbi3kIUCpBAUBy3rzq0vy2uXzKs5iaLeEHC6q9cgwckHr61aQ0yhkU0LJO4NGTxw6WsW/uUUKWDiVhuepok48E4wR/VJ+FCdgkw3B1k/CuxLhHK+zQJAJyr1NN7d1BkH0uoqv6Y1I061wlQHpyD3U6CiVTxcB7WCTpmiDSJcKCEpeJHTeKRDaFCZ160pbOkK060uilJ9D23VJSQFBf4prStMZSzaKtl2yyFDUyN6y+zI1IjvmuBI3JoC37mhc3Db4RlCkEJjU1XA0MugabSKrqckSDB61H2io0XI7xRbGWlLXIh0gU0urGmYnvmagCnDzTB6Dapm3chKnGUr02IijkCpc3C1LAK5MRpyphX6JKfRnQc6trU0oz2SG9OU1GQEKGx12AosKIUuFPUyNoqTzs5csmOlSZ2wQC2PZzpIZIzFJR+VqKBpD28RWgAIVA5iARUvbdu3opIyjWZBpzOF+eJKrdTasu5mAKR3D2rYkOXKFrG4bBPxiotFcj86FMpaOT0RynXvOtIi5cYaCWlAHclQmaVTdmGT2S1LdGpQtUT4R86pKfcZMFARHMp195pcsfP3LbTzodzAZ8xBUNgftqw/iTrja2xZtIQoelmdJNZZdUpUqUVct66SDp02Jp0FslTdqS4FZAhQECVEilViDk/dFFQjkPnUR15anSmhITpJp0mLklN/czLUEHbckVXNy+pMLWodYMCrLaChpbqSnMTkGsATzqIELSA5BVsCDqaFQiPJmRPL2UgZJX6IgzttTikpMpqVBzJVmEzzjamCQ1Kn0egomAdiKOPJ/cuPNXja4yt9nlgRvmoObSokc57qM+BGS158SkjN2e/wCdQmElwZfHgP0yo/1SPhQnYhRS3rzPPuor48XGNK/4aNvChSxVlS2NDqfhVrpGL7JoXIM/XXa+HtpqVydSNT7qKsF4essQwxi4dTcKU84pCltLSEtgDcyKxzZo4Y7pDSsFc50mQAKTtOcxW9hGC2mKuXDCLo9ow6FBQ0CmphStecQaxLrzYXLgYUeyznJm3KZ0ojmjOTiu0PlDA8rMCFU5T6lAZgPGK3MOwG0usEL7i3U3ryHV2yEkZVBAEz7TFDuaD61GPLHI2o+wyQlR6RSSSNoj2VqYZhTOI4Wt1Cl+cIuW21AHTIswDHjVLF029li11a25UpplwtpKtTpofrmlHNGU3BdodEHaEASdKeLlYM5z3a1dwHD2MSuH13SlotrVlTznZj0lAchVrEMIsQ9hb9mp0WuIqjK4QVIIUARpvvUy1EIz2P8A77jS4syBdOEk5pHMHSuFwoGSkT0q8vC7dPFSsKL5atxcdn2qiJA+FTYzhLFtjDOH2jF00pxWUKuIIXrAUkjlR54Wl91f7DM4XSdi2kz40heQpUlMeArdxHAsLbs8RFk9cKucMKQ8pyMi50MDlU2HcKW1/h2GXQeem4WQ+kEeimVAEadUj31i9bhUdz/7xYwdN04Rl7RWUGY5U64uAt5YKcgNV3QhDi0BfqqI18aR1QWvMNNIrrXImiYrQW4nXrFROXDhbyKJUgddai9JO0x3V0kwCeXSnQWx6FJUtI1SSeXyqyyytbRUhwKyj1RufZVBSigCTp4UwPKTsfeKdBuNJDgOjignrKSDUiUWxE5lRVBOIL0DiEr0iCJp4ubdUzbNmNd1D7alxY1JFxTaOyLba4BM+l1qFhthSZLwCjuIimp7BX7m4WD0XqPfTXSttmQ2hSAfScAmenhQK/cuBhr+VJ8BNPS2wIkkx3RVJhDhQVtypI3NP7VSRBM1NP7jtl9DiUGG4T4fOizgdZWb6STHZ/6qBkLPT66M+AVBSsQiP4L/AFU1GmRK6Mrj5xIxtYjUNo/VFCtnlUhudDJ19lEXlAWBxC8DyQ3+oKG7FaUtoMayfhWq6M/ck7MJ1KwT31tYZxIMPsmLdVo26bdxTjay4oEKPcN6xFONnnPjUZUmIGutRkxQyKpIabRo2+LLtr27uYStd0hxCo0AzzqAPGs4hJPorjxpilelJ3PKmyok1Sgou0FhNZcYXFixaWzdowWrZtTZB3XMyZjTflWAtxHYoShgJcCiVOZyrMDsI2EVWCiSSDBpSpRInWs4YMcG3FU2O2zawDH3cBedcFuHw4kDKowAQZB25EVmuvIdZSeyAezqUt3MZXPKNqrgGAonc8t6UZj499NYoKTnXLCzRwbGFYPcLWphFw0+gtutE5QpJ3FTYhxD51d2K2LNLFtYEdiwFk8wTKj1iscggTrNNnUmpeDG572uR2zWxHGLPEsYTfKw0ISpeZ9sPqIdPjy9lT4jxALpVii0tvNWLA5mkqdLipJkyoxWCCeVNzHkKPl8fHHXQrCjE+K2ryzuWbbDk27t8Um6eDhOeOg5V2FcZvYWm0Qi1StFuypopK4zyrNO2kULBWupME12adACfbWfyeHbtrge5lh17O6pwaZjMCkDlQeM6UqSAa6qFZaC9u/apAlREE61SS4pKgamN2YGlJopSLJQdATI7t6aUDTQVXRdHNB0APKpjcpkc++kO0xQwlepgVyrdEzmE+Nc2vNqSmaeXmW2l5kBSjsNaOQ4E7BaE5gDB5qFR3JcUwCdAnTKDp4xTfP7lCwUuLUlGgB1A9lTrftPSSta1ggElI58/dRySV2n3S0hpL2VMnTber7F7bMBDjjZzp1ygyCayVZZlGYEHSedTN3C1NqayBwn74iSKGgTotW15muS7c5lNqnbrR35Prpu5F+ENJbKA0Dl5+vXnDBRmhydDoIo+8mZBOKECAeyMf46NquxN8GN5QEqXxBcLzCAEAD8xIoes0fcWzPM/CiHjhefGrn8qPcBWHaJ/a7XiefdWiJK+Qxr7JpxQQJJHhUnZqKc8GDzjT31xbIGk+ygCLvPuroIBCt+hqUtqE5gQTtpTAD0NAyOOogdKkSSWyIEeFRmJI764kHnQAhAGn1bVxkR+rSkdI9lL16UgGnNOp9lJlPMSafGmmlcBI2oGMyzzk04tmRmE9KcQQmdIpDMabUAMyAbjWuKNo1qQDMkjNHspsTodPCgBoTrI2603LB0261IQrauCD050AR5M2vwriiR8KfkM6iadk79aQEBQQdufup4RrIiaeGxJpwTpGhoAZ6RGmwO9cCVkpiTyipFAxqIHSuQpCXAVkBI30kxQArjDrLKFlBQhfqmo/NwohKHM6iCSANqjU4XFKIISJlKZ2pElSScqokcjSQDnGy1AK+W0U0KIUCDqNiOVOWtTgTMeiIpzbmzcTJ5DWmIcpBSlCgr0l6nWj3yZqKjiZIH8Dt+fQG22FAkQCNhRz5LlZjipjSWo/z0AzH41SpeK3amXELyuHOArUadKwLd89ihII0STv3V7e7aWz687tu04rbMtAJqunBMJQCEYXZpneLdA+yhMR4aLh9LmdJVIM0/zx5R9Y17icIww74daHxYT8qT6Gwr+jLP9An5UwPG2sXcQnKthDqdT6SddutWFeb3NqHiptl0A5kCfS6RXrn0NhX9GWn6BPypTg2FnfDbQ/3CflSoZ4ugNLUSSVJHQa1zzAbUshaVhPQzXtH0Phf9G2n6BPyrvofC/wCjbT9An5UAeJb6yfCKUCNSDE8+Ve2DB8LG2G2n6BPypRhOGgyMPtQf+Cn5UAeMQhMZ15dJEiZpEuNBwpLhHIKIOte0fRWG/wBH2v6FPyrvojDJn6OtZ69in5UDs8cDDgSVDKoRuDuPjUamlpAJQpMiQSN69oGF4enawth4Mp+VcMMw9KcosbYCZgNJ+VKwPFkAGYBJ5mKdlGuhFeznC8PJk2FsT/wU/Ku+i8P/AJhbfoU/KgLPF+zMSEadaSCTokDXcV7ScMw872Nsf7pPypU4bYpMpsrcEcw0n5UWOzxcNOuHKllRMTEHbrUSldUAGdK9xNpbEgm3akaTkFRHDMPUoqVY2xJMklpPypJ2KzynDvoq2aL1+hT7h0yCYArStL7h26ukp8yS3lG5MA+NeinDLAiDY2xHTsk/KmDB8LBkYbaA9Qwn5VDx3zbHZ5Xj1o3b3ylMNFFuoDL0nnWQ/wCoFJBINe3nD7I72bBjX9zHypqsLw5frWFsrxZSfsqoKkJs8KKFqQVBJ9HQmm5VbRXuwwnDQIGH2oHTsU/Kk+h8LH8W2n6BPyq7EeGZVpABGnhTkpcKhCTNe4/RGGf0dafoE/KlGE4YBAw61A/4KflRYHiGRxxQQASSffXofk4YNucSRlgJ7JM9SM8/EUWjCsOBkWFsD3Mp+VTM27FukpYZbaBMkISEz7qQM//Z%20"/>
          <p:cNvSpPr>
            <a:spLocks noChangeAspect="1" noChangeArrowheads="1"/>
          </p:cNvSpPr>
          <p:nvPr/>
        </p:nvSpPr>
        <p:spPr bwMode="auto">
          <a:xfrm>
            <a:off x="155575" y="-144463"/>
            <a:ext cx="304800" cy="304801"/>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pic>
        <p:nvPicPr>
          <p:cNvPr id="5" name="Picture 2" descr="http://www.adventistbookcenter.de/images/detailed/23/product_detailed_image_33578_11906.jpg"/>
          <p:cNvPicPr>
            <a:picLocks noChangeAspect="1" noChangeArrowheads="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2667000" y="1524000"/>
            <a:ext cx="6238875" cy="4392169"/>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pic>
        <p:nvPicPr>
          <p:cNvPr id="1027" name="Picture 3" descr="C:\Users\Duffieldfamily\Desktop\1888\1888 Presentations\2014 Images Summer Lectures\Arthor White.png"/>
          <p:cNvPicPr>
            <a:picLocks noChangeAspect="1" noChangeArrowheads="1"/>
          </p:cNvPicPr>
          <p:nvPr/>
        </p:nvPicPr>
        <p:blipFill>
          <a:blip r:embed="rId4">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307975" y="1524000"/>
            <a:ext cx="2313856" cy="4392169"/>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97169636"/>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p14:dur="0"/>
    </mc:Choice>
    <mc:Fallback>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990600"/>
            <a:ext cx="8229600" cy="5867400"/>
          </a:xfrm>
        </p:spPr>
        <p:txBody>
          <a:bodyPr>
            <a:normAutofit fontScale="85000" lnSpcReduction="20000"/>
          </a:bodyPr>
          <a:lstStyle/>
          <a:p>
            <a:pPr marL="0" indent="0">
              <a:buNone/>
            </a:pPr>
            <a:r>
              <a:rPr lang="en-US" sz="2700" dirty="0" smtClean="0">
                <a:solidFill>
                  <a:schemeClr val="tx2">
                    <a:lumMod val="90000"/>
                  </a:schemeClr>
                </a:solidFill>
                <a:latin typeface="Arial" panose="020B0604020202020204" pitchFamily="34" charset="0"/>
                <a:cs typeface="Arial" panose="020B0604020202020204" pitchFamily="34" charset="0"/>
              </a:rPr>
              <a:t>“You </a:t>
            </a:r>
            <a:r>
              <a:rPr lang="en-US" sz="2700" dirty="0">
                <a:solidFill>
                  <a:schemeClr val="tx2">
                    <a:lumMod val="90000"/>
                  </a:schemeClr>
                </a:solidFill>
                <a:latin typeface="Arial" panose="020B0604020202020204" pitchFamily="34" charset="0"/>
                <a:cs typeface="Arial" panose="020B0604020202020204" pitchFamily="34" charset="0"/>
              </a:rPr>
              <a:t>ask about a statement in Volume Four, </a:t>
            </a:r>
            <a:r>
              <a:rPr lang="en-US" sz="2700" i="1" dirty="0">
                <a:solidFill>
                  <a:schemeClr val="tx2">
                    <a:lumMod val="90000"/>
                  </a:schemeClr>
                </a:solidFill>
                <a:latin typeface="Arial" panose="020B0604020202020204" pitchFamily="34" charset="0"/>
                <a:cs typeface="Arial" panose="020B0604020202020204" pitchFamily="34" charset="0"/>
              </a:rPr>
              <a:t>The Lonely Years</a:t>
            </a:r>
            <a:r>
              <a:rPr lang="en-US" sz="2700" dirty="0">
                <a:solidFill>
                  <a:schemeClr val="tx2">
                    <a:lumMod val="90000"/>
                  </a:schemeClr>
                </a:solidFill>
                <a:latin typeface="Arial" panose="020B0604020202020204" pitchFamily="34" charset="0"/>
                <a:cs typeface="Arial" panose="020B0604020202020204" pitchFamily="34" charset="0"/>
              </a:rPr>
              <a:t>, and refer to page 396 where I state that the concept of a denominational rejection of the message did not emerge until forty years after the event, or 1928, and you ask what </a:t>
            </a:r>
            <a:r>
              <a:rPr lang="en-US" sz="2700" dirty="0" smtClean="0">
                <a:solidFill>
                  <a:schemeClr val="tx2">
                    <a:lumMod val="90000"/>
                  </a:schemeClr>
                </a:solidFill>
                <a:latin typeface="Arial" panose="020B0604020202020204" pitchFamily="34" charset="0"/>
                <a:cs typeface="Arial" panose="020B0604020202020204" pitchFamily="34" charset="0"/>
              </a:rPr>
              <a:t>event </a:t>
            </a:r>
            <a:r>
              <a:rPr lang="en-US" sz="2700" dirty="0">
                <a:solidFill>
                  <a:schemeClr val="tx2">
                    <a:lumMod val="90000"/>
                  </a:schemeClr>
                </a:solidFill>
                <a:latin typeface="Arial" panose="020B0604020202020204" pitchFamily="34" charset="0"/>
                <a:cs typeface="Arial" panose="020B0604020202020204" pitchFamily="34" charset="0"/>
              </a:rPr>
              <a:t>that could have been.</a:t>
            </a:r>
          </a:p>
          <a:p>
            <a:pPr marL="0" indent="0">
              <a:buNone/>
            </a:pPr>
            <a:r>
              <a:rPr lang="en-US" sz="2700" dirty="0" smtClean="0">
                <a:solidFill>
                  <a:schemeClr val="tx2">
                    <a:lumMod val="90000"/>
                  </a:schemeClr>
                </a:solidFill>
                <a:latin typeface="Arial" panose="020B0604020202020204" pitchFamily="34" charset="0"/>
                <a:cs typeface="Arial" panose="020B0604020202020204" pitchFamily="34" charset="0"/>
              </a:rPr>
              <a:t>“I </a:t>
            </a:r>
            <a:r>
              <a:rPr lang="en-US" sz="2700" dirty="0">
                <a:solidFill>
                  <a:schemeClr val="tx2">
                    <a:lumMod val="90000"/>
                  </a:schemeClr>
                </a:solidFill>
                <a:latin typeface="Arial" panose="020B0604020202020204" pitchFamily="34" charset="0"/>
                <a:cs typeface="Arial" panose="020B0604020202020204" pitchFamily="34" charset="0"/>
              </a:rPr>
              <a:t>am quite familiar with the facts, and in a footnote refer the reader to statements made by A. T. Robinson, C. C. McReynolds, and </a:t>
            </a:r>
            <a:r>
              <a:rPr lang="en-US" sz="2700" dirty="0">
                <a:solidFill>
                  <a:schemeClr val="tx2">
                    <a:lumMod val="50000"/>
                  </a:schemeClr>
                </a:solidFill>
                <a:latin typeface="Arial" panose="020B0604020202020204" pitchFamily="34" charset="0"/>
                <a:cs typeface="Arial" panose="020B0604020202020204" pitchFamily="34" charset="0"/>
              </a:rPr>
              <a:t>W. C. White, found in the Appendix of </a:t>
            </a:r>
            <a:r>
              <a:rPr lang="en-US" sz="2700" i="1" dirty="0">
                <a:solidFill>
                  <a:schemeClr val="tx2">
                    <a:lumMod val="50000"/>
                  </a:schemeClr>
                </a:solidFill>
                <a:latin typeface="Arial" panose="020B0604020202020204" pitchFamily="34" charset="0"/>
                <a:cs typeface="Arial" panose="020B0604020202020204" pitchFamily="34" charset="0"/>
              </a:rPr>
              <a:t>Thirteen Crisis Years</a:t>
            </a:r>
            <a:r>
              <a:rPr lang="en-US" sz="2700" dirty="0">
                <a:solidFill>
                  <a:schemeClr val="tx2">
                    <a:lumMod val="90000"/>
                  </a:schemeClr>
                </a:solidFill>
                <a:latin typeface="Arial" panose="020B0604020202020204" pitchFamily="34" charset="0"/>
                <a:cs typeface="Arial" panose="020B0604020202020204" pitchFamily="34" charset="0"/>
              </a:rPr>
              <a:t>. This is the printing of the Olson book last to come from the press. Here is the story. Elder Taylor Bunch, teacher of religion at the time at Loma Linda, was invited to take the fall Week of Prayer at Pacific Union College in 1928. He had shorty before that published a pamphlet entitled, </a:t>
            </a:r>
            <a:r>
              <a:rPr lang="en-US" sz="2700" i="1" dirty="0">
                <a:solidFill>
                  <a:schemeClr val="tx2">
                    <a:lumMod val="90000"/>
                  </a:schemeClr>
                </a:solidFill>
                <a:latin typeface="Arial" panose="020B0604020202020204" pitchFamily="34" charset="0"/>
                <a:cs typeface="Arial" panose="020B0604020202020204" pitchFamily="34" charset="0"/>
              </a:rPr>
              <a:t>Forty Years in the Wilderness </a:t>
            </a:r>
            <a:r>
              <a:rPr lang="en-US" sz="2700" dirty="0">
                <a:solidFill>
                  <a:schemeClr val="tx2">
                    <a:lumMod val="90000"/>
                  </a:schemeClr>
                </a:solidFill>
                <a:latin typeface="Arial" panose="020B0604020202020204" pitchFamily="34" charset="0"/>
                <a:cs typeface="Arial" panose="020B0604020202020204" pitchFamily="34" charset="0"/>
              </a:rPr>
              <a:t>in which he likened the experience of Seventh-day Adventists to that of Israel, who God turned back at Kadesh-Barnea and projected the concept that this was our experience since we had rejected the message of righteousness by faith at Minneapolis in 1888</a:t>
            </a:r>
            <a:r>
              <a:rPr lang="en-US" sz="2700" dirty="0" smtClean="0">
                <a:solidFill>
                  <a:schemeClr val="tx2">
                    <a:lumMod val="90000"/>
                  </a:schemeClr>
                </a:solidFill>
                <a:latin typeface="Arial" panose="020B0604020202020204" pitchFamily="34" charset="0"/>
                <a:cs typeface="Arial" panose="020B0604020202020204" pitchFamily="34" charset="0"/>
              </a:rPr>
              <a:t>.”</a:t>
            </a:r>
            <a:endParaRPr lang="en-US" sz="2700" dirty="0">
              <a:solidFill>
                <a:schemeClr val="tx2">
                  <a:lumMod val="50000"/>
                </a:schemeClr>
              </a:solidFill>
              <a:latin typeface="Arial" panose="020B0604020202020204" pitchFamily="34" charset="0"/>
              <a:cs typeface="Arial" panose="020B0604020202020204" pitchFamily="34" charset="0"/>
            </a:endParaRPr>
          </a:p>
        </p:txBody>
      </p:sp>
      <p:sp>
        <p:nvSpPr>
          <p:cNvPr id="5" name="Rectangle 2"/>
          <p:cNvSpPr>
            <a:spLocks noGrp="1" noChangeArrowheads="1"/>
          </p:cNvSpPr>
          <p:nvPr>
            <p:ph type="title"/>
          </p:nvPr>
        </p:nvSpPr>
        <p:spPr>
          <a:xfrm>
            <a:off x="228600" y="152401"/>
            <a:ext cx="8915400" cy="990600"/>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“Examples of Historical Inaccuracy”</a:t>
            </a:r>
            <a:endParaRPr lang="en-US" altLang="en-US" dirty="0">
              <a:solidFill>
                <a:srgbClr val="FFFF0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880627204"/>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295400"/>
            <a:ext cx="8229600" cy="5334000"/>
          </a:xfrm>
        </p:spPr>
        <p:txBody>
          <a:bodyPr>
            <a:normAutofit lnSpcReduction="10000"/>
          </a:bodyPr>
          <a:lstStyle/>
          <a:p>
            <a:pPr marL="0" indent="0">
              <a:buNone/>
            </a:pPr>
            <a:r>
              <a:rPr lang="en-US" sz="2700" dirty="0">
                <a:latin typeface="Arial" panose="020B0604020202020204" pitchFamily="34" charset="0"/>
                <a:cs typeface="Arial" panose="020B0604020202020204" pitchFamily="34" charset="0"/>
              </a:rPr>
              <a:t>“How sad, how deeply regrettable, it is that this message of righteousness in Christ should, at the time of its coming, have met with opposition on the part of earnest, well-meaning men in the cause of God! </a:t>
            </a:r>
            <a:r>
              <a:rPr lang="en-US" sz="2700" dirty="0">
                <a:solidFill>
                  <a:schemeClr val="tx2">
                    <a:lumMod val="75000"/>
                  </a:schemeClr>
                </a:solidFill>
                <a:latin typeface="Arial" panose="020B0604020202020204" pitchFamily="34" charset="0"/>
                <a:cs typeface="Arial" panose="020B0604020202020204" pitchFamily="34" charset="0"/>
              </a:rPr>
              <a:t>The message has never been received, nor proclaimed, nor given free course as it should have been in order to convey to the church the measureless blessings that were wrapped within it.</a:t>
            </a:r>
            <a:r>
              <a:rPr lang="en-US" sz="2700" dirty="0">
                <a:latin typeface="Arial" panose="020B0604020202020204" pitchFamily="34" charset="0"/>
                <a:cs typeface="Arial" panose="020B0604020202020204" pitchFamily="34" charset="0"/>
              </a:rPr>
              <a:t> </a:t>
            </a:r>
            <a:endParaRPr lang="en-US" sz="2700" dirty="0" smtClean="0">
              <a:latin typeface="Arial" panose="020B0604020202020204" pitchFamily="34" charset="0"/>
              <a:cs typeface="Arial" panose="020B0604020202020204" pitchFamily="34" charset="0"/>
            </a:endParaRPr>
          </a:p>
          <a:p>
            <a:pPr marL="0" indent="0">
              <a:buNone/>
            </a:pPr>
            <a:r>
              <a:rPr lang="en-US" sz="2700" dirty="0" smtClean="0">
                <a:latin typeface="Arial" panose="020B0604020202020204" pitchFamily="34" charset="0"/>
                <a:cs typeface="Arial" panose="020B0604020202020204" pitchFamily="34" charset="0"/>
              </a:rPr>
              <a:t>“The </a:t>
            </a:r>
            <a:r>
              <a:rPr lang="en-US" sz="2700" dirty="0">
                <a:latin typeface="Arial" panose="020B0604020202020204" pitchFamily="34" charset="0"/>
                <a:cs typeface="Arial" panose="020B0604020202020204" pitchFamily="34" charset="0"/>
              </a:rPr>
              <a:t>seriousness of exerting such an influence is indicated through the reproofs that were given. These words of reproof and admonition should receive most thoughtful consideration at this time [in 1926</a:t>
            </a:r>
            <a:r>
              <a:rPr lang="en-US" sz="2700" dirty="0" smtClean="0">
                <a:latin typeface="Arial" panose="020B0604020202020204" pitchFamily="34" charset="0"/>
                <a:cs typeface="Arial" panose="020B0604020202020204" pitchFamily="34" charset="0"/>
              </a:rPr>
              <a:t>].…” (cont.)</a:t>
            </a:r>
            <a:endParaRPr lang="en-US" sz="1500" dirty="0" smtClean="0">
              <a:solidFill>
                <a:schemeClr val="tx2">
                  <a:lumMod val="75000"/>
                </a:schemeClr>
              </a:solidFill>
              <a:latin typeface="Arial" panose="020B0604020202020204" pitchFamily="34" charset="0"/>
              <a:cs typeface="Arial" panose="020B0604020202020204" pitchFamily="34" charset="0"/>
            </a:endParaRPr>
          </a:p>
        </p:txBody>
      </p:sp>
      <p:sp>
        <p:nvSpPr>
          <p:cNvPr id="5" name="Rectangle 2"/>
          <p:cNvSpPr txBox="1">
            <a:spLocks noChangeArrowheads="1"/>
          </p:cNvSpPr>
          <p:nvPr/>
        </p:nvSpPr>
        <p:spPr>
          <a:xfrm>
            <a:off x="533400" y="228600"/>
            <a:ext cx="8153400" cy="1219201"/>
          </a:xfrm>
          <a:prstGeom prst="rect">
            <a:avLst/>
          </a:prstGeom>
          <a:effectLst>
            <a:outerShdw blurRad="50800" dist="38100" dir="2700000" algn="tl" rotWithShape="0">
              <a:prstClr val="black">
                <a:alpha val="40000"/>
              </a:prstClr>
            </a:outerShdw>
          </a:effectLst>
        </p:spPr>
        <p:txBody>
          <a:bodyPr vert="horz" lIns="91440" tIns="45720" rIns="91440" bIns="45720" rtlCol="0" anchor="ctr">
            <a:noAutofit/>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en-US" dirty="0" smtClean="0">
                <a:solidFill>
                  <a:srgbClr val="FFFF00"/>
                </a:solidFill>
              </a:rPr>
              <a:t>Christ Our Righteousness</a:t>
            </a:r>
            <a:endParaRPr lang="en-US" altLang="en-US" dirty="0">
              <a:solidFill>
                <a:srgbClr val="FFFF0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957002806"/>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914400"/>
            <a:ext cx="8229600" cy="5791200"/>
          </a:xfrm>
        </p:spPr>
        <p:txBody>
          <a:bodyPr>
            <a:normAutofit fontScale="85000" lnSpcReduction="10000"/>
          </a:bodyPr>
          <a:lstStyle/>
          <a:p>
            <a:pPr marL="0" indent="0">
              <a:buNone/>
            </a:pPr>
            <a:r>
              <a:rPr lang="en-US" sz="2700" dirty="0">
                <a:solidFill>
                  <a:schemeClr val="tx2">
                    <a:lumMod val="90000"/>
                  </a:schemeClr>
                </a:solidFill>
                <a:latin typeface="Arial" panose="020B0604020202020204" pitchFamily="34" charset="0"/>
                <a:cs typeface="Arial" panose="020B0604020202020204" pitchFamily="34" charset="0"/>
              </a:rPr>
              <a:t>“As I recall there is little in the way of good documentation to support the concept. The men named above referred to in the A. V. Olson book who lived in the community took firm issue with him. They were at Minneapolis, Bunch was not, for he was a child two years old in the state of Oregon. But it was a catchy idea and it has become quite popular with some, in spite of the lack of sound documentary support</a:t>
            </a:r>
            <a:r>
              <a:rPr lang="en-US" sz="2700" dirty="0" smtClean="0">
                <a:solidFill>
                  <a:schemeClr val="tx2">
                    <a:lumMod val="90000"/>
                  </a:schemeClr>
                </a:solidFill>
                <a:latin typeface="Arial" panose="020B0604020202020204" pitchFamily="34" charset="0"/>
                <a:cs typeface="Arial" panose="020B0604020202020204" pitchFamily="34" charset="0"/>
              </a:rPr>
              <a:t>.”</a:t>
            </a:r>
            <a:endParaRPr lang="en-US" sz="2700" dirty="0">
              <a:solidFill>
                <a:schemeClr val="tx2">
                  <a:lumMod val="90000"/>
                </a:schemeClr>
              </a:solidFill>
              <a:latin typeface="Arial" panose="020B0604020202020204" pitchFamily="34" charset="0"/>
              <a:cs typeface="Arial" panose="020B0604020202020204" pitchFamily="34" charset="0"/>
            </a:endParaRPr>
          </a:p>
          <a:p>
            <a:pPr marL="0" indent="0">
              <a:buNone/>
            </a:pPr>
            <a:r>
              <a:rPr lang="en-US" sz="2700" dirty="0" smtClean="0">
                <a:solidFill>
                  <a:schemeClr val="tx2">
                    <a:lumMod val="90000"/>
                  </a:schemeClr>
                </a:solidFill>
                <a:latin typeface="Arial" panose="020B0604020202020204" pitchFamily="34" charset="0"/>
                <a:cs typeface="Arial" panose="020B0604020202020204" pitchFamily="34" charset="0"/>
              </a:rPr>
              <a:t>“I </a:t>
            </a:r>
            <a:r>
              <a:rPr lang="en-US" sz="2700" dirty="0">
                <a:solidFill>
                  <a:schemeClr val="tx2">
                    <a:lumMod val="90000"/>
                  </a:schemeClr>
                </a:solidFill>
                <a:latin typeface="Arial" panose="020B0604020202020204" pitchFamily="34" charset="0"/>
                <a:cs typeface="Arial" panose="020B0604020202020204" pitchFamily="34" charset="0"/>
              </a:rPr>
              <a:t>have tried most earnestly in my book to deal with the matter of the Minneapolis Conference in an accurate and fair manner, supported with contemporary documentation. I did not, in the preparation of the manuscript read what others in later years have written, for I have never found in their portrayal sound documentation which would counter the image given by the documents I have had available through the years. These documents I studied carefully as I prepared the manuscript</a:t>
            </a:r>
            <a:r>
              <a:rPr lang="en-US" sz="2700" dirty="0" smtClean="0">
                <a:solidFill>
                  <a:schemeClr val="tx2">
                    <a:lumMod val="90000"/>
                  </a:schemeClr>
                </a:solidFill>
                <a:latin typeface="Arial" panose="020B0604020202020204" pitchFamily="34" charset="0"/>
                <a:cs typeface="Arial" panose="020B0604020202020204" pitchFamily="34" charset="0"/>
              </a:rPr>
              <a:t>.” </a:t>
            </a:r>
            <a:r>
              <a:rPr lang="en-US" dirty="0">
                <a:solidFill>
                  <a:schemeClr val="tx2">
                    <a:lumMod val="50000"/>
                  </a:schemeClr>
                </a:solidFill>
                <a:latin typeface="Arial" panose="020B0604020202020204" pitchFamily="34" charset="0"/>
                <a:cs typeface="Arial" panose="020B0604020202020204" pitchFamily="34" charset="0"/>
              </a:rPr>
              <a:t>(A. L. White to Donald K. Short, Aug. 6, 1984, White Estate Digital Resource Center, “Minneapolis—Rejection of Righteousness by Faith,” http://drc.whiteestate.org/files/5298.pdf, accessed Nov. 1, 2011</a:t>
            </a:r>
            <a:r>
              <a:rPr lang="en-US" dirty="0" smtClean="0">
                <a:solidFill>
                  <a:schemeClr val="tx2">
                    <a:lumMod val="50000"/>
                  </a:schemeClr>
                </a:solidFill>
                <a:latin typeface="Arial" panose="020B0604020202020204" pitchFamily="34" charset="0"/>
                <a:cs typeface="Arial" panose="020B0604020202020204" pitchFamily="34" charset="0"/>
              </a:rPr>
              <a:t>)</a:t>
            </a:r>
            <a:endParaRPr lang="en-US" dirty="0">
              <a:solidFill>
                <a:schemeClr val="tx2">
                  <a:lumMod val="50000"/>
                </a:schemeClr>
              </a:solidFill>
              <a:latin typeface="Arial" panose="020B0604020202020204" pitchFamily="34" charset="0"/>
              <a:cs typeface="Arial" panose="020B0604020202020204" pitchFamily="34" charset="0"/>
            </a:endParaRPr>
          </a:p>
        </p:txBody>
      </p:sp>
      <p:sp>
        <p:nvSpPr>
          <p:cNvPr id="5" name="Rectangle 2"/>
          <p:cNvSpPr>
            <a:spLocks noGrp="1" noChangeArrowheads="1"/>
          </p:cNvSpPr>
          <p:nvPr>
            <p:ph type="title"/>
          </p:nvPr>
        </p:nvSpPr>
        <p:spPr>
          <a:xfrm>
            <a:off x="228600" y="152401"/>
            <a:ext cx="8915400" cy="914400"/>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“Examples of Historical Inaccuracy”</a:t>
            </a:r>
            <a:endParaRPr lang="en-US" altLang="en-US" dirty="0">
              <a:solidFill>
                <a:srgbClr val="FFFF0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997746289"/>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11FAB56-F1D0-4A38-B6CB-A69DCEBB5786}" type="slidenum">
              <a:rPr lang="en-US" smtClean="0">
                <a:solidFill>
                  <a:srgbClr val="FFFFFF"/>
                </a:solidFill>
              </a:rPr>
              <a:pPr/>
              <a:t>41</a:t>
            </a:fld>
            <a:endParaRPr lang="en-US">
              <a:solidFill>
                <a:srgbClr val="FFFFFF"/>
              </a:solidFill>
            </a:endParaRPr>
          </a:p>
        </p:txBody>
      </p:sp>
      <p:sp>
        <p:nvSpPr>
          <p:cNvPr id="5" name="Rectangle 2"/>
          <p:cNvSpPr txBox="1">
            <a:spLocks noChangeArrowheads="1"/>
          </p:cNvSpPr>
          <p:nvPr/>
        </p:nvSpPr>
        <p:spPr>
          <a:xfrm>
            <a:off x="533400" y="278298"/>
            <a:ext cx="8153400" cy="762000"/>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en-US" dirty="0">
                <a:solidFill>
                  <a:srgbClr val="FFFF00"/>
                </a:solidFill>
              </a:rPr>
              <a:t>“Examples of Historical </a:t>
            </a:r>
            <a:r>
              <a:rPr lang="en-US" altLang="en-US" dirty="0" smtClean="0">
                <a:solidFill>
                  <a:srgbClr val="FFFF00"/>
                </a:solidFill>
              </a:rPr>
              <a:t>Inaccuracy”</a:t>
            </a:r>
            <a:endParaRPr lang="en-US" altLang="en-US" dirty="0">
              <a:solidFill>
                <a:srgbClr val="FFFF00"/>
              </a:solidFill>
            </a:endParaRPr>
          </a:p>
        </p:txBody>
      </p:sp>
      <p:pic>
        <p:nvPicPr>
          <p:cNvPr id="2050" name="Picture 2" descr="https://www.steps.org.au/img/products/e-j-waggoner.jpg"/>
          <p:cNvPicPr>
            <a:picLocks noChangeAspect="1" noChangeArrowheads="1"/>
          </p:cNvPicPr>
          <p:nvPr/>
        </p:nvPicPr>
        <p:blipFill>
          <a:blip r:embed="rId3"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4953000" y="1040298"/>
            <a:ext cx="3449626" cy="5115860"/>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
        <p:nvSpPr>
          <p:cNvPr id="6" name="AutoShape 4" descr="data:image/jpeg;base64,/9j/4AAQSkZJRgABAQAAAQABAAD/2wCEAAkGBhQSEBUUExQUFRQWFxwYGBcXFxcXFxcYFxgYGhQUFBQXHCYeGBwjGhcXHy8gIycpLCwsFR4xNTAqNSYrLCkBCQoKDgwOGA8PFykcHB0sLCksLCkpLCkpLCwsLCkpLCwpKSksKSkpKSksKSwpKSksLCkpLCwpKSkpLCwsLCwpLP/AABEIARMAtwMBIgACEQEDEQH/xAAcAAABBQEBAQAAAAAAAAAAAAABAAIDBAUGBwj/xAA9EAABAwIDBQYDBwMEAgMAAAABAAIRAyEEEjEFQVFhgQYicZGh8BOxwQcyQlJy0eEUYoIjkrLxJGMzosL/xAAZAQEAAwEBAAAAAAAAAAAAAAAAAQMEAgX/xAAmEQEBAAIBBAICAQUAAAAAAAAAAQIRAwQSITFBUSIyE0JhcYHw/9oADAMBAAIRAxEAPwDnnXsmCmnupDVPDbKt2Y0IkJxCQCBoCjKlNkwuQMmNyJaNUSmgnoga6lJsmuZClBQeEESLikQlCkMebKIFSuCZogMprdUW3Qy8UQLwiAmynC6BmVMT3lMcSgB1RITMyEogHFJBxSQbkJQgAUZUOgzFDcjKa5QGvdKa1tk4BIkqQiU1h3JxYFEESM8kqjw0X/b1VetiYtKrEybzIXNykdTG1ZOLaOfgo3bSbwKjOCc7Tw/lOGxHm8nyVV5YtnDb8JmYtp0KflVM7FqNuD801hcw39ZHzCmcsrm8Vi9kTCnUzLZF0HlWzKX0quNnsgg4ohIjiukI8qaWKWU1EISxMhWCVDmugQbKSJ0SRDahOASTZUOzSLolAhEmygAFRkQiwpPcLlA1zoaSTACxam1C52VmnEpm1saXWB7u7nzT9mYOGTFyuMs9RZhhupGsVvC4UkqXDYXeVsYSgsWebfx8cNwuA0ladPABPptCu0qaz22tEkVhghGir4nZDHi7fRbbW8kTSUb0m4yuIxnZ51OXUiebTcFZT3/iAjc5nA8QvSH4dcn2o2Vkmq37pEOHPc4cFo4uWy+WXl4ZZ4Y7dNUwjin5O7I4w4cDuI5OA800hejjluPNs0KGZAJZV05Ncoi1TPUcoGm4ST4RQbDymsClLUA2yh0ZN0E+Amvcgjc1UNo4iBk43PgN3VaD+SyMRdxPvl9VxldJkUXUszwN83+g98Fu0aUCFl7OGZ5PP66rYphZc75a+KeE9BslbGFprNwzYK2MKbBZc62YLWHo/urlBkqLDG6uUhdcLkjaXBStpck+i4eisNeOqg2p1KCzMbhw5pa64Ihb74KoYuknpzfLgW4UszMdcCx8Dp0+RVCvSLXEbtR4bl1W2aAHesLZTwubT1WFjmA0s29pg+B06aL0ODN5nPhpmJBybCPw1sZQcbJphOISImEDYSUhakg1nIgplRBo5qEiWoPCOaE0GUBncsTHuh0b5t0C2eCxNpOBqGNB9Z/cKvL27xTbLpwFosF1Q2a2yutddY8/bbh6aVIq9hnXVLB051WjRpXWfJpwalI2CtByoUXR5/NaAqiB4/z+y5WgysVboUzzUFNoBHv3r6K7TqKEpAxQ1WSFO2qFHXO9Q4rke1Toplc/g8SH0nzEFoI4zA+t/wDJdL2pw+akeV1yeCIZTPEjh4j+Fs4fTF1CsESLIJFei880usgSk9yjm6B7qiCLkkGq9OpN3poKcLBQk1MLrqQ+/fv5qOb3UAMesHFfejqf+1tVKuVpKzHZazXOuI37nRw+Sqzykq7DC2bXsG2GpVcRB4+7KLB0SGCDbh9AU5rLSdZg+W73uWezy0S3UaGDxzj91hJ/xHzPuVoiviokNY0fqpn5kLm8PXe8wzut0zDU+HBX9i4B/wAbvF+UwCZcA0hwLnzBD5bIDeJXHZv6Wd9n3WzT2hWAPxGEDjAjoRZS4TaofUawez7lVdo4qpQc805aL96IDwdz2fdndO9YGzcc74zXNyydbmLb7dFXePc2umerp6Xi2ua1rhe9/A/yFh4rtI9hNwPIu8QNSrmP2sW4ZznkCGxLRIk2bIJG8+q5rFbPyGCZJnvWuY+9zXGOP2stdBs7bleqRDcw8WMPk4/RalSlVF8hHVpB6Ark9jbFcHhzrjPnLml2eMmX4YNhlnvX0IW5T2lUpGHXabDjyn+FPJjcfXlXhlb7mkuPeHsINiG3BEHnYrinWYTuMj1t6grZ2tm+ICS4B9oBi2UzFtbR/knY3BCnRPww74DqWbK9wcWuBtlhoseHFXcd7dX7VcmNz3Ppy83TnPSbE6JVGr0Xlq7yg0XSLbpwYpDm3QTmoINQJ7XSmkWRpQuUkQm5rpOKRAIsgqbUZNJ8flVBldtKiwm9hbxFyfNa1VstjjZc/Vf/AK1NpHd7o8t3mFRyzdbenv42N5tMAABI0QWuBMTeeBE6ncCJ6gcZDnFGm5Zquk+DMFs94ENEj3qtihRe0aR5BV8Iwfhlv6SW+mivupvI/wDkd1FM/wD4VdyXTC6Ye2Kcg5j75rM2LRipJmJjnaStHa8NN3FzufHwED0VXBiXCOKsl/Fz26yjuaFJtSm9rhLXgtI4g/t9E3D7PbUaQ4AuYcruR3Ejnr1UmzmkM6K2GtLg7MWPiMwMSPyniOSovhoym0NPZ2UWcQOX8q/hMEPE8004R51eT0ZPq1StwrY7xc7kXGP9ogeii3bnsrG2jQFSoIuKZlx3TuZO90wTwHiE/bWG/wDHPAscCBoIbIjyV/aTgBAgACwAgAcAAsna2IIw750gx4XA+anDdsRrUtriwmvck9ROMlew8I0tSukCntfdSJGhJOG9JBeqNsnNPv37ui4ylChIOao22T3BMDtyhIvCzK2Gio42izmzuOtvJaQNrptejmEbxp9VxyY7i3hz7cvJpKhc+yNN3dTQ2Z6LHW6NTZ1RX6+IhpPJZmAVvaDu7A4T5Ki+2reo5HEYl5rZnXGkKxs/ao+IJaWwd+h8IVv+jDld2d2Za8y7QXWjc1qsv5b3HW7K2qx1JzbTa/DonOwzqlN0d1wu2eI+hVLY+xxTe7fzPyW1oqLGmZq2y9oEiHC4sRwIt1V6tWtKoV6UPDo+9rzI09PkrbbhVrZdxXxRlsnUhYnauvFNrfzXjkB/0t3F6e9y4XaOMNSo5xJNyBO4CwC09PhvLf0x9Tn24a+1FzrKOE57Uwb16LyDWm6Q18E6m1MZqgmeYCSVQ7klI1nhNDOKkcEzKodG1BayaGJ9R8e/fsJubeoAcEjUvCAcZCI1QQVE7Ct0UGMx7BVbSnvuBPhwB5m/kpKFWD76LHzTVehwZbjZweHtbVOxdK1R25ojxjcOak2VVsq+3alw0GxJJWSfs1X05jCY+o6pDmuY298pJsOXHRbux2udrXbTJAJDgZ10O6Qq+EABuF0WEpjLb9lfllFeOP8AdPSYCzMcS3NMQ0HdMQNZNvNUH7UxDC2GGqCASQQ0tJ1bDtSPFbGGAjSVeawbgAq9xZ/tn4fGfEpyQWlrhLSII3GfNarWQ2VUxFDUjqpxXsFVfbvFUx9SJ4AE+Urgnvt4rpu0eNhhbN326fi/bquWqL0Omx8WvO6zPeUn0DzvUY1SmQow9amFIo2BSRYpU9EBmUkm8UkGuUMyJF04NR0gqINUrwoMVjadMTUe1vjqfBouUQma0Ss3bW3G0RAg1DoNw/ud+29ZmO7XC4pNM/mdu5hu8+K5upVLiSTJNySbk8SVOkXJNQe6pXYSSXOqCTvkuF/fBde58Fc52Zw2fET+VjndYgfNdFUuFn5/caem9VqYPGQEcRXzm6wTXLVLSxqyfx/LZ/K6HDUQWytbDCy5rCbR3EroMFiBBOvJV2aq/HVm2lQqNDo8N3zWg03WK3HtL7EaRC0m48RqFFTE1RwCzsXjA1pJMAarMx+13Pflpib67uZlYvbIkYZsnvGo3SbQ15gJjx92Ul+XGfJ242z4RYzFmo4uO/QcBuHvioCbLKwe2oEPE/3D6j9lp06jXNlpDhy+vBetJqajxre67pRZRxvSeUBuClCQusmAp1QWsmlqAuCSNQpINPFYtjBL3BviY8hqVlYrtfRb9wOefDKPM39Fx73EmSSTvJMnzTYU6Rcmvju1NZ9mxTH9uv8AuOnRYr3EmSSTxNz1TimgKXJJJJIOk7Ds/wBSqeDQPMn9lqYmnlceG7wWR2LqRVqDi0HyP8rpsbhswtcjdx4hVcmHdF3Fn23z6ZFUSFXDYUw5oPYs0umuzZp4gq1Rxz+N+Kr5ZCkrUsrBxKXSZuLeEz5pD986ceq26dImBJPifSAqGxMDNzoulpsgLPnl5aMZ4Q4XCQsb7QcPGGou41iB4Bjp9fkutwGELnQLTqfyt3lcz9rNYD+mpiwGd3QBrR8yr+mw3e6s3VZzHHsjzoI0qzmGWkg+/NBAre89o0Ntbqg/yH1C06VZroLSCOS5khJriDIMHko0bdXVPoms3LCobZe373e9D5rTo7VpvEAweBseh0KOtpqpukmAJIOWhIhGECpcoyEiE8BIhBGQlCcQk1qIaPZ+tkrtO42K72ldcBgKcyR+GD6rtNnYmWjwQWMbsU1O/T+9vH5o+qwn0/GxgjeDvB6ruNmulS7Z7KCu34tKBVi40D+R4Hmqs+PfmL+Ll7fF9OGwlKXctVJtEd5vD39Fb/oXMDmkEPFspsR0UXw8zxyMdBqVjvt6GPpvYCnDG/RauzcK+o6Gif8AiObijsjZBqQNGx6cV12HwraTMrRAHqeJ3ldcfT93nJVy9T2+MfaCjhxSbA1OruJ+g5LyD7SMf8THZRpSphv+Tu+70c1eq7Tx4Yxzjo0Fx8AJK8DxOMNao+q771R7nHqT8hAW+SSajzrlbd1HvQRKUIGkIJyDgiDSEMqcggko457LAyOBuOnBJROSTSUabqfBFxgIsCIKEE6EESa4XTgEgE4Ihqdn71cp/EI66hdLh6Bb78lg9ksL8TEFo+8aby39TG52+rfVdiKQIBGhEjqNF1PSEmz8TlcJ0XabKxItzXCOpEKLtD2hdQwmVv36xNNvJoH+qfIgf5HgoStdru3NM1g1tKk9gnK8l4cYMEtcz8BvY8Ad6g2NtrDOqhxptFwD33PgH8YpnQgwTJNgVxXxszGCr8MRmDZiIn8UX1t0WzU2exuHDwAx9+83PHKA4bxcER1VGXvbVhrXbbY9voUA0W99VXxWI3Bc32B246tgWtec1SifhEzMgCWTzymOhXQUcOSZKvjLXK9va+TBVOLhH8Lx6h90L1D7WsTFNlMaudHTf75rzH90BBRKaCioClBJCVISCTkigSKEpIK+p8FIo3094sUmVdxsoEqACSKBJBJBB032ePjaWH5l486b13WJwOR9Rm5rpH6Xd5vkDH+K877F1su0MKf/AHMHRxyn/kvUO1TXtq03NBIdAManLPn94GOS6iGPUpSRxXE9tajv6gflpjK3zlx6unoAvTdqYhtWqajRlEDleBm8DMrzbbjw/FEWIbcyYHp0UfG0s+gxlVgzSHNJnL3iMxABLSNLAWK1cN2dqVapp0ajalJjMxLS4Dk1zNzifkVR2b8JlVrM5EuAc4smDMktId0g8F2fYLCVKWIrAlpY6m0wJgw6Gv0t+If9Sqp5yad2YXyH2SEsq4nD1LPGV8Hl3XfML1KAF57tjDnDY2jjWSGkinV4ZHnLJ8DB6Lu8VUAoudvEnXcArb4Znkf2j4v4mKA3Nt56/RcUCug7T1prOJ1uVz4UhIgpqK5BKajKDrKQQE1NJRCBIoJIGqNwCkUYE+CgGlpyTyU2UUBQSlBBobErZcTRdwq0z5PaV7n2gw5dTsO814drBgSHehK8Bovgg8DPkf4X0Liqk08w3tB8xP1Uwrjsdj4pvebATHIBecuxElzzvl5PGD3Gjr811na7E5KBb+Yx6riqVYuHw3QQIAtcQdBHRMqnGbW9gt75qGJaQb77y6Bx3dSu12XtD+mx1NjnSHsIef1POQk+MHwXF08W2lkimbBwMVIl2aQ67TBEj0XQ7eoUQxuJZ8QuqU2uyZh3WgtDnBxbfeDzJVO9Vos3N16licEyowU6jczXDvA8Fl1ceP6ZwzOzAmm+9nfCtmjdIDZ49FPsDaYr4anVmZYAf1Duu9RPVUO0tQNY6IBOsRc8+avZfTyrb2IzVXdB6rNU2OqS8/qUKhJJIEoIFKBKSAMqApTpTE4IEUUCkpEevT1TimjXxHyTlABQRQQJFBJA8L3rA1c2CpO40aZ/+gXgjF7d2fxGbZmHP/paP9st+imDz3triJqMb1jwXM0H5avO8eOrfUBaXaiqX4mBrYCPolTxWQOeAJZ90m5c4iBr4rnJ3ghxoGRsTuMmJ1IPoW+S6fBvFbAUWWmatCf1DMweZHkuZwdcubULm0y0AT3Q2YIsMsXuOC6LC7fOHY2lRpUpkvJcHEnMQGA97WGqq+PLRJcvwntv/ZXj8+HfROtN2aORsR5geatduq2WmfBU+zLG0MWXCm1nxyRYvm5JbGYxBI9Ez7TK8UlbhluM/LNZPM3Ok+vmkmU09dOClJJBAk1FNKgOiUgkSgEBKSRKSkMqaTw9lOKEIMNlARSSJQJQFCUJQUiRq9e7IVs2yGcWfEb5VHn5ELyBq9X+zV+bAVG8Kjx/ua0pB54xrqlR9QRYwCT+J0xzNgVDjnOa1lMgyO8TfvEiG9I08VXdT7hn8/pf31WngC408wMEAQczgZBIaBuP3d6ryq3Ca8nYdoa0NMAgODieMzoRxv8A9KXY9T4uKBA0Mgch3aY8y0+ars2pUbiDndmDnnNLWyQ+0yRIsVsHEfCp1xSpU6ZaGhxLGuD25wSRItuK4s2uwvZf8tLbmPFOrQc2e5UD7/2ZS4eHejp0TftRxYc1kaE26Krs/aPxaX+pTpP+EH/gAgEB0gAG9jciLKh2+ryaTQQe7P7FdcTjn+JrzHNUtE5BqKtZySKSBKgAoFIn3793QQElEJgKeFISSSSAbun0QGp8f2SSUAIJJKQUCEkkgc1em/ZYf/Hrj+8f8Ekkg89I/wBI+fUuaCfJXdhn7o3Zz8mH5lJJVZfK7H9VHaR708vk5wHoAugxTpqv/uoOJ5nKCkkkdZ/0oezhvU/QD1Do+RI6qn2ydOJbP5R6lJJOM6n9/wDvplpQkkrGcD79UD780kkoaUHaJJKQgE9qCSAkJJJIh//Z"/>
          <p:cNvSpPr>
            <a:spLocks noChangeAspect="1" noChangeArrowheads="1"/>
          </p:cNvSpPr>
          <p:nvPr/>
        </p:nvSpPr>
        <p:spPr bwMode="auto">
          <a:xfrm>
            <a:off x="155575" y="-1646238"/>
            <a:ext cx="2286000" cy="3429001"/>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sp>
        <p:nvSpPr>
          <p:cNvPr id="7" name="AutoShape 6" descr="data:image/jpeg;base64,/9j/4AAQSkZJRgABAQAAAQABAAD/2wCEAAkGBhQSEBUUExQUFRQWFxwYGBcXFxcXFxcYFxgYGhQUFBQXHCYeGBwjGhcXHy8gIycpLCwsFR4xNTAqNSYrLCkBCQoKDgwOGA8PFykcHB0sLCksLCkpLCkpLCwsLCkpLCwpKSksKSkpKSksKSwpKSksLCkpLCwpKSkpLCwsLCwpLP/AABEIARMAtwMBIgACEQEDEQH/xAAcAAABBQEBAQAAAAAAAAAAAAABAAIDBAUGBwj/xAA9EAABAwIDBQYDBwMEAgMAAAABAAIRAyEEEjEFQVFhgQYicZGh8BOxwQcyQlJy0eEUYoIjkrLxJGMzosL/xAAZAQEAAwEBAAAAAAAAAAAAAAAAAQMEAgX/xAAmEQEBAAIBBAICAQUAAAAAAAAAAQIRAwQSITFBUSIyE0JhcYHw/9oADAMBAAIRAxEAPwDnnXsmCmnupDVPDbKt2Y0IkJxCQCBoCjKlNkwuQMmNyJaNUSmgnoga6lJsmuZClBQeEESLikQlCkMebKIFSuCZogMprdUW3Qy8UQLwiAmynC6BmVMT3lMcSgB1RITMyEogHFJBxSQbkJQgAUZUOgzFDcjKa5QGvdKa1tk4BIkqQiU1h3JxYFEESM8kqjw0X/b1VetiYtKrEybzIXNykdTG1ZOLaOfgo3bSbwKjOCc7Tw/lOGxHm8nyVV5YtnDb8JmYtp0KflVM7FqNuD801hcw39ZHzCmcsrm8Vi9kTCnUzLZF0HlWzKX0quNnsgg4ohIjiukI8qaWKWU1EISxMhWCVDmugQbKSJ0SRDahOASTZUOzSLolAhEmygAFRkQiwpPcLlA1zoaSTACxam1C52VmnEpm1saXWB7u7nzT9mYOGTFyuMs9RZhhupGsVvC4UkqXDYXeVsYSgsWebfx8cNwuA0ladPABPptCu0qaz22tEkVhghGir4nZDHi7fRbbW8kTSUb0m4yuIxnZ51OXUiebTcFZT3/iAjc5nA8QvSH4dcn2o2Vkmq37pEOHPc4cFo4uWy+WXl4ZZ4Y7dNUwjin5O7I4w4cDuI5OA800hejjluPNs0KGZAJZV05Ncoi1TPUcoGm4ST4RQbDymsClLUA2yh0ZN0E+Amvcgjc1UNo4iBk43PgN3VaD+SyMRdxPvl9VxldJkUXUszwN83+g98Fu0aUCFl7OGZ5PP66rYphZc75a+KeE9BslbGFprNwzYK2MKbBZc62YLWHo/urlBkqLDG6uUhdcLkjaXBStpck+i4eisNeOqg2p1KCzMbhw5pa64Ihb74KoYuknpzfLgW4UszMdcCx8Dp0+RVCvSLXEbtR4bl1W2aAHesLZTwubT1WFjmA0s29pg+B06aL0ODN5nPhpmJBybCPw1sZQcbJphOISImEDYSUhakg1nIgplRBo5qEiWoPCOaE0GUBncsTHuh0b5t0C2eCxNpOBqGNB9Z/cKvL27xTbLpwFosF1Q2a2yutddY8/bbh6aVIq9hnXVLB051WjRpXWfJpwalI2CtByoUXR5/NaAqiB4/z+y5WgysVboUzzUFNoBHv3r6K7TqKEpAxQ1WSFO2qFHXO9Q4rke1Toplc/g8SH0nzEFoI4zA+t/wDJdL2pw+akeV1yeCIZTPEjh4j+Fs4fTF1CsESLIJFei880usgSk9yjm6B7qiCLkkGq9OpN3poKcLBQk1MLrqQ+/fv5qOb3UAMesHFfejqf+1tVKuVpKzHZazXOuI37nRw+Sqzykq7DC2bXsG2GpVcRB4+7KLB0SGCDbh9AU5rLSdZg+W73uWezy0S3UaGDxzj91hJ/xHzPuVoiviokNY0fqpn5kLm8PXe8wzut0zDU+HBX9i4B/wAbvF+UwCZcA0hwLnzBD5bIDeJXHZv6Wd9n3WzT2hWAPxGEDjAjoRZS4TaofUawez7lVdo4qpQc805aL96IDwdz2fdndO9YGzcc74zXNyydbmLb7dFXePc2umerp6Xi2ua1rhe9/A/yFh4rtI9hNwPIu8QNSrmP2sW4ZznkCGxLRIk2bIJG8+q5rFbPyGCZJnvWuY+9zXGOP2stdBs7bleqRDcw8WMPk4/RalSlVF8hHVpB6Ark9jbFcHhzrjPnLml2eMmX4YNhlnvX0IW5T2lUpGHXabDjyn+FPJjcfXlXhlb7mkuPeHsINiG3BEHnYrinWYTuMj1t6grZ2tm+ICS4B9oBi2UzFtbR/knY3BCnRPww74DqWbK9wcWuBtlhoseHFXcd7dX7VcmNz3Ppy83TnPSbE6JVGr0Xlq7yg0XSLbpwYpDm3QTmoINQJ7XSmkWRpQuUkQm5rpOKRAIsgqbUZNJ8flVBldtKiwm9hbxFyfNa1VstjjZc/Vf/AK1NpHd7o8t3mFRyzdbenv42N5tMAABI0QWuBMTeeBE6ncCJ6gcZDnFGm5Zquk+DMFs94ENEj3qtihRe0aR5BV8Iwfhlv6SW+mivupvI/wDkd1FM/wD4VdyXTC6Ye2Kcg5j75rM2LRipJmJjnaStHa8NN3FzufHwED0VXBiXCOKsl/Fz26yjuaFJtSm9rhLXgtI4g/t9E3D7PbUaQ4AuYcruR3Ejnr1UmzmkM6K2GtLg7MWPiMwMSPyniOSovhoym0NPZ2UWcQOX8q/hMEPE8004R51eT0ZPq1StwrY7xc7kXGP9ogeii3bnsrG2jQFSoIuKZlx3TuZO90wTwHiE/bWG/wDHPAscCBoIbIjyV/aTgBAgACwAgAcAAsna2IIw750gx4XA+anDdsRrUtriwmvck9ROMlew8I0tSukCntfdSJGhJOG9JBeqNsnNPv37ui4ylChIOao22T3BMDtyhIvCzK2Gio42izmzuOtvJaQNrptejmEbxp9VxyY7i3hz7cvJpKhc+yNN3dTQ2Z6LHW6NTZ1RX6+IhpPJZmAVvaDu7A4T5Ki+2reo5HEYl5rZnXGkKxs/ao+IJaWwd+h8IVv+jDld2d2Za8y7QXWjc1qsv5b3HW7K2qx1JzbTa/DonOwzqlN0d1wu2eI+hVLY+xxTe7fzPyW1oqLGmZq2y9oEiHC4sRwIt1V6tWtKoV6UPDo+9rzI09PkrbbhVrZdxXxRlsnUhYnauvFNrfzXjkB/0t3F6e9y4XaOMNSo5xJNyBO4CwC09PhvLf0x9Tn24a+1FzrKOE57Uwb16LyDWm6Q18E6m1MZqgmeYCSVQ7klI1nhNDOKkcEzKodG1BayaGJ9R8e/fsJubeoAcEjUvCAcZCI1QQVE7Ct0UGMx7BVbSnvuBPhwB5m/kpKFWD76LHzTVehwZbjZweHtbVOxdK1R25ojxjcOak2VVsq+3alw0GxJJWSfs1X05jCY+o6pDmuY298pJsOXHRbux2udrXbTJAJDgZ10O6Qq+EABuF0WEpjLb9lfllFeOP8AdPSYCzMcS3NMQ0HdMQNZNvNUH7UxDC2GGqCASQQ0tJ1bDtSPFbGGAjSVeawbgAq9xZ/tn4fGfEpyQWlrhLSII3GfNarWQ2VUxFDUjqpxXsFVfbvFUx9SJ4AE+Urgnvt4rpu0eNhhbN326fi/bquWqL0Omx8WvO6zPeUn0DzvUY1SmQow9amFIo2BSRYpU9EBmUkm8UkGuUMyJF04NR0gqINUrwoMVjadMTUe1vjqfBouUQma0Ss3bW3G0RAg1DoNw/ud+29ZmO7XC4pNM/mdu5hu8+K5upVLiSTJNySbk8SVOkXJNQe6pXYSSXOqCTvkuF/fBde58Fc52Zw2fET+VjndYgfNdFUuFn5/caem9VqYPGQEcRXzm6wTXLVLSxqyfx/LZ/K6HDUQWytbDCy5rCbR3EroMFiBBOvJV2aq/HVm2lQqNDo8N3zWg03WK3HtL7EaRC0m48RqFFTE1RwCzsXjA1pJMAarMx+13Pflpib67uZlYvbIkYZsnvGo3SbQ15gJjx92Ul+XGfJ242z4RYzFmo4uO/QcBuHvioCbLKwe2oEPE/3D6j9lp06jXNlpDhy+vBetJqajxre67pRZRxvSeUBuClCQusmAp1QWsmlqAuCSNQpINPFYtjBL3BviY8hqVlYrtfRb9wOefDKPM39Fx73EmSSTvJMnzTYU6Rcmvju1NZ9mxTH9uv8AuOnRYr3EmSSTxNz1TimgKXJJJJIOk7Ds/wBSqeDQPMn9lqYmnlceG7wWR2LqRVqDi0HyP8rpsbhswtcjdx4hVcmHdF3Fn23z6ZFUSFXDYUw5oPYs0umuzZp4gq1Rxz+N+Kr5ZCkrUsrBxKXSZuLeEz5pD986ceq26dImBJPifSAqGxMDNzoulpsgLPnl5aMZ4Q4XCQsb7QcPGGou41iB4Bjp9fkutwGELnQLTqfyt3lcz9rNYD+mpiwGd3QBrR8yr+mw3e6s3VZzHHsjzoI0qzmGWkg+/NBAre89o0Ntbqg/yH1C06VZroLSCOS5khJriDIMHko0bdXVPoms3LCobZe373e9D5rTo7VpvEAweBseh0KOtpqpukmAJIOWhIhGECpcoyEiE8BIhBGQlCcQk1qIaPZ+tkrtO42K72ldcBgKcyR+GD6rtNnYmWjwQWMbsU1O/T+9vH5o+qwn0/GxgjeDvB6ruNmulS7Z7KCu34tKBVi40D+R4Hmqs+PfmL+Ll7fF9OGwlKXctVJtEd5vD39Fb/oXMDmkEPFspsR0UXw8zxyMdBqVjvt6GPpvYCnDG/RauzcK+o6Gif8AiObijsjZBqQNGx6cV12HwraTMrRAHqeJ3ldcfT93nJVy9T2+MfaCjhxSbA1OruJ+g5LyD7SMf8THZRpSphv+Tu+70c1eq7Tx4Yxzjo0Fx8AJK8DxOMNao+q771R7nHqT8hAW+SSajzrlbd1HvQRKUIGkIJyDgiDSEMqcggko457LAyOBuOnBJROSTSUabqfBFxgIsCIKEE6EESa4XTgEgE4Ihqdn71cp/EI66hdLh6Bb78lg9ksL8TEFo+8aby39TG52+rfVdiKQIBGhEjqNF1PSEmz8TlcJ0XabKxItzXCOpEKLtD2hdQwmVv36xNNvJoH+qfIgf5HgoStdru3NM1g1tKk9gnK8l4cYMEtcz8BvY8Ad6g2NtrDOqhxptFwD33PgH8YpnQgwTJNgVxXxszGCr8MRmDZiIn8UX1t0WzU2exuHDwAx9+83PHKA4bxcER1VGXvbVhrXbbY9voUA0W99VXxWI3Bc32B246tgWtec1SifhEzMgCWTzymOhXQUcOSZKvjLXK9va+TBVOLhH8Lx6h90L1D7WsTFNlMaudHTf75rzH90BBRKaCioClBJCVISCTkigSKEpIK+p8FIo3094sUmVdxsoEqACSKBJBJBB032ePjaWH5l486b13WJwOR9Rm5rpH6Xd5vkDH+K877F1su0MKf/AHMHRxyn/kvUO1TXtq03NBIdAManLPn94GOS6iGPUpSRxXE9tajv6gflpjK3zlx6unoAvTdqYhtWqajRlEDleBm8DMrzbbjw/FEWIbcyYHp0UfG0s+gxlVgzSHNJnL3iMxABLSNLAWK1cN2dqVapp0ajalJjMxLS4Dk1zNzifkVR2b8JlVrM5EuAc4smDMktId0g8F2fYLCVKWIrAlpY6m0wJgw6Gv0t+If9Sqp5yad2YXyH2SEsq4nD1LPGV8Hl3XfML1KAF57tjDnDY2jjWSGkinV4ZHnLJ8DB6Lu8VUAoudvEnXcArb4Znkf2j4v4mKA3Nt56/RcUCug7T1prOJ1uVz4UhIgpqK5BKajKDrKQQE1NJRCBIoJIGqNwCkUYE+CgGlpyTyU2UUBQSlBBobErZcTRdwq0z5PaV7n2gw5dTsO814drBgSHehK8Bovgg8DPkf4X0Liqk08w3tB8xP1Uwrjsdj4pvebATHIBecuxElzzvl5PGD3Gjr811na7E5KBb+Yx6riqVYuHw3QQIAtcQdBHRMqnGbW9gt75qGJaQb77y6Bx3dSu12XtD+mx1NjnSHsIef1POQk+MHwXF08W2lkimbBwMVIl2aQ67TBEj0XQ7eoUQxuJZ8QuqU2uyZh3WgtDnBxbfeDzJVO9Vos3N16licEyowU6jczXDvA8Fl1ceP6ZwzOzAmm+9nfCtmjdIDZ49FPsDaYr4anVmZYAf1Duu9RPVUO0tQNY6IBOsRc8+avZfTyrb2IzVXdB6rNU2OqS8/qUKhJJIEoIFKBKSAMqApTpTE4IEUUCkpEevT1TimjXxHyTlABQRQQJFBJA8L3rA1c2CpO40aZ/+gXgjF7d2fxGbZmHP/paP9st+imDz3triJqMb1jwXM0H5avO8eOrfUBaXaiqX4mBrYCPolTxWQOeAJZ90m5c4iBr4rnJ3ghxoGRsTuMmJ1IPoW+S6fBvFbAUWWmatCf1DMweZHkuZwdcubULm0y0AT3Q2YIsMsXuOC6LC7fOHY2lRpUpkvJcHEnMQGA97WGqq+PLRJcvwntv/ZXj8+HfROtN2aORsR5geatduq2WmfBU+zLG0MWXCm1nxyRYvm5JbGYxBI9Ez7TK8UlbhluM/LNZPM3Ok+vmkmU09dOClJJBAk1FNKgOiUgkSgEBKSRKSkMqaTw9lOKEIMNlARSSJQJQFCUJQUiRq9e7IVs2yGcWfEb5VHn5ELyBq9X+zV+bAVG8Kjx/ua0pB54xrqlR9QRYwCT+J0xzNgVDjnOa1lMgyO8TfvEiG9I08VXdT7hn8/pf31WngC408wMEAQczgZBIaBuP3d6ryq3Ca8nYdoa0NMAgODieMzoRxv8A9KXY9T4uKBA0Mgch3aY8y0+ars2pUbiDndmDnnNLWyQ+0yRIsVsHEfCp1xSpU6ZaGhxLGuD25wSRItuK4s2uwvZf8tLbmPFOrQc2e5UD7/2ZS4eHejp0TftRxYc1kaE26Krs/aPxaX+pTpP+EH/gAgEB0gAG9jciLKh2+ryaTQQe7P7FdcTjn+JrzHNUtE5BqKtZySKSBKgAoFIn3793QQElEJgKeFISSSSAbun0QGp8f2SSUAIJJKQUCEkkgc1em/ZYf/Hrj+8f8Ekkg89I/wBI+fUuaCfJXdhn7o3Zz8mH5lJJVZfK7H9VHaR708vk5wHoAugxTpqv/uoOJ5nKCkkkdZ/0oezhvU/QD1Do+RI6qn2ydOJbP5R6lJJOM6n9/wDvplpQkkrGcD79UD780kkoaUHaJJKQgE9qCSAkJJJIh//Z"/>
          <p:cNvSpPr>
            <a:spLocks noChangeAspect="1" noChangeArrowheads="1"/>
          </p:cNvSpPr>
          <p:nvPr/>
        </p:nvSpPr>
        <p:spPr bwMode="auto">
          <a:xfrm>
            <a:off x="307975" y="-1493838"/>
            <a:ext cx="2286000" cy="3429001"/>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pic>
        <p:nvPicPr>
          <p:cNvPr id="2055" name="Picture 7"/>
          <p:cNvPicPr>
            <a:picLocks noChangeAspect="1" noChangeArrowheads="1"/>
          </p:cNvPicPr>
          <p:nvPr/>
        </p:nvPicPr>
        <p:blipFill>
          <a:blip r:embed="rId4">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921399" y="1040299"/>
            <a:ext cx="3404373" cy="5115860"/>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Lst>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799647119"/>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p14:dur="0"/>
    </mc:Choice>
    <mc:Fallback>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914400"/>
            <a:ext cx="8229600" cy="5791200"/>
          </a:xfrm>
        </p:spPr>
        <p:txBody>
          <a:bodyPr>
            <a:normAutofit lnSpcReduction="10000"/>
          </a:bodyPr>
          <a:lstStyle/>
          <a:p>
            <a:pPr marL="0" indent="0">
              <a:buNone/>
            </a:pPr>
            <a:r>
              <a:rPr lang="en-US" sz="2700" dirty="0" smtClean="0">
                <a:solidFill>
                  <a:schemeClr val="tx2">
                    <a:lumMod val="90000"/>
                  </a:schemeClr>
                </a:solidFill>
                <a:latin typeface="Arial" panose="020B0604020202020204" pitchFamily="34" charset="0"/>
                <a:cs typeface="Arial" panose="020B0604020202020204" pitchFamily="34" charset="0"/>
              </a:rPr>
              <a:t>“Willie White </a:t>
            </a:r>
            <a:r>
              <a:rPr lang="en-US" sz="2700" dirty="0">
                <a:solidFill>
                  <a:schemeClr val="tx2">
                    <a:lumMod val="90000"/>
                  </a:schemeClr>
                </a:solidFill>
                <a:latin typeface="Arial" panose="020B0604020202020204" pitchFamily="34" charset="0"/>
                <a:cs typeface="Arial" panose="020B0604020202020204" pitchFamily="34" charset="0"/>
              </a:rPr>
              <a:t>would later recall (in 1930, 42 years after the session) that ‘the </a:t>
            </a:r>
            <a:r>
              <a:rPr lang="en-US" sz="2700" dirty="0" smtClean="0">
                <a:solidFill>
                  <a:schemeClr val="tx2">
                    <a:lumMod val="90000"/>
                  </a:schemeClr>
                </a:solidFill>
                <a:latin typeface="Arial" panose="020B0604020202020204" pitchFamily="34" charset="0"/>
                <a:cs typeface="Arial" panose="020B0604020202020204" pitchFamily="34" charset="0"/>
              </a:rPr>
              <a:t>pomposity and </a:t>
            </a:r>
            <a:r>
              <a:rPr lang="en-US" sz="2700" dirty="0">
                <a:solidFill>
                  <a:schemeClr val="tx2">
                    <a:lumMod val="90000"/>
                  </a:schemeClr>
                </a:solidFill>
                <a:latin typeface="Arial" panose="020B0604020202020204" pitchFamily="34" charset="0"/>
                <a:cs typeface="Arial" panose="020B0604020202020204" pitchFamily="34" charset="0"/>
              </a:rPr>
              <a:t>egotism’ of Jones and Waggoner ‘seemed out of place in such young men’ </a:t>
            </a:r>
            <a:r>
              <a:rPr lang="en-US" sz="2700" dirty="0" smtClean="0">
                <a:solidFill>
                  <a:schemeClr val="tx2">
                    <a:lumMod val="90000"/>
                  </a:schemeClr>
                </a:solidFill>
                <a:latin typeface="Arial" panose="020B0604020202020204" pitchFamily="34" charset="0"/>
                <a:cs typeface="Arial" panose="020B0604020202020204" pitchFamily="34" charset="0"/>
              </a:rPr>
              <a:t>at the </a:t>
            </a:r>
            <a:r>
              <a:rPr lang="en-US" sz="2700" dirty="0">
                <a:solidFill>
                  <a:schemeClr val="tx2">
                    <a:lumMod val="90000"/>
                  </a:schemeClr>
                </a:solidFill>
                <a:latin typeface="Arial" panose="020B0604020202020204" pitchFamily="34" charset="0"/>
                <a:cs typeface="Arial" panose="020B0604020202020204" pitchFamily="34" charset="0"/>
              </a:rPr>
              <a:t>Minneapolis gathering. </a:t>
            </a:r>
            <a:r>
              <a:rPr lang="en-US" sz="2700" dirty="0">
                <a:solidFill>
                  <a:schemeClr val="tx2">
                    <a:lumMod val="50000"/>
                  </a:schemeClr>
                </a:solidFill>
                <a:latin typeface="Arial" panose="020B0604020202020204" pitchFamily="34" charset="0"/>
                <a:cs typeface="Arial" panose="020B0604020202020204" pitchFamily="34" charset="0"/>
              </a:rPr>
              <a:t>His is the harshest assessment recorded</a:t>
            </a:r>
            <a:r>
              <a:rPr lang="en-US" sz="2700" dirty="0" smtClean="0">
                <a:solidFill>
                  <a:schemeClr val="tx2">
                    <a:lumMod val="50000"/>
                  </a:schemeClr>
                </a:solidFill>
                <a:latin typeface="Arial" panose="020B0604020202020204" pitchFamily="34" charset="0"/>
                <a:cs typeface="Arial" panose="020B0604020202020204" pitchFamily="34" charset="0"/>
              </a:rPr>
              <a:t>.… </a:t>
            </a:r>
            <a:r>
              <a:rPr lang="en-US" sz="2700" dirty="0">
                <a:solidFill>
                  <a:schemeClr val="tx2">
                    <a:lumMod val="90000"/>
                  </a:schemeClr>
                </a:solidFill>
                <a:latin typeface="Arial" panose="020B0604020202020204" pitchFamily="34" charset="0"/>
                <a:cs typeface="Arial" panose="020B0604020202020204" pitchFamily="34" charset="0"/>
              </a:rPr>
              <a:t>While </a:t>
            </a:r>
            <a:r>
              <a:rPr lang="en-US" sz="2700" dirty="0" smtClean="0">
                <a:solidFill>
                  <a:schemeClr val="tx2">
                    <a:lumMod val="90000"/>
                  </a:schemeClr>
                </a:solidFill>
                <a:latin typeface="Arial" panose="020B0604020202020204" pitchFamily="34" charset="0"/>
                <a:cs typeface="Arial" panose="020B0604020202020204" pitchFamily="34" charset="0"/>
              </a:rPr>
              <a:t>some </a:t>
            </a:r>
            <a:r>
              <a:rPr lang="en-US" sz="2700" dirty="0" smtClean="0">
                <a:solidFill>
                  <a:schemeClr val="tx2">
                    <a:lumMod val="50000"/>
                  </a:schemeClr>
                </a:solidFill>
                <a:latin typeface="Arial" panose="020B0604020202020204" pitchFamily="34" charset="0"/>
                <a:cs typeface="Arial" panose="020B0604020202020204" pitchFamily="34" charset="0"/>
              </a:rPr>
              <a:t>reportedly</a:t>
            </a:r>
            <a:r>
              <a:rPr lang="en-US" sz="2700" dirty="0" smtClean="0">
                <a:solidFill>
                  <a:schemeClr val="tx2">
                    <a:lumMod val="90000"/>
                  </a:schemeClr>
                </a:solidFill>
                <a:latin typeface="Arial" panose="020B0604020202020204" pitchFamily="34" charset="0"/>
                <a:cs typeface="Arial" panose="020B0604020202020204" pitchFamily="34" charset="0"/>
              </a:rPr>
              <a:t> </a:t>
            </a:r>
            <a:r>
              <a:rPr lang="en-US" sz="2700" dirty="0">
                <a:solidFill>
                  <a:schemeClr val="tx2">
                    <a:lumMod val="90000"/>
                  </a:schemeClr>
                </a:solidFill>
                <a:latin typeface="Arial" panose="020B0604020202020204" pitchFamily="34" charset="0"/>
                <a:cs typeface="Arial" panose="020B0604020202020204" pitchFamily="34" charset="0"/>
              </a:rPr>
              <a:t>heckled [Waggoner] for his short stature, we have no record that he </a:t>
            </a:r>
            <a:r>
              <a:rPr lang="en-US" sz="2700" dirty="0" smtClean="0">
                <a:solidFill>
                  <a:schemeClr val="tx2">
                    <a:lumMod val="90000"/>
                  </a:schemeClr>
                </a:solidFill>
                <a:latin typeface="Arial" panose="020B0604020202020204" pitchFamily="34" charset="0"/>
                <a:cs typeface="Arial" panose="020B0604020202020204" pitchFamily="34" charset="0"/>
              </a:rPr>
              <a:t>made any </a:t>
            </a:r>
            <a:r>
              <a:rPr lang="en-US" sz="2700" dirty="0">
                <a:solidFill>
                  <a:schemeClr val="tx2">
                    <a:lumMod val="90000"/>
                  </a:schemeClr>
                </a:solidFill>
                <a:latin typeface="Arial" panose="020B0604020202020204" pitchFamily="34" charset="0"/>
                <a:cs typeface="Arial" panose="020B0604020202020204" pitchFamily="34" charset="0"/>
              </a:rPr>
              <a:t>retaliatory retorts or exhibited any of his possible unflattering personality </a:t>
            </a:r>
            <a:r>
              <a:rPr lang="en-US" sz="2700" dirty="0" smtClean="0">
                <a:solidFill>
                  <a:schemeClr val="tx2">
                    <a:lumMod val="90000"/>
                  </a:schemeClr>
                </a:solidFill>
                <a:latin typeface="Arial" panose="020B0604020202020204" pitchFamily="34" charset="0"/>
                <a:cs typeface="Arial" panose="020B0604020202020204" pitchFamily="34" charset="0"/>
              </a:rPr>
              <a:t>traits as </a:t>
            </a:r>
            <a:r>
              <a:rPr lang="en-US" sz="2700" dirty="0">
                <a:solidFill>
                  <a:schemeClr val="tx2">
                    <a:lumMod val="90000"/>
                  </a:schemeClr>
                </a:solidFill>
                <a:latin typeface="Arial" panose="020B0604020202020204" pitchFamily="34" charset="0"/>
                <a:cs typeface="Arial" panose="020B0604020202020204" pitchFamily="34" charset="0"/>
              </a:rPr>
              <a:t>a decisive feature in his public </a:t>
            </a:r>
            <a:r>
              <a:rPr lang="en-US" sz="2700" dirty="0" smtClean="0">
                <a:solidFill>
                  <a:schemeClr val="tx2">
                    <a:lumMod val="90000"/>
                  </a:schemeClr>
                </a:solidFill>
                <a:latin typeface="Arial" panose="020B0604020202020204" pitchFamily="34" charset="0"/>
                <a:cs typeface="Arial" panose="020B0604020202020204" pitchFamily="34" charset="0"/>
              </a:rPr>
              <a:t>presentations….”</a:t>
            </a:r>
          </a:p>
          <a:p>
            <a:pPr marL="0" indent="0">
              <a:buNone/>
            </a:pPr>
            <a:r>
              <a:rPr lang="en-US" sz="2700" dirty="0" smtClean="0">
                <a:solidFill>
                  <a:schemeClr val="tx2">
                    <a:lumMod val="90000"/>
                  </a:schemeClr>
                </a:solidFill>
                <a:latin typeface="Arial" panose="020B0604020202020204" pitchFamily="34" charset="0"/>
                <a:cs typeface="Arial" panose="020B0604020202020204" pitchFamily="34" charset="0"/>
              </a:rPr>
              <a:t>“Ellen </a:t>
            </a:r>
            <a:r>
              <a:rPr lang="en-US" sz="2700" dirty="0">
                <a:solidFill>
                  <a:schemeClr val="tx2">
                    <a:lumMod val="90000"/>
                  </a:schemeClr>
                </a:solidFill>
                <a:latin typeface="Arial" panose="020B0604020202020204" pitchFamily="34" charset="0"/>
                <a:cs typeface="Arial" panose="020B0604020202020204" pitchFamily="34" charset="0"/>
              </a:rPr>
              <a:t>White’s observations </a:t>
            </a:r>
            <a:r>
              <a:rPr lang="en-US" sz="2700" dirty="0" smtClean="0">
                <a:solidFill>
                  <a:schemeClr val="tx2">
                    <a:lumMod val="90000"/>
                  </a:schemeClr>
                </a:solidFill>
                <a:latin typeface="Arial" panose="020B0604020202020204" pitchFamily="34" charset="0"/>
                <a:cs typeface="Arial" panose="020B0604020202020204" pitchFamily="34" charset="0"/>
              </a:rPr>
              <a:t>regarding Waggoner’s </a:t>
            </a:r>
            <a:r>
              <a:rPr lang="en-US" sz="2700" dirty="0">
                <a:solidFill>
                  <a:schemeClr val="tx2">
                    <a:lumMod val="90000"/>
                  </a:schemeClr>
                </a:solidFill>
                <a:latin typeface="Arial" panose="020B0604020202020204" pitchFamily="34" charset="0"/>
                <a:cs typeface="Arial" panose="020B0604020202020204" pitchFamily="34" charset="0"/>
              </a:rPr>
              <a:t>conduct, stated publicly at the Minneapolis session itself </a:t>
            </a:r>
            <a:r>
              <a:rPr lang="en-US" sz="2700" dirty="0">
                <a:solidFill>
                  <a:schemeClr val="tx2">
                    <a:lumMod val="50000"/>
                  </a:schemeClr>
                </a:solidFill>
                <a:latin typeface="Arial" panose="020B0604020202020204" pitchFamily="34" charset="0"/>
                <a:cs typeface="Arial" panose="020B0604020202020204" pitchFamily="34" charset="0"/>
              </a:rPr>
              <a:t>seems to </a:t>
            </a:r>
            <a:r>
              <a:rPr lang="en-US" sz="2700" dirty="0" smtClean="0">
                <a:solidFill>
                  <a:schemeClr val="tx2">
                    <a:lumMod val="50000"/>
                  </a:schemeClr>
                </a:solidFill>
                <a:latin typeface="Arial" panose="020B0604020202020204" pitchFamily="34" charset="0"/>
                <a:cs typeface="Arial" panose="020B0604020202020204" pitchFamily="34" charset="0"/>
              </a:rPr>
              <a:t>better </a:t>
            </a:r>
            <a:r>
              <a:rPr lang="en-US" sz="2700" dirty="0" smtClean="0">
                <a:solidFill>
                  <a:schemeClr val="tx2">
                    <a:lumMod val="90000"/>
                  </a:schemeClr>
                </a:solidFill>
                <a:latin typeface="Arial" panose="020B0604020202020204" pitchFamily="34" charset="0"/>
                <a:cs typeface="Arial" panose="020B0604020202020204" pitchFamily="34" charset="0"/>
              </a:rPr>
              <a:t>reflect </a:t>
            </a:r>
            <a:r>
              <a:rPr lang="en-US" sz="2700" dirty="0">
                <a:solidFill>
                  <a:schemeClr val="tx2">
                    <a:lumMod val="90000"/>
                  </a:schemeClr>
                </a:solidFill>
                <a:latin typeface="Arial" panose="020B0604020202020204" pitchFamily="34" charset="0"/>
                <a:cs typeface="Arial" panose="020B0604020202020204" pitchFamily="34" charset="0"/>
              </a:rPr>
              <a:t>his overall demeanor and </a:t>
            </a:r>
            <a:r>
              <a:rPr lang="en-US" sz="2700" dirty="0" smtClean="0">
                <a:solidFill>
                  <a:schemeClr val="tx2">
                    <a:lumMod val="90000"/>
                  </a:schemeClr>
                </a:solidFill>
                <a:latin typeface="Arial" panose="020B0604020202020204" pitchFamily="34" charset="0"/>
                <a:cs typeface="Arial" panose="020B0604020202020204" pitchFamily="34" charset="0"/>
              </a:rPr>
              <a:t>conduct.” </a:t>
            </a:r>
            <a:r>
              <a:rPr lang="en-US" sz="1400" dirty="0" smtClean="0">
                <a:solidFill>
                  <a:schemeClr val="tx2">
                    <a:lumMod val="50000"/>
                  </a:schemeClr>
                </a:solidFill>
                <a:latin typeface="Arial" panose="020B0604020202020204" pitchFamily="34" charset="0"/>
                <a:cs typeface="Arial" panose="020B0604020202020204" pitchFamily="34" charset="0"/>
              </a:rPr>
              <a:t>(Woodrow Whidden, </a:t>
            </a:r>
            <a:r>
              <a:rPr lang="en-US" sz="1400" i="1" dirty="0" smtClean="0">
                <a:solidFill>
                  <a:schemeClr val="tx2">
                    <a:lumMod val="50000"/>
                  </a:schemeClr>
                </a:solidFill>
                <a:latin typeface="Arial" panose="020B0604020202020204" pitchFamily="34" charset="0"/>
                <a:cs typeface="Arial" panose="020B0604020202020204" pitchFamily="34" charset="0"/>
              </a:rPr>
              <a:t>E. J. Waggoner</a:t>
            </a:r>
            <a:r>
              <a:rPr lang="en-US" sz="1400" dirty="0" smtClean="0">
                <a:solidFill>
                  <a:schemeClr val="tx2">
                    <a:lumMod val="50000"/>
                  </a:schemeClr>
                </a:solidFill>
                <a:latin typeface="Arial" panose="020B0604020202020204" pitchFamily="34" charset="0"/>
                <a:cs typeface="Arial" panose="020B0604020202020204" pitchFamily="34" charset="0"/>
              </a:rPr>
              <a:t>, p. 105, emphasis supplied)</a:t>
            </a:r>
            <a:endParaRPr lang="en-US" sz="1400" dirty="0">
              <a:solidFill>
                <a:schemeClr val="tx2">
                  <a:lumMod val="50000"/>
                </a:schemeClr>
              </a:solidFill>
              <a:latin typeface="Arial" panose="020B0604020202020204" pitchFamily="34" charset="0"/>
              <a:cs typeface="Arial" panose="020B0604020202020204" pitchFamily="34" charset="0"/>
            </a:endParaRPr>
          </a:p>
        </p:txBody>
      </p:sp>
      <p:sp>
        <p:nvSpPr>
          <p:cNvPr id="5" name="Rectangle 2"/>
          <p:cNvSpPr>
            <a:spLocks noGrp="1" noChangeArrowheads="1"/>
          </p:cNvSpPr>
          <p:nvPr>
            <p:ph type="title"/>
          </p:nvPr>
        </p:nvSpPr>
        <p:spPr>
          <a:xfrm>
            <a:off x="228600" y="152400"/>
            <a:ext cx="8915400" cy="914400"/>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“Examples of Historical Inaccuracy”</a:t>
            </a:r>
            <a:endParaRPr lang="en-US" altLang="en-US" dirty="0">
              <a:solidFill>
                <a:srgbClr val="FFFF0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628144310"/>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11FAB56-F1D0-4A38-B6CB-A69DCEBB5786}" type="slidenum">
              <a:rPr lang="en-US" smtClean="0">
                <a:solidFill>
                  <a:srgbClr val="FFFFFF"/>
                </a:solidFill>
              </a:rPr>
              <a:pPr/>
              <a:t>43</a:t>
            </a:fld>
            <a:endParaRPr lang="en-US">
              <a:solidFill>
                <a:srgbClr val="FFFFFF"/>
              </a:solidFill>
            </a:endParaRPr>
          </a:p>
        </p:txBody>
      </p:sp>
      <p:sp>
        <p:nvSpPr>
          <p:cNvPr id="5" name="Rectangle 2"/>
          <p:cNvSpPr txBox="1">
            <a:spLocks noChangeArrowheads="1"/>
          </p:cNvSpPr>
          <p:nvPr/>
        </p:nvSpPr>
        <p:spPr>
          <a:xfrm>
            <a:off x="533400" y="278298"/>
            <a:ext cx="8153400" cy="762000"/>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en-US" dirty="0">
                <a:solidFill>
                  <a:srgbClr val="FFFF00"/>
                </a:solidFill>
              </a:rPr>
              <a:t>“Examples of Historical </a:t>
            </a:r>
            <a:r>
              <a:rPr lang="en-US" altLang="en-US" dirty="0" smtClean="0">
                <a:solidFill>
                  <a:srgbClr val="FFFF00"/>
                </a:solidFill>
              </a:rPr>
              <a:t>Inaccuracy”</a:t>
            </a:r>
            <a:endParaRPr lang="en-US" altLang="en-US" dirty="0">
              <a:solidFill>
                <a:srgbClr val="FFFF00"/>
              </a:solidFill>
            </a:endParaRPr>
          </a:p>
        </p:txBody>
      </p:sp>
      <p:pic>
        <p:nvPicPr>
          <p:cNvPr id="3074" name="Picture 2" descr="http://ecx.images-amazon.com/images/I/6197YqR5kKL.jpg"/>
          <p:cNvPicPr>
            <a:picLocks noChangeAspect="1" noChangeArrowheads="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4876800" y="1143000"/>
            <a:ext cx="3444374" cy="5108072"/>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pic>
        <p:nvPicPr>
          <p:cNvPr id="3076" name="Picture 4" descr="https://www.andrews.edu/sem/inministry/uploads/photos/professors/knight_george.jpg"/>
          <p:cNvPicPr>
            <a:picLocks noChangeAspect="1" noChangeArrowheads="1"/>
          </p:cNvPicPr>
          <p:nvPr/>
        </p:nvPicPr>
        <p:blipFill>
          <a:blip r:embed="rId4">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649576" y="1143001"/>
            <a:ext cx="3768247" cy="5108071"/>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374019413"/>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1400">
        <p14:ripple/>
      </p:transition>
    </mc:Choice>
    <mc:Fallback>
      <p:transition spd="slow">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914400"/>
            <a:ext cx="8229600" cy="5791200"/>
          </a:xfrm>
        </p:spPr>
        <p:txBody>
          <a:bodyPr>
            <a:normAutofit fontScale="92500"/>
          </a:bodyPr>
          <a:lstStyle/>
          <a:p>
            <a:pPr marL="0" indent="0">
              <a:buNone/>
            </a:pPr>
            <a:r>
              <a:rPr lang="en-US" sz="2700" dirty="0" smtClean="0">
                <a:solidFill>
                  <a:schemeClr val="tx2">
                    <a:lumMod val="90000"/>
                  </a:schemeClr>
                </a:solidFill>
                <a:latin typeface="Arial" panose="020B0604020202020204" pitchFamily="34" charset="0"/>
                <a:cs typeface="Arial" panose="020B0604020202020204" pitchFamily="34" charset="0"/>
              </a:rPr>
              <a:t>“</a:t>
            </a:r>
            <a:r>
              <a:rPr lang="en-US" sz="2700" u="sng" dirty="0">
                <a:solidFill>
                  <a:schemeClr val="tx2">
                    <a:lumMod val="90000"/>
                  </a:schemeClr>
                </a:solidFill>
                <a:latin typeface="Arial" panose="020B0604020202020204" pitchFamily="34" charset="0"/>
                <a:cs typeface="Arial" panose="020B0604020202020204" pitchFamily="34" charset="0"/>
              </a:rPr>
              <a:t>Personality Conflicts:</a:t>
            </a:r>
            <a:r>
              <a:rPr lang="en-US" sz="2700" dirty="0">
                <a:solidFill>
                  <a:schemeClr val="tx2">
                    <a:lumMod val="90000"/>
                  </a:schemeClr>
                </a:solidFill>
                <a:latin typeface="Arial" panose="020B0604020202020204" pitchFamily="34" charset="0"/>
                <a:cs typeface="Arial" panose="020B0604020202020204" pitchFamily="34" charset="0"/>
              </a:rPr>
              <a:t> </a:t>
            </a:r>
            <a:r>
              <a:rPr lang="en-US" sz="2700" dirty="0" smtClean="0">
                <a:solidFill>
                  <a:schemeClr val="tx2">
                    <a:lumMod val="90000"/>
                  </a:schemeClr>
                </a:solidFill>
                <a:latin typeface="Arial" panose="020B0604020202020204" pitchFamily="34" charset="0"/>
                <a:cs typeface="Arial" panose="020B0604020202020204" pitchFamily="34" charset="0"/>
              </a:rPr>
              <a:t>… The </a:t>
            </a:r>
            <a:r>
              <a:rPr lang="en-US" sz="2700" dirty="0">
                <a:solidFill>
                  <a:schemeClr val="tx2">
                    <a:lumMod val="90000"/>
                  </a:schemeClr>
                </a:solidFill>
                <a:latin typeface="Arial" panose="020B0604020202020204" pitchFamily="34" charset="0"/>
                <a:cs typeface="Arial" panose="020B0604020202020204" pitchFamily="34" charset="0"/>
              </a:rPr>
              <a:t>younger men didn’t help matters any. As W. C. White (a participant in </a:t>
            </a:r>
            <a:r>
              <a:rPr lang="en-US" sz="2700" dirty="0" smtClean="0">
                <a:solidFill>
                  <a:schemeClr val="tx2">
                    <a:lumMod val="90000"/>
                  </a:schemeClr>
                </a:solidFill>
                <a:latin typeface="Arial" panose="020B0604020202020204" pitchFamily="34" charset="0"/>
                <a:cs typeface="Arial" panose="020B0604020202020204" pitchFamily="34" charset="0"/>
              </a:rPr>
              <a:t>the conference</a:t>
            </a:r>
            <a:r>
              <a:rPr lang="en-US" sz="2700" dirty="0">
                <a:solidFill>
                  <a:schemeClr val="tx2">
                    <a:lumMod val="90000"/>
                  </a:schemeClr>
                </a:solidFill>
                <a:latin typeface="Arial" panose="020B0604020202020204" pitchFamily="34" charset="0"/>
                <a:cs typeface="Arial" panose="020B0604020202020204" pitchFamily="34" charset="0"/>
              </a:rPr>
              <a:t>) put it: ‘the pomposity and egotism’ of Jones and Waggoner ‘seemed </a:t>
            </a:r>
            <a:r>
              <a:rPr lang="en-US" sz="2700" dirty="0" smtClean="0">
                <a:solidFill>
                  <a:schemeClr val="tx2">
                    <a:lumMod val="90000"/>
                  </a:schemeClr>
                </a:solidFill>
                <a:latin typeface="Arial" panose="020B0604020202020204" pitchFamily="34" charset="0"/>
                <a:cs typeface="Arial" panose="020B0604020202020204" pitchFamily="34" charset="0"/>
              </a:rPr>
              <a:t>out of </a:t>
            </a:r>
            <a:r>
              <a:rPr lang="en-US" sz="2700" dirty="0">
                <a:solidFill>
                  <a:schemeClr val="tx2">
                    <a:lumMod val="90000"/>
                  </a:schemeClr>
                </a:solidFill>
                <a:latin typeface="Arial" panose="020B0604020202020204" pitchFamily="34" charset="0"/>
                <a:cs typeface="Arial" panose="020B0604020202020204" pitchFamily="34" charset="0"/>
              </a:rPr>
              <a:t>place in such young men,’ and did much to develop prejudice and feeling </a:t>
            </a:r>
            <a:r>
              <a:rPr lang="en-US" sz="2700" dirty="0" smtClean="0">
                <a:solidFill>
                  <a:schemeClr val="tx2">
                    <a:lumMod val="90000"/>
                  </a:schemeClr>
                </a:solidFill>
                <a:latin typeface="Arial" panose="020B0604020202020204" pitchFamily="34" charset="0"/>
                <a:cs typeface="Arial" panose="020B0604020202020204" pitchFamily="34" charset="0"/>
              </a:rPr>
              <a:t>against them</a:t>
            </a:r>
            <a:r>
              <a:rPr lang="en-US" sz="2700" dirty="0">
                <a:solidFill>
                  <a:schemeClr val="tx2">
                    <a:lumMod val="90000"/>
                  </a:schemeClr>
                </a:solidFill>
                <a:latin typeface="Arial" panose="020B0604020202020204" pitchFamily="34" charset="0"/>
                <a:cs typeface="Arial" panose="020B0604020202020204" pitchFamily="34" charset="0"/>
              </a:rPr>
              <a:t>. Jones, he noted, was </a:t>
            </a:r>
            <a:r>
              <a:rPr lang="en-US" sz="2700" dirty="0">
                <a:solidFill>
                  <a:schemeClr val="tx2">
                    <a:lumMod val="50000"/>
                  </a:schemeClr>
                </a:solidFill>
                <a:latin typeface="Arial" panose="020B0604020202020204" pitchFamily="34" charset="0"/>
                <a:cs typeface="Arial" panose="020B0604020202020204" pitchFamily="34" charset="0"/>
              </a:rPr>
              <a:t>especially </a:t>
            </a:r>
            <a:r>
              <a:rPr lang="en-US" sz="2700" dirty="0" smtClean="0">
                <a:solidFill>
                  <a:schemeClr val="tx2">
                    <a:lumMod val="50000"/>
                  </a:schemeClr>
                </a:solidFill>
                <a:latin typeface="Arial" panose="020B0604020202020204" pitchFamily="34" charset="0"/>
                <a:cs typeface="Arial" panose="020B0604020202020204" pitchFamily="34" charset="0"/>
              </a:rPr>
              <a:t>pompous</a:t>
            </a:r>
            <a:r>
              <a:rPr lang="en-US" sz="2700" dirty="0" smtClean="0">
                <a:solidFill>
                  <a:schemeClr val="tx2">
                    <a:lumMod val="90000"/>
                  </a:schemeClr>
                </a:solidFill>
                <a:latin typeface="Arial" panose="020B0604020202020204" pitchFamily="34" charset="0"/>
                <a:cs typeface="Arial" panose="020B0604020202020204" pitchFamily="34" charset="0"/>
              </a:rPr>
              <a:t>. Beyond that, his careless mouth and harsh speech turned many against him….”</a:t>
            </a:r>
          </a:p>
          <a:p>
            <a:pPr marL="0" indent="0">
              <a:buNone/>
            </a:pPr>
            <a:r>
              <a:rPr lang="en-US" sz="2700" dirty="0" smtClean="0">
                <a:solidFill>
                  <a:schemeClr val="tx2">
                    <a:lumMod val="90000"/>
                  </a:schemeClr>
                </a:solidFill>
                <a:latin typeface="Arial" panose="020B0604020202020204" pitchFamily="34" charset="0"/>
                <a:cs typeface="Arial" panose="020B0604020202020204" pitchFamily="34" charset="0"/>
              </a:rPr>
              <a:t>“A. T. Jones could preach the greatest truths of Christianity, </a:t>
            </a:r>
            <a:r>
              <a:rPr lang="en-US" sz="2700" dirty="0" smtClean="0">
                <a:solidFill>
                  <a:schemeClr val="tx2">
                    <a:lumMod val="50000"/>
                  </a:schemeClr>
                </a:solidFill>
                <a:latin typeface="Arial" panose="020B0604020202020204" pitchFamily="34" charset="0"/>
                <a:cs typeface="Arial" panose="020B0604020202020204" pitchFamily="34" charset="0"/>
              </a:rPr>
              <a:t>but he never </a:t>
            </a:r>
            <a:r>
              <a:rPr lang="en-US" sz="2700" dirty="0" smtClean="0">
                <a:solidFill>
                  <a:schemeClr val="tx2">
                    <a:lumMod val="90000"/>
                  </a:schemeClr>
                </a:solidFill>
                <a:latin typeface="Arial" panose="020B0604020202020204" pitchFamily="34" charset="0"/>
                <a:cs typeface="Arial" panose="020B0604020202020204" pitchFamily="34" charset="0"/>
              </a:rPr>
              <a:t>mastered the art of making Christian kindness a part of his repertoire. That problem, in part, would set the tone for conflict at the Minneapolis General Conference meetings in 1888.”   </a:t>
            </a:r>
            <a:r>
              <a:rPr lang="en-US" sz="1400" dirty="0" smtClean="0">
                <a:solidFill>
                  <a:schemeClr val="tx2">
                    <a:lumMod val="50000"/>
                  </a:schemeClr>
                </a:solidFill>
                <a:latin typeface="Arial" panose="020B0604020202020204" pitchFamily="34" charset="0"/>
                <a:cs typeface="Arial" panose="020B0604020202020204" pitchFamily="34" charset="0"/>
              </a:rPr>
              <a:t>(George R. Knight, </a:t>
            </a:r>
            <a:r>
              <a:rPr lang="en-US" sz="1400" i="1" dirty="0" smtClean="0">
                <a:solidFill>
                  <a:schemeClr val="tx2">
                    <a:lumMod val="50000"/>
                  </a:schemeClr>
                </a:solidFill>
                <a:latin typeface="Arial" panose="020B0604020202020204" pitchFamily="34" charset="0"/>
                <a:cs typeface="Arial" panose="020B0604020202020204" pitchFamily="34" charset="0"/>
              </a:rPr>
              <a:t>From </a:t>
            </a:r>
            <a:r>
              <a:rPr lang="en-US" sz="1400" i="1" dirty="0">
                <a:solidFill>
                  <a:schemeClr val="tx2">
                    <a:lumMod val="50000"/>
                  </a:schemeClr>
                </a:solidFill>
                <a:latin typeface="Arial" panose="020B0604020202020204" pitchFamily="34" charset="0"/>
                <a:cs typeface="Arial" panose="020B0604020202020204" pitchFamily="34" charset="0"/>
              </a:rPr>
              <a:t>1888 to Apostasy</a:t>
            </a:r>
            <a:r>
              <a:rPr lang="en-US" sz="1400" dirty="0">
                <a:solidFill>
                  <a:schemeClr val="tx2">
                    <a:lumMod val="50000"/>
                  </a:schemeClr>
                </a:solidFill>
                <a:latin typeface="Arial" panose="020B0604020202020204" pitchFamily="34" charset="0"/>
                <a:cs typeface="Arial" panose="020B0604020202020204" pitchFamily="34" charset="0"/>
              </a:rPr>
              <a:t>, </a:t>
            </a:r>
            <a:r>
              <a:rPr lang="en-US" sz="1400" dirty="0" smtClean="0">
                <a:solidFill>
                  <a:schemeClr val="tx2">
                    <a:lumMod val="50000"/>
                  </a:schemeClr>
                </a:solidFill>
                <a:latin typeface="Arial" panose="020B0604020202020204" pitchFamily="34" charset="0"/>
                <a:cs typeface="Arial" panose="020B0604020202020204" pitchFamily="34" charset="0"/>
              </a:rPr>
              <a:t>pp. 33, 34).</a:t>
            </a:r>
            <a:endParaRPr lang="en-US" sz="1400" dirty="0">
              <a:solidFill>
                <a:schemeClr val="tx2">
                  <a:lumMod val="50000"/>
                </a:schemeClr>
              </a:solidFill>
              <a:latin typeface="Arial" panose="020B0604020202020204" pitchFamily="34" charset="0"/>
              <a:cs typeface="Arial" panose="020B0604020202020204" pitchFamily="34" charset="0"/>
            </a:endParaRPr>
          </a:p>
        </p:txBody>
      </p:sp>
      <p:sp>
        <p:nvSpPr>
          <p:cNvPr id="5" name="Rectangle 2"/>
          <p:cNvSpPr>
            <a:spLocks noGrp="1" noChangeArrowheads="1"/>
          </p:cNvSpPr>
          <p:nvPr>
            <p:ph type="title"/>
          </p:nvPr>
        </p:nvSpPr>
        <p:spPr>
          <a:xfrm>
            <a:off x="228600" y="152400"/>
            <a:ext cx="8915400" cy="914400"/>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“Examples of Historical Inaccuracy”</a:t>
            </a:r>
            <a:endParaRPr lang="en-US" altLang="en-US" dirty="0">
              <a:solidFill>
                <a:srgbClr val="FFFF0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620475125"/>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11FAB56-F1D0-4A38-B6CB-A69DCEBB5786}" type="slidenum">
              <a:rPr lang="en-US" smtClean="0">
                <a:solidFill>
                  <a:srgbClr val="FFFFFF"/>
                </a:solidFill>
              </a:rPr>
              <a:pPr/>
              <a:t>45</a:t>
            </a:fld>
            <a:endParaRPr lang="en-US">
              <a:solidFill>
                <a:srgbClr val="FFFFFF"/>
              </a:solidFill>
            </a:endParaRPr>
          </a:p>
        </p:txBody>
      </p:sp>
      <p:sp>
        <p:nvSpPr>
          <p:cNvPr id="5" name="Rectangle 2"/>
          <p:cNvSpPr txBox="1">
            <a:spLocks noChangeArrowheads="1"/>
          </p:cNvSpPr>
          <p:nvPr/>
        </p:nvSpPr>
        <p:spPr>
          <a:xfrm>
            <a:off x="533400" y="278298"/>
            <a:ext cx="8153400" cy="762000"/>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en-US" dirty="0">
                <a:solidFill>
                  <a:srgbClr val="FFFF00"/>
                </a:solidFill>
              </a:rPr>
              <a:t>Examples of Historical </a:t>
            </a:r>
            <a:r>
              <a:rPr lang="en-US" altLang="en-US" dirty="0" smtClean="0">
                <a:solidFill>
                  <a:srgbClr val="FFFF00"/>
                </a:solidFill>
              </a:rPr>
              <a:t>Inaccuracy</a:t>
            </a:r>
          </a:p>
          <a:p>
            <a:pPr algn="ctr"/>
            <a:r>
              <a:rPr lang="en-US" altLang="en-US" dirty="0" smtClean="0">
                <a:solidFill>
                  <a:srgbClr val="FFFF00"/>
                </a:solidFill>
              </a:rPr>
              <a:t>The Ten Kings</a:t>
            </a:r>
            <a:endParaRPr lang="en-US" altLang="en-US" dirty="0">
              <a:solidFill>
                <a:srgbClr val="FFFF00"/>
              </a:solidFill>
            </a:endParaRPr>
          </a:p>
        </p:txBody>
      </p:sp>
      <p:pic>
        <p:nvPicPr>
          <p:cNvPr id="4098" name="Picture 2" descr="Ten Horns"/>
          <p:cNvPicPr>
            <a:picLocks noChangeAspect="1" noChangeArrowheads="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874808" y="1748589"/>
            <a:ext cx="7470583" cy="3810000"/>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pic>
        <p:nvPicPr>
          <p:cNvPr id="4100" name="Picture 4" descr="http://www.specialtyinterests.net/pix/map_europe_10tribes.jpg"/>
          <p:cNvPicPr>
            <a:picLocks noChangeAspect="1" noChangeArrowheads="1"/>
          </p:cNvPicPr>
          <p:nvPr/>
        </p:nvPicPr>
        <p:blipFill>
          <a:blip r:embed="rId4">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1938337" y="1447800"/>
            <a:ext cx="5343526" cy="4873943"/>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595192097"/>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1400">
        <p14:ripple/>
      </p:transition>
    </mc:Choice>
    <mc:Fallback>
      <p:transition spd="slow">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914400"/>
            <a:ext cx="8229600" cy="5791200"/>
          </a:xfrm>
        </p:spPr>
        <p:txBody>
          <a:bodyPr>
            <a:normAutofit fontScale="85000" lnSpcReduction="20000"/>
          </a:bodyPr>
          <a:lstStyle/>
          <a:p>
            <a:pPr marL="514350" indent="-514350">
              <a:buFont typeface="+mj-lt"/>
              <a:buAutoNum type="arabicPeriod"/>
            </a:pPr>
            <a:r>
              <a:rPr lang="en-US" sz="2700" dirty="0" smtClean="0">
                <a:solidFill>
                  <a:schemeClr val="tx2">
                    <a:lumMod val="90000"/>
                  </a:schemeClr>
                </a:solidFill>
                <a:latin typeface="Arial" panose="020B0604020202020204" pitchFamily="34" charset="0"/>
                <a:cs typeface="Arial" panose="020B0604020202020204" pitchFamily="34" charset="0"/>
              </a:rPr>
              <a:t>In 1884 the General Conference commissioned Jones to write a series of articles showing the fulfillment of Bible prophecy.</a:t>
            </a:r>
          </a:p>
          <a:p>
            <a:pPr marL="514350" indent="-514350">
              <a:buFont typeface="+mj-lt"/>
              <a:buAutoNum type="arabicPeriod"/>
            </a:pPr>
            <a:r>
              <a:rPr lang="en-US" sz="2700" dirty="0" smtClean="0">
                <a:solidFill>
                  <a:schemeClr val="tx2">
                    <a:lumMod val="90000"/>
                  </a:schemeClr>
                </a:solidFill>
                <a:latin typeface="Arial" panose="020B0604020202020204" pitchFamily="34" charset="0"/>
                <a:cs typeface="Arial" panose="020B0604020202020204" pitchFamily="34" charset="0"/>
              </a:rPr>
              <a:t>Jones’ study of Daniel and Revelation led him to see an error in the commonly held view of the ten kings found in Uriah Smith’s </a:t>
            </a:r>
            <a:r>
              <a:rPr lang="en-US" sz="2700" i="1" dirty="0" smtClean="0">
                <a:solidFill>
                  <a:schemeClr val="tx2">
                    <a:lumMod val="90000"/>
                  </a:schemeClr>
                </a:solidFill>
                <a:latin typeface="Arial" panose="020B0604020202020204" pitchFamily="34" charset="0"/>
                <a:cs typeface="Arial" panose="020B0604020202020204" pitchFamily="34" charset="0"/>
              </a:rPr>
              <a:t>Daniel and the Revelation.</a:t>
            </a:r>
            <a:endParaRPr lang="en-US" sz="2700" dirty="0" smtClean="0">
              <a:solidFill>
                <a:schemeClr val="tx2">
                  <a:lumMod val="90000"/>
                </a:schemeClr>
              </a:solidFill>
              <a:latin typeface="Arial" panose="020B0604020202020204" pitchFamily="34" charset="0"/>
              <a:cs typeface="Arial" panose="020B0604020202020204" pitchFamily="34" charset="0"/>
            </a:endParaRPr>
          </a:p>
          <a:p>
            <a:pPr marL="514350" indent="-514350">
              <a:buFont typeface="+mj-lt"/>
              <a:buAutoNum type="arabicPeriod"/>
            </a:pPr>
            <a:r>
              <a:rPr lang="en-US" sz="2700" dirty="0" smtClean="0">
                <a:solidFill>
                  <a:schemeClr val="tx2">
                    <a:lumMod val="90000"/>
                  </a:schemeClr>
                </a:solidFill>
                <a:latin typeface="Arial" panose="020B0604020202020204" pitchFamily="34" charset="0"/>
                <a:cs typeface="Arial" panose="020B0604020202020204" pitchFamily="34" charset="0"/>
              </a:rPr>
              <a:t>Jones wrote to Smith twice asking him to look at the new evidence. Smith did not reply to 1</a:t>
            </a:r>
            <a:r>
              <a:rPr lang="en-US" sz="2700" baseline="30000" dirty="0" smtClean="0">
                <a:solidFill>
                  <a:schemeClr val="tx2">
                    <a:lumMod val="90000"/>
                  </a:schemeClr>
                </a:solidFill>
                <a:latin typeface="Arial" panose="020B0604020202020204" pitchFamily="34" charset="0"/>
                <a:cs typeface="Arial" panose="020B0604020202020204" pitchFamily="34" charset="0"/>
              </a:rPr>
              <a:t>st</a:t>
            </a:r>
            <a:r>
              <a:rPr lang="en-US" sz="2700" dirty="0" smtClean="0">
                <a:solidFill>
                  <a:schemeClr val="tx2">
                    <a:lumMod val="90000"/>
                  </a:schemeClr>
                </a:solidFill>
                <a:latin typeface="Arial" panose="020B0604020202020204" pitchFamily="34" charset="0"/>
                <a:cs typeface="Arial" panose="020B0604020202020204" pitchFamily="34" charset="0"/>
              </a:rPr>
              <a:t> letter and when he responded to the 2</a:t>
            </a:r>
            <a:r>
              <a:rPr lang="en-US" sz="2700" baseline="30000" dirty="0" smtClean="0">
                <a:solidFill>
                  <a:schemeClr val="tx2">
                    <a:lumMod val="90000"/>
                  </a:schemeClr>
                </a:solidFill>
                <a:latin typeface="Arial" panose="020B0604020202020204" pitchFamily="34" charset="0"/>
                <a:cs typeface="Arial" panose="020B0604020202020204" pitchFamily="34" charset="0"/>
              </a:rPr>
              <a:t>nd</a:t>
            </a:r>
            <a:r>
              <a:rPr lang="en-US" sz="2700" dirty="0" smtClean="0">
                <a:solidFill>
                  <a:schemeClr val="tx2">
                    <a:lumMod val="90000"/>
                  </a:schemeClr>
                </a:solidFill>
                <a:latin typeface="Arial" panose="020B0604020202020204" pitchFamily="34" charset="0"/>
                <a:cs typeface="Arial" panose="020B0604020202020204" pitchFamily="34" charset="0"/>
              </a:rPr>
              <a:t> letter said he was too busy.</a:t>
            </a:r>
          </a:p>
          <a:p>
            <a:pPr marL="514350" indent="-514350">
              <a:buFont typeface="+mj-lt"/>
              <a:buAutoNum type="arabicPeriod"/>
            </a:pPr>
            <a:r>
              <a:rPr lang="en-US" sz="2700" dirty="0" smtClean="0">
                <a:solidFill>
                  <a:schemeClr val="tx2">
                    <a:lumMod val="90000"/>
                  </a:schemeClr>
                </a:solidFill>
                <a:latin typeface="Arial" panose="020B0604020202020204" pitchFamily="34" charset="0"/>
                <a:cs typeface="Arial" panose="020B0604020202020204" pitchFamily="34" charset="0"/>
              </a:rPr>
              <a:t>When Jones then published his finding in the </a:t>
            </a:r>
            <a:r>
              <a:rPr lang="en-US" sz="2700" i="1" dirty="0" smtClean="0">
                <a:solidFill>
                  <a:schemeClr val="tx2">
                    <a:lumMod val="90000"/>
                  </a:schemeClr>
                </a:solidFill>
                <a:latin typeface="Arial" panose="020B0604020202020204" pitchFamily="34" charset="0"/>
                <a:cs typeface="Arial" panose="020B0604020202020204" pitchFamily="34" charset="0"/>
              </a:rPr>
              <a:t>Signs </a:t>
            </a:r>
            <a:r>
              <a:rPr lang="en-US" sz="2700" dirty="0" smtClean="0">
                <a:solidFill>
                  <a:schemeClr val="tx2">
                    <a:lumMod val="90000"/>
                  </a:schemeClr>
                </a:solidFill>
                <a:latin typeface="Arial" panose="020B0604020202020204" pitchFamily="34" charset="0"/>
                <a:cs typeface="Arial" panose="020B0604020202020204" pitchFamily="34" charset="0"/>
              </a:rPr>
              <a:t>in 1886 Smith claimed he would have to counter in the </a:t>
            </a:r>
            <a:r>
              <a:rPr lang="en-US" sz="2700" i="1" dirty="0" smtClean="0">
                <a:solidFill>
                  <a:schemeClr val="tx2">
                    <a:lumMod val="90000"/>
                  </a:schemeClr>
                </a:solidFill>
                <a:latin typeface="Arial" panose="020B0604020202020204" pitchFamily="34" charset="0"/>
                <a:cs typeface="Arial" panose="020B0604020202020204" pitchFamily="34" charset="0"/>
              </a:rPr>
              <a:t>Review</a:t>
            </a:r>
            <a:r>
              <a:rPr lang="en-US" sz="2700" dirty="0" smtClean="0">
                <a:solidFill>
                  <a:schemeClr val="tx2">
                    <a:lumMod val="90000"/>
                  </a:schemeClr>
                </a:solidFill>
                <a:latin typeface="Arial" panose="020B0604020202020204" pitchFamily="34" charset="0"/>
                <a:cs typeface="Arial" panose="020B0604020202020204" pitchFamily="34" charset="0"/>
              </a:rPr>
              <a:t>.</a:t>
            </a:r>
          </a:p>
          <a:p>
            <a:pPr marL="514350" indent="-514350">
              <a:buFont typeface="+mj-lt"/>
              <a:buAutoNum type="arabicPeriod"/>
            </a:pPr>
            <a:r>
              <a:rPr lang="en-US" sz="2700" dirty="0" smtClean="0">
                <a:solidFill>
                  <a:schemeClr val="tx2">
                    <a:lumMod val="90000"/>
                  </a:schemeClr>
                </a:solidFill>
                <a:latin typeface="Arial" panose="020B0604020202020204" pitchFamily="34" charset="0"/>
                <a:cs typeface="Arial" panose="020B0604020202020204" pitchFamily="34" charset="0"/>
              </a:rPr>
              <a:t>W. C. White reviewed Jones work in 1888 and felt he “had more historical evidence for his position than Eld. Smith.” </a:t>
            </a:r>
          </a:p>
          <a:p>
            <a:pPr marL="514350" indent="-514350">
              <a:buFont typeface="+mj-lt"/>
              <a:buAutoNum type="arabicPeriod"/>
            </a:pPr>
            <a:r>
              <a:rPr lang="en-US" sz="2700" dirty="0" smtClean="0">
                <a:solidFill>
                  <a:schemeClr val="tx2">
                    <a:lumMod val="90000"/>
                  </a:schemeClr>
                </a:solidFill>
                <a:latin typeface="Arial" panose="020B0604020202020204" pitchFamily="34" charset="0"/>
                <a:cs typeface="Arial" panose="020B0604020202020204" pitchFamily="34" charset="0"/>
              </a:rPr>
              <a:t>Just before the 1888 GC, Butler labeled Jones a trouble </a:t>
            </a:r>
            <a:r>
              <a:rPr lang="en-US" sz="2700" dirty="0">
                <a:solidFill>
                  <a:schemeClr val="tx2">
                    <a:lumMod val="90000"/>
                  </a:schemeClr>
                </a:solidFill>
                <a:latin typeface="Arial" panose="020B0604020202020204" pitchFamily="34" charset="0"/>
                <a:cs typeface="Arial" panose="020B0604020202020204" pitchFamily="34" charset="0"/>
              </a:rPr>
              <a:t>maker for bringing up an interpretation “contrary to the long-established faith of our people taken forty years ago.”</a:t>
            </a:r>
            <a:endParaRPr lang="en-US" sz="2700" dirty="0" smtClean="0">
              <a:solidFill>
                <a:schemeClr val="tx2">
                  <a:lumMod val="90000"/>
                </a:schemeClr>
              </a:solidFill>
              <a:latin typeface="Arial" panose="020B0604020202020204" pitchFamily="34" charset="0"/>
              <a:cs typeface="Arial" panose="020B0604020202020204" pitchFamily="34" charset="0"/>
            </a:endParaRPr>
          </a:p>
        </p:txBody>
      </p:sp>
      <p:sp>
        <p:nvSpPr>
          <p:cNvPr id="5" name="Rectangle 2"/>
          <p:cNvSpPr>
            <a:spLocks noGrp="1" noChangeArrowheads="1"/>
          </p:cNvSpPr>
          <p:nvPr>
            <p:ph type="title"/>
          </p:nvPr>
        </p:nvSpPr>
        <p:spPr>
          <a:xfrm>
            <a:off x="228600" y="152400"/>
            <a:ext cx="8915400" cy="914400"/>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“Examples of Historical Inaccuracy”</a:t>
            </a:r>
            <a:endParaRPr lang="en-US" altLang="en-US" dirty="0">
              <a:solidFill>
                <a:srgbClr val="FFFF0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598898967"/>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10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914400"/>
            <a:ext cx="8229600" cy="5791200"/>
          </a:xfrm>
        </p:spPr>
        <p:txBody>
          <a:bodyPr>
            <a:normAutofit lnSpcReduction="10000"/>
          </a:bodyPr>
          <a:lstStyle/>
          <a:p>
            <a:pPr marL="0" indent="0">
              <a:buNone/>
            </a:pPr>
            <a:r>
              <a:rPr lang="en-US" sz="2700" dirty="0">
                <a:solidFill>
                  <a:schemeClr val="tx2">
                    <a:lumMod val="90000"/>
                  </a:schemeClr>
                </a:solidFill>
                <a:latin typeface="Arial" panose="020B0604020202020204" pitchFamily="34" charset="0"/>
                <a:cs typeface="Arial" panose="020B0604020202020204" pitchFamily="34" charset="0"/>
              </a:rPr>
              <a:t>“Monday, October 15, the situation came to a head during the ten </a:t>
            </a:r>
            <a:r>
              <a:rPr lang="en-US" sz="2700" dirty="0" smtClean="0">
                <a:solidFill>
                  <a:schemeClr val="tx2">
                    <a:lumMod val="90000"/>
                  </a:schemeClr>
                </a:solidFill>
                <a:latin typeface="Arial" panose="020B0604020202020204" pitchFamily="34" charset="0"/>
                <a:cs typeface="Arial" panose="020B0604020202020204" pitchFamily="34" charset="0"/>
              </a:rPr>
              <a:t>o’clock meeting</a:t>
            </a:r>
            <a:r>
              <a:rPr lang="en-US" sz="2700" dirty="0">
                <a:solidFill>
                  <a:schemeClr val="tx2">
                    <a:lumMod val="90000"/>
                  </a:schemeClr>
                </a:solidFill>
                <a:latin typeface="Arial" panose="020B0604020202020204" pitchFamily="34" charset="0"/>
                <a:cs typeface="Arial" panose="020B0604020202020204" pitchFamily="34" charset="0"/>
              </a:rPr>
              <a:t>. Smith declared it </a:t>
            </a:r>
            <a:r>
              <a:rPr lang="en-US" sz="2700" dirty="0" smtClean="0">
                <a:solidFill>
                  <a:schemeClr val="tx2">
                    <a:lumMod val="90000"/>
                  </a:schemeClr>
                </a:solidFill>
                <a:latin typeface="Arial" panose="020B0604020202020204" pitchFamily="34" charset="0"/>
                <a:cs typeface="Arial" panose="020B0604020202020204" pitchFamily="34" charset="0"/>
              </a:rPr>
              <a:t>‘utterly unnecessary’ to </a:t>
            </a:r>
            <a:r>
              <a:rPr lang="en-US" sz="2700" dirty="0">
                <a:solidFill>
                  <a:schemeClr val="tx2">
                    <a:lumMod val="90000"/>
                  </a:schemeClr>
                </a:solidFill>
                <a:latin typeface="Arial" panose="020B0604020202020204" pitchFamily="34" charset="0"/>
                <a:cs typeface="Arial" panose="020B0604020202020204" pitchFamily="34" charset="0"/>
              </a:rPr>
              <a:t>look into the issue of </a:t>
            </a:r>
            <a:r>
              <a:rPr lang="en-US" sz="2700" dirty="0" smtClean="0">
                <a:solidFill>
                  <a:schemeClr val="tx2">
                    <a:lumMod val="90000"/>
                  </a:schemeClr>
                </a:solidFill>
                <a:latin typeface="Arial" panose="020B0604020202020204" pitchFamily="34" charset="0"/>
                <a:cs typeface="Arial" panose="020B0604020202020204" pitchFamily="34" charset="0"/>
              </a:rPr>
              <a:t>the ten </a:t>
            </a:r>
            <a:r>
              <a:rPr lang="en-US" sz="2700" dirty="0">
                <a:solidFill>
                  <a:schemeClr val="tx2">
                    <a:lumMod val="90000"/>
                  </a:schemeClr>
                </a:solidFill>
                <a:latin typeface="Arial" panose="020B0604020202020204" pitchFamily="34" charset="0"/>
                <a:cs typeface="Arial" panose="020B0604020202020204" pitchFamily="34" charset="0"/>
              </a:rPr>
              <a:t>horns that tended only to evil. He said the old view had </a:t>
            </a:r>
            <a:r>
              <a:rPr lang="en-US" sz="2700" dirty="0" smtClean="0">
                <a:solidFill>
                  <a:schemeClr val="tx2">
                    <a:lumMod val="90000"/>
                  </a:schemeClr>
                </a:solidFill>
                <a:latin typeface="Arial" panose="020B0604020202020204" pitchFamily="34" charset="0"/>
                <a:cs typeface="Arial" panose="020B0604020202020204" pitchFamily="34" charset="0"/>
              </a:rPr>
              <a:t>‘stood </a:t>
            </a:r>
            <a:r>
              <a:rPr lang="en-US" sz="2700" dirty="0">
                <a:solidFill>
                  <a:schemeClr val="tx2">
                    <a:lumMod val="90000"/>
                  </a:schemeClr>
                </a:solidFill>
                <a:latin typeface="Arial" panose="020B0604020202020204" pitchFamily="34" charset="0"/>
                <a:cs typeface="Arial" panose="020B0604020202020204" pitchFamily="34" charset="0"/>
              </a:rPr>
              <a:t>the </a:t>
            </a:r>
            <a:r>
              <a:rPr lang="en-US" sz="2700" dirty="0" smtClean="0">
                <a:solidFill>
                  <a:schemeClr val="tx2">
                    <a:lumMod val="90000"/>
                  </a:schemeClr>
                </a:solidFill>
                <a:latin typeface="Arial" panose="020B0604020202020204" pitchFamily="34" charset="0"/>
                <a:cs typeface="Arial" panose="020B0604020202020204" pitchFamily="34" charset="0"/>
              </a:rPr>
              <a:t>test for </a:t>
            </a:r>
            <a:r>
              <a:rPr lang="en-US" sz="2700" dirty="0">
                <a:solidFill>
                  <a:schemeClr val="tx2">
                    <a:lumMod val="90000"/>
                  </a:schemeClr>
                </a:solidFill>
                <a:latin typeface="Arial" panose="020B0604020202020204" pitchFamily="34" charset="0"/>
                <a:cs typeface="Arial" panose="020B0604020202020204" pitchFamily="34" charset="0"/>
              </a:rPr>
              <a:t>40 years</a:t>
            </a:r>
            <a:r>
              <a:rPr lang="en-US" sz="2700" dirty="0" smtClean="0">
                <a:solidFill>
                  <a:schemeClr val="tx2">
                    <a:lumMod val="90000"/>
                  </a:schemeClr>
                </a:solidFill>
                <a:latin typeface="Arial" panose="020B0604020202020204" pitchFamily="34" charset="0"/>
                <a:cs typeface="Arial" panose="020B0604020202020204" pitchFamily="34" charset="0"/>
              </a:rPr>
              <a:t>,’ </a:t>
            </a:r>
            <a:r>
              <a:rPr lang="en-US" sz="2700" dirty="0">
                <a:solidFill>
                  <a:schemeClr val="tx2">
                    <a:lumMod val="90000"/>
                  </a:schemeClr>
                </a:solidFill>
                <a:latin typeface="Arial" panose="020B0604020202020204" pitchFamily="34" charset="0"/>
                <a:cs typeface="Arial" panose="020B0604020202020204" pitchFamily="34" charset="0"/>
              </a:rPr>
              <a:t>and Jones was </a:t>
            </a:r>
            <a:r>
              <a:rPr lang="en-US" sz="2700" dirty="0" smtClean="0">
                <a:solidFill>
                  <a:schemeClr val="tx2">
                    <a:lumMod val="90000"/>
                  </a:schemeClr>
                </a:solidFill>
                <a:latin typeface="Arial" panose="020B0604020202020204" pitchFamily="34" charset="0"/>
                <a:cs typeface="Arial" panose="020B0604020202020204" pitchFamily="34" charset="0"/>
              </a:rPr>
              <a:t>‘tearing </a:t>
            </a:r>
            <a:r>
              <a:rPr lang="en-US" sz="2700" dirty="0">
                <a:solidFill>
                  <a:schemeClr val="tx2">
                    <a:lumMod val="90000"/>
                  </a:schemeClr>
                </a:solidFill>
                <a:latin typeface="Arial" panose="020B0604020202020204" pitchFamily="34" charset="0"/>
                <a:cs typeface="Arial" panose="020B0604020202020204" pitchFamily="34" charset="0"/>
              </a:rPr>
              <a:t>up old truth</a:t>
            </a:r>
            <a:r>
              <a:rPr lang="en-US" sz="2700" dirty="0" smtClean="0">
                <a:solidFill>
                  <a:schemeClr val="tx2">
                    <a:lumMod val="90000"/>
                  </a:schemeClr>
                </a:solidFill>
                <a:latin typeface="Arial" panose="020B0604020202020204" pitchFamily="34" charset="0"/>
                <a:cs typeface="Arial" panose="020B0604020202020204" pitchFamily="34" charset="0"/>
              </a:rPr>
              <a:t>.’ </a:t>
            </a:r>
            <a:r>
              <a:rPr lang="en-US" sz="2700" dirty="0">
                <a:solidFill>
                  <a:schemeClr val="tx2">
                    <a:lumMod val="90000"/>
                  </a:schemeClr>
                </a:solidFill>
                <a:latin typeface="Arial" panose="020B0604020202020204" pitchFamily="34" charset="0"/>
                <a:cs typeface="Arial" panose="020B0604020202020204" pitchFamily="34" charset="0"/>
              </a:rPr>
              <a:t>He said that he, for one</a:t>
            </a:r>
            <a:r>
              <a:rPr lang="en-US" sz="2700" dirty="0" smtClean="0">
                <a:solidFill>
                  <a:schemeClr val="tx2">
                    <a:lumMod val="90000"/>
                  </a:schemeClr>
                </a:solidFill>
                <a:latin typeface="Arial" panose="020B0604020202020204" pitchFamily="34" charset="0"/>
                <a:cs typeface="Arial" panose="020B0604020202020204" pitchFamily="34" charset="0"/>
              </a:rPr>
              <a:t>, ‘was </a:t>
            </a:r>
            <a:r>
              <a:rPr lang="en-US" sz="2700" dirty="0">
                <a:solidFill>
                  <a:schemeClr val="tx2">
                    <a:lumMod val="90000"/>
                  </a:schemeClr>
                </a:solidFill>
                <a:latin typeface="Arial" panose="020B0604020202020204" pitchFamily="34" charset="0"/>
                <a:cs typeface="Arial" panose="020B0604020202020204" pitchFamily="34" charset="0"/>
              </a:rPr>
              <a:t>not going to sit calmly by and see the foundation stones of our </a:t>
            </a:r>
            <a:r>
              <a:rPr lang="en-US" sz="2700" dirty="0" smtClean="0">
                <a:solidFill>
                  <a:schemeClr val="tx2">
                    <a:lumMod val="90000"/>
                  </a:schemeClr>
                </a:solidFill>
                <a:latin typeface="Arial" panose="020B0604020202020204" pitchFamily="34" charset="0"/>
                <a:cs typeface="Arial" panose="020B0604020202020204" pitchFamily="34" charset="0"/>
              </a:rPr>
              <a:t>message taken </a:t>
            </a:r>
            <a:r>
              <a:rPr lang="en-US" sz="2700" dirty="0">
                <a:solidFill>
                  <a:schemeClr val="tx2">
                    <a:lumMod val="90000"/>
                  </a:schemeClr>
                </a:solidFill>
                <a:latin typeface="Arial" panose="020B0604020202020204" pitchFamily="34" charset="0"/>
                <a:cs typeface="Arial" panose="020B0604020202020204" pitchFamily="34" charset="0"/>
              </a:rPr>
              <a:t>out with ruthless hands</a:t>
            </a:r>
            <a:r>
              <a:rPr lang="en-US" sz="2700" dirty="0" smtClean="0">
                <a:solidFill>
                  <a:schemeClr val="tx2">
                    <a:lumMod val="90000"/>
                  </a:schemeClr>
                </a:solidFill>
                <a:latin typeface="Arial" panose="020B0604020202020204" pitchFamily="34" charset="0"/>
                <a:cs typeface="Arial" panose="020B0604020202020204" pitchFamily="34" charset="0"/>
              </a:rPr>
              <a:t>.’ </a:t>
            </a:r>
            <a:r>
              <a:rPr lang="en-US" sz="2700" dirty="0">
                <a:solidFill>
                  <a:schemeClr val="tx2">
                    <a:lumMod val="90000"/>
                  </a:schemeClr>
                </a:solidFill>
                <a:latin typeface="Arial" panose="020B0604020202020204" pitchFamily="34" charset="0"/>
                <a:cs typeface="Arial" panose="020B0604020202020204" pitchFamily="34" charset="0"/>
              </a:rPr>
              <a:t>Smith did not stop here; he continued </a:t>
            </a:r>
            <a:r>
              <a:rPr lang="en-US" sz="2700" dirty="0" smtClean="0">
                <a:solidFill>
                  <a:schemeClr val="tx2">
                    <a:lumMod val="90000"/>
                  </a:schemeClr>
                </a:solidFill>
                <a:latin typeface="Arial" panose="020B0604020202020204" pitchFamily="34" charset="0"/>
                <a:cs typeface="Arial" panose="020B0604020202020204" pitchFamily="34" charset="0"/>
              </a:rPr>
              <a:t>speaking falsely </a:t>
            </a:r>
            <a:r>
              <a:rPr lang="en-US" sz="2700" dirty="0">
                <a:solidFill>
                  <a:schemeClr val="tx2">
                    <a:lumMod val="90000"/>
                  </a:schemeClr>
                </a:solidFill>
                <a:latin typeface="Arial" panose="020B0604020202020204" pitchFamily="34" charset="0"/>
                <a:cs typeface="Arial" panose="020B0604020202020204" pitchFamily="34" charset="0"/>
              </a:rPr>
              <a:t>by stating that he </a:t>
            </a:r>
            <a:r>
              <a:rPr lang="en-US" sz="2700" dirty="0" smtClean="0">
                <a:solidFill>
                  <a:schemeClr val="tx2">
                    <a:lumMod val="90000"/>
                  </a:schemeClr>
                </a:solidFill>
                <a:latin typeface="Arial" panose="020B0604020202020204" pitchFamily="34" charset="0"/>
                <a:cs typeface="Arial" panose="020B0604020202020204" pitchFamily="34" charset="0"/>
              </a:rPr>
              <a:t>‘was </a:t>
            </a:r>
            <a:r>
              <a:rPr lang="en-US" sz="2700" dirty="0">
                <a:solidFill>
                  <a:schemeClr val="tx2">
                    <a:lumMod val="90000"/>
                  </a:schemeClr>
                </a:solidFill>
                <a:latin typeface="Arial" panose="020B0604020202020204" pitchFamily="34" charset="0"/>
                <a:cs typeface="Arial" panose="020B0604020202020204" pitchFamily="34" charset="0"/>
              </a:rPr>
              <a:t>laboring at a disadvantage because he did </a:t>
            </a:r>
            <a:r>
              <a:rPr lang="en-US" sz="2700" dirty="0" smtClean="0">
                <a:solidFill>
                  <a:schemeClr val="tx2">
                    <a:lumMod val="90000"/>
                  </a:schemeClr>
                </a:solidFill>
                <a:latin typeface="Arial" panose="020B0604020202020204" pitchFamily="34" charset="0"/>
                <a:cs typeface="Arial" panose="020B0604020202020204" pitchFamily="34" charset="0"/>
              </a:rPr>
              <a:t>not know </a:t>
            </a:r>
            <a:r>
              <a:rPr lang="en-US" sz="2700" dirty="0">
                <a:solidFill>
                  <a:schemeClr val="tx2">
                    <a:lumMod val="90000"/>
                  </a:schemeClr>
                </a:solidFill>
                <a:latin typeface="Arial" panose="020B0604020202020204" pitchFamily="34" charset="0"/>
                <a:cs typeface="Arial" panose="020B0604020202020204" pitchFamily="34" charset="0"/>
              </a:rPr>
              <a:t>the issue was coming up</a:t>
            </a:r>
            <a:r>
              <a:rPr lang="en-US" sz="2700" dirty="0" smtClean="0">
                <a:solidFill>
                  <a:schemeClr val="tx2">
                    <a:lumMod val="90000"/>
                  </a:schemeClr>
                </a:solidFill>
                <a:latin typeface="Arial" panose="020B0604020202020204" pitchFamily="34" charset="0"/>
                <a:cs typeface="Arial" panose="020B0604020202020204" pitchFamily="34" charset="0"/>
              </a:rPr>
              <a:t>.’ </a:t>
            </a:r>
            <a:r>
              <a:rPr lang="en-US" sz="2700" dirty="0">
                <a:solidFill>
                  <a:schemeClr val="tx2">
                    <a:lumMod val="90000"/>
                  </a:schemeClr>
                </a:solidFill>
                <a:latin typeface="Arial" panose="020B0604020202020204" pitchFamily="34" charset="0"/>
                <a:cs typeface="Arial" panose="020B0604020202020204" pitchFamily="34" charset="0"/>
              </a:rPr>
              <a:t>With a bit of irony, he then added that </a:t>
            </a:r>
            <a:r>
              <a:rPr lang="en-US" sz="2700" dirty="0" smtClean="0">
                <a:solidFill>
                  <a:schemeClr val="tx2">
                    <a:lumMod val="90000"/>
                  </a:schemeClr>
                </a:solidFill>
                <a:latin typeface="Arial" panose="020B0604020202020204" pitchFamily="34" charset="0"/>
                <a:cs typeface="Arial" panose="020B0604020202020204" pitchFamily="34" charset="0"/>
              </a:rPr>
              <a:t>some ‘seem </a:t>
            </a:r>
            <a:r>
              <a:rPr lang="en-US" sz="2700" dirty="0">
                <a:solidFill>
                  <a:schemeClr val="tx2">
                    <a:lumMod val="90000"/>
                  </a:schemeClr>
                </a:solidFill>
                <a:latin typeface="Arial" panose="020B0604020202020204" pitchFamily="34" charset="0"/>
                <a:cs typeface="Arial" panose="020B0604020202020204" pitchFamily="34" charset="0"/>
              </a:rPr>
              <a:t>to have known and brought in libraries of source materials</a:t>
            </a:r>
            <a:r>
              <a:rPr lang="en-US" sz="2700" dirty="0" smtClean="0">
                <a:solidFill>
                  <a:schemeClr val="tx2">
                    <a:lumMod val="90000"/>
                  </a:schemeClr>
                </a:solidFill>
                <a:latin typeface="Arial" panose="020B0604020202020204" pitchFamily="34" charset="0"/>
                <a:cs typeface="Arial" panose="020B0604020202020204" pitchFamily="34" charset="0"/>
              </a:rPr>
              <a:t>.’</a:t>
            </a:r>
            <a:r>
              <a:rPr lang="en-US" sz="1200" dirty="0" smtClean="0">
                <a:solidFill>
                  <a:schemeClr val="tx2">
                    <a:lumMod val="90000"/>
                  </a:schemeClr>
                </a:solidFill>
                <a:latin typeface="Arial" panose="020B0604020202020204" pitchFamily="34" charset="0"/>
                <a:cs typeface="Arial" panose="020B0604020202020204" pitchFamily="34" charset="0"/>
              </a:rPr>
              <a:t>38</a:t>
            </a:r>
            <a:r>
              <a:rPr lang="en-US" sz="2700" dirty="0" smtClean="0">
                <a:solidFill>
                  <a:schemeClr val="tx2">
                    <a:lumMod val="90000"/>
                  </a:schemeClr>
                </a:solidFill>
                <a:latin typeface="Arial" panose="020B0604020202020204" pitchFamily="34" charset="0"/>
                <a:cs typeface="Arial" panose="020B0604020202020204" pitchFamily="34" charset="0"/>
              </a:rPr>
              <a:t>” </a:t>
            </a:r>
            <a:r>
              <a:rPr lang="en-US" sz="1400" dirty="0" smtClean="0">
                <a:solidFill>
                  <a:schemeClr val="tx2">
                    <a:lumMod val="50000"/>
                  </a:schemeClr>
                </a:solidFill>
                <a:latin typeface="Arial" panose="020B0604020202020204" pitchFamily="34" charset="0"/>
                <a:cs typeface="Arial" panose="020B0604020202020204" pitchFamily="34" charset="0"/>
              </a:rPr>
              <a:t>(Ron Duffield, </a:t>
            </a:r>
            <a:r>
              <a:rPr lang="en-US" sz="1400" i="1" dirty="0" smtClean="0">
                <a:solidFill>
                  <a:schemeClr val="tx2">
                    <a:lumMod val="50000"/>
                  </a:schemeClr>
                </a:solidFill>
                <a:latin typeface="Arial" panose="020B0604020202020204" pitchFamily="34" charset="0"/>
                <a:cs typeface="Arial" panose="020B0604020202020204" pitchFamily="34" charset="0"/>
              </a:rPr>
              <a:t>Return of the Latter Rain</a:t>
            </a:r>
            <a:r>
              <a:rPr lang="en-US" sz="1400" dirty="0" smtClean="0">
                <a:solidFill>
                  <a:schemeClr val="tx2">
                    <a:lumMod val="50000"/>
                  </a:schemeClr>
                </a:solidFill>
                <a:latin typeface="Arial" panose="020B0604020202020204" pitchFamily="34" charset="0"/>
                <a:cs typeface="Arial" panose="020B0604020202020204" pitchFamily="34" charset="0"/>
              </a:rPr>
              <a:t>, p. 94)</a:t>
            </a:r>
          </a:p>
        </p:txBody>
      </p:sp>
      <p:sp>
        <p:nvSpPr>
          <p:cNvPr id="5" name="Rectangle 2"/>
          <p:cNvSpPr>
            <a:spLocks noGrp="1" noChangeArrowheads="1"/>
          </p:cNvSpPr>
          <p:nvPr>
            <p:ph type="title"/>
          </p:nvPr>
        </p:nvSpPr>
        <p:spPr>
          <a:xfrm>
            <a:off x="228600" y="152400"/>
            <a:ext cx="8915400" cy="914400"/>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“Examples of Historical Inaccuracy”</a:t>
            </a:r>
            <a:endParaRPr lang="en-US" altLang="en-US" dirty="0">
              <a:solidFill>
                <a:srgbClr val="FFFF0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729765976"/>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914400"/>
            <a:ext cx="8382000" cy="5791200"/>
          </a:xfrm>
        </p:spPr>
        <p:txBody>
          <a:bodyPr>
            <a:normAutofit fontScale="92500" lnSpcReduction="10000"/>
          </a:bodyPr>
          <a:lstStyle/>
          <a:p>
            <a:pPr marL="0" indent="0">
              <a:buNone/>
            </a:pPr>
            <a:r>
              <a:rPr lang="en-US" sz="2700" dirty="0">
                <a:solidFill>
                  <a:schemeClr val="tx2">
                    <a:lumMod val="90000"/>
                  </a:schemeClr>
                </a:solidFill>
                <a:latin typeface="Arial" panose="020B0604020202020204" pitchFamily="34" charset="0"/>
                <a:cs typeface="Arial" panose="020B0604020202020204" pitchFamily="34" charset="0"/>
              </a:rPr>
              <a:t>“Finally, on Wednesday, at the close of the Institute prior to the </a:t>
            </a:r>
            <a:r>
              <a:rPr lang="en-US" sz="2700" dirty="0" smtClean="0">
                <a:solidFill>
                  <a:schemeClr val="tx2">
                    <a:lumMod val="90000"/>
                  </a:schemeClr>
                </a:solidFill>
                <a:latin typeface="Arial" panose="020B0604020202020204" pitchFamily="34" charset="0"/>
                <a:cs typeface="Arial" panose="020B0604020202020204" pitchFamily="34" charset="0"/>
              </a:rPr>
              <a:t>General Conference </a:t>
            </a:r>
            <a:r>
              <a:rPr lang="en-US" sz="2700" dirty="0">
                <a:solidFill>
                  <a:schemeClr val="tx2">
                    <a:lumMod val="90000"/>
                  </a:schemeClr>
                </a:solidFill>
                <a:latin typeface="Arial" panose="020B0604020202020204" pitchFamily="34" charset="0"/>
                <a:cs typeface="Arial" panose="020B0604020202020204" pitchFamily="34" charset="0"/>
              </a:rPr>
              <a:t>proper, Smith tried to force a vote to decide the issue of the </a:t>
            </a:r>
            <a:r>
              <a:rPr lang="en-US" sz="2700" dirty="0" smtClean="0">
                <a:solidFill>
                  <a:schemeClr val="tx2">
                    <a:lumMod val="90000"/>
                  </a:schemeClr>
                </a:solidFill>
                <a:latin typeface="Arial" panose="020B0604020202020204" pitchFamily="34" charset="0"/>
                <a:cs typeface="Arial" panose="020B0604020202020204" pitchFamily="34" charset="0"/>
              </a:rPr>
              <a:t>ten horns</a:t>
            </a:r>
            <a:r>
              <a:rPr lang="en-US" sz="2700" dirty="0">
                <a:solidFill>
                  <a:schemeClr val="tx2">
                    <a:lumMod val="90000"/>
                  </a:schemeClr>
                </a:solidFill>
                <a:latin typeface="Arial" panose="020B0604020202020204" pitchFamily="34" charset="0"/>
                <a:cs typeface="Arial" panose="020B0604020202020204" pitchFamily="34" charset="0"/>
              </a:rPr>
              <a:t>. Waggoner blocked this vote suggesting it not be </a:t>
            </a:r>
            <a:r>
              <a:rPr lang="en-US" sz="2700" dirty="0" smtClean="0">
                <a:solidFill>
                  <a:schemeClr val="tx2">
                    <a:lumMod val="90000"/>
                  </a:schemeClr>
                </a:solidFill>
                <a:latin typeface="Arial" panose="020B0604020202020204" pitchFamily="34" charset="0"/>
                <a:cs typeface="Arial" panose="020B0604020202020204" pitchFamily="34" charset="0"/>
              </a:rPr>
              <a:t>‘settled </a:t>
            </a:r>
            <a:r>
              <a:rPr lang="en-US" sz="2700" dirty="0">
                <a:solidFill>
                  <a:schemeClr val="tx2">
                    <a:lumMod val="90000"/>
                  </a:schemeClr>
                </a:solidFill>
                <a:latin typeface="Arial" panose="020B0604020202020204" pitchFamily="34" charset="0"/>
                <a:cs typeface="Arial" panose="020B0604020202020204" pitchFamily="34" charset="0"/>
              </a:rPr>
              <a:t>until it had </a:t>
            </a:r>
            <a:r>
              <a:rPr lang="en-US" sz="2700" dirty="0" smtClean="0">
                <a:solidFill>
                  <a:schemeClr val="tx2">
                    <a:lumMod val="90000"/>
                  </a:schemeClr>
                </a:solidFill>
                <a:latin typeface="Arial" panose="020B0604020202020204" pitchFamily="34" charset="0"/>
                <a:cs typeface="Arial" panose="020B0604020202020204" pitchFamily="34" charset="0"/>
              </a:rPr>
              <a:t>been thoroughly </a:t>
            </a:r>
            <a:r>
              <a:rPr lang="en-US" sz="2700" dirty="0">
                <a:solidFill>
                  <a:schemeClr val="tx2">
                    <a:lumMod val="90000"/>
                  </a:schemeClr>
                </a:solidFill>
                <a:latin typeface="Arial" panose="020B0604020202020204" pitchFamily="34" charset="0"/>
                <a:cs typeface="Arial" panose="020B0604020202020204" pitchFamily="34" charset="0"/>
              </a:rPr>
              <a:t>investigated</a:t>
            </a:r>
            <a:r>
              <a:rPr lang="en-US" sz="2700" dirty="0" smtClean="0">
                <a:solidFill>
                  <a:schemeClr val="tx2">
                    <a:lumMod val="90000"/>
                  </a:schemeClr>
                </a:solidFill>
                <a:latin typeface="Arial" panose="020B0604020202020204" pitchFamily="34" charset="0"/>
                <a:cs typeface="Arial" panose="020B0604020202020204" pitchFamily="34" charset="0"/>
              </a:rPr>
              <a:t>.’</a:t>
            </a:r>
            <a:r>
              <a:rPr lang="en-US" sz="1200" dirty="0" smtClean="0">
                <a:solidFill>
                  <a:schemeClr val="tx2">
                    <a:lumMod val="90000"/>
                  </a:schemeClr>
                </a:solidFill>
                <a:latin typeface="Arial" panose="020B0604020202020204" pitchFamily="34" charset="0"/>
                <a:cs typeface="Arial" panose="020B0604020202020204" pitchFamily="34" charset="0"/>
              </a:rPr>
              <a:t>39</a:t>
            </a:r>
            <a:r>
              <a:rPr lang="en-US" sz="2700" dirty="0" smtClean="0">
                <a:solidFill>
                  <a:schemeClr val="tx2">
                    <a:lumMod val="90000"/>
                  </a:schemeClr>
                </a:solidFill>
                <a:latin typeface="Arial" panose="020B0604020202020204" pitchFamily="34" charset="0"/>
                <a:cs typeface="Arial" panose="020B0604020202020204" pitchFamily="34" charset="0"/>
              </a:rPr>
              <a:t> </a:t>
            </a:r>
            <a:r>
              <a:rPr lang="en-US" sz="2700" dirty="0">
                <a:solidFill>
                  <a:schemeClr val="tx2">
                    <a:lumMod val="90000"/>
                  </a:schemeClr>
                </a:solidFill>
                <a:latin typeface="Arial" panose="020B0604020202020204" pitchFamily="34" charset="0"/>
                <a:cs typeface="Arial" panose="020B0604020202020204" pitchFamily="34" charset="0"/>
              </a:rPr>
              <a:t>Despite the blocked vote, Smith claimed victory </a:t>
            </a:r>
            <a:r>
              <a:rPr lang="en-US" sz="2700" dirty="0" smtClean="0">
                <a:solidFill>
                  <a:schemeClr val="tx2">
                    <a:lumMod val="90000"/>
                  </a:schemeClr>
                </a:solidFill>
                <a:latin typeface="Arial" panose="020B0604020202020204" pitchFamily="34" charset="0"/>
                <a:cs typeface="Arial" panose="020B0604020202020204" pitchFamily="34" charset="0"/>
              </a:rPr>
              <a:t>for his </a:t>
            </a:r>
            <a:r>
              <a:rPr lang="en-US" sz="2700" dirty="0">
                <a:solidFill>
                  <a:schemeClr val="tx2">
                    <a:lumMod val="90000"/>
                  </a:schemeClr>
                </a:solidFill>
                <a:latin typeface="Arial" panose="020B0604020202020204" pitchFamily="34" charset="0"/>
                <a:cs typeface="Arial" panose="020B0604020202020204" pitchFamily="34" charset="0"/>
              </a:rPr>
              <a:t>view in his Review editorial claiming: </a:t>
            </a:r>
            <a:r>
              <a:rPr lang="en-US" sz="2700" dirty="0" smtClean="0">
                <a:solidFill>
                  <a:schemeClr val="tx2">
                    <a:lumMod val="90000"/>
                  </a:schemeClr>
                </a:solidFill>
                <a:latin typeface="Arial" panose="020B0604020202020204" pitchFamily="34" charset="0"/>
                <a:cs typeface="Arial" panose="020B0604020202020204" pitchFamily="34" charset="0"/>
              </a:rPr>
              <a:t>‘the </a:t>
            </a:r>
            <a:r>
              <a:rPr lang="en-US" sz="2700" dirty="0">
                <a:solidFill>
                  <a:schemeClr val="tx2">
                    <a:lumMod val="90000"/>
                  </a:schemeClr>
                </a:solidFill>
                <a:latin typeface="Arial" panose="020B0604020202020204" pitchFamily="34" charset="0"/>
                <a:cs typeface="Arial" panose="020B0604020202020204" pitchFamily="34" charset="0"/>
              </a:rPr>
              <a:t>sentiment of the delegates </a:t>
            </a:r>
            <a:r>
              <a:rPr lang="en-US" sz="2700" dirty="0" smtClean="0">
                <a:solidFill>
                  <a:schemeClr val="tx2">
                    <a:lumMod val="90000"/>
                  </a:schemeClr>
                </a:solidFill>
                <a:latin typeface="Arial" panose="020B0604020202020204" pitchFamily="34" charset="0"/>
                <a:cs typeface="Arial" panose="020B0604020202020204" pitchFamily="34" charset="0"/>
              </a:rPr>
              <a:t>appeared … </a:t>
            </a:r>
            <a:r>
              <a:rPr lang="en-US" sz="2700" dirty="0">
                <a:solidFill>
                  <a:schemeClr val="tx2">
                    <a:lumMod val="90000"/>
                  </a:schemeClr>
                </a:solidFill>
                <a:latin typeface="Arial" panose="020B0604020202020204" pitchFamily="34" charset="0"/>
                <a:cs typeface="Arial" panose="020B0604020202020204" pitchFamily="34" charset="0"/>
              </a:rPr>
              <a:t>to be overwhelmingly on the side of established </a:t>
            </a:r>
            <a:r>
              <a:rPr lang="en-US" sz="2700" dirty="0" smtClean="0">
                <a:solidFill>
                  <a:schemeClr val="tx2">
                    <a:lumMod val="90000"/>
                  </a:schemeClr>
                </a:solidFill>
                <a:latin typeface="Arial" panose="020B0604020202020204" pitchFamily="34" charset="0"/>
                <a:cs typeface="Arial" panose="020B0604020202020204" pitchFamily="34" charset="0"/>
              </a:rPr>
              <a:t>principles </a:t>
            </a:r>
            <a:r>
              <a:rPr lang="en-US" sz="2700" dirty="0">
                <a:solidFill>
                  <a:schemeClr val="tx2">
                    <a:lumMod val="90000"/>
                  </a:schemeClr>
                </a:solidFill>
                <a:latin typeface="Arial" panose="020B0604020202020204" pitchFamily="34" charset="0"/>
                <a:cs typeface="Arial" panose="020B0604020202020204" pitchFamily="34" charset="0"/>
              </a:rPr>
              <a:t>of </a:t>
            </a:r>
            <a:r>
              <a:rPr lang="en-US" sz="2700" dirty="0" smtClean="0">
                <a:solidFill>
                  <a:schemeClr val="tx2">
                    <a:lumMod val="90000"/>
                  </a:schemeClr>
                </a:solidFill>
                <a:latin typeface="Arial" panose="020B0604020202020204" pitchFamily="34" charset="0"/>
                <a:cs typeface="Arial" panose="020B0604020202020204" pitchFamily="34" charset="0"/>
              </a:rPr>
              <a:t>interpretation, and </a:t>
            </a:r>
            <a:r>
              <a:rPr lang="en-US" sz="2700" dirty="0">
                <a:solidFill>
                  <a:schemeClr val="tx2">
                    <a:lumMod val="90000"/>
                  </a:schemeClr>
                </a:solidFill>
                <a:latin typeface="Arial" panose="020B0604020202020204" pitchFamily="34" charset="0"/>
                <a:cs typeface="Arial" panose="020B0604020202020204" pitchFamily="34" charset="0"/>
              </a:rPr>
              <a:t>the old view. Whether or not this will make any difference with those </a:t>
            </a:r>
            <a:r>
              <a:rPr lang="en-US" sz="2700" dirty="0" smtClean="0">
                <a:solidFill>
                  <a:schemeClr val="tx2">
                    <a:lumMod val="90000"/>
                  </a:schemeClr>
                </a:solidFill>
                <a:latin typeface="Arial" panose="020B0604020202020204" pitchFamily="34" charset="0"/>
                <a:cs typeface="Arial" panose="020B0604020202020204" pitchFamily="34" charset="0"/>
              </a:rPr>
              <a:t>who are </a:t>
            </a:r>
            <a:r>
              <a:rPr lang="en-US" sz="2700" dirty="0">
                <a:solidFill>
                  <a:schemeClr val="tx2">
                    <a:lumMod val="90000"/>
                  </a:schemeClr>
                </a:solidFill>
                <a:latin typeface="Arial" panose="020B0604020202020204" pitchFamily="34" charset="0"/>
                <a:cs typeface="Arial" panose="020B0604020202020204" pitchFamily="34" charset="0"/>
              </a:rPr>
              <a:t>urging the new position, remains to be seen</a:t>
            </a:r>
            <a:r>
              <a:rPr lang="en-US" sz="2700" dirty="0" smtClean="0">
                <a:solidFill>
                  <a:schemeClr val="tx2">
                    <a:lumMod val="90000"/>
                  </a:schemeClr>
                </a:solidFill>
                <a:latin typeface="Arial" panose="020B0604020202020204" pitchFamily="34" charset="0"/>
                <a:cs typeface="Arial" panose="020B0604020202020204" pitchFamily="34" charset="0"/>
              </a:rPr>
              <a:t>.’</a:t>
            </a:r>
            <a:r>
              <a:rPr lang="en-US" sz="1300" dirty="0" smtClean="0">
                <a:solidFill>
                  <a:schemeClr val="tx2">
                    <a:lumMod val="90000"/>
                  </a:schemeClr>
                </a:solidFill>
                <a:latin typeface="Arial" panose="020B0604020202020204" pitchFamily="34" charset="0"/>
                <a:cs typeface="Arial" panose="020B0604020202020204" pitchFamily="34" charset="0"/>
              </a:rPr>
              <a:t>40</a:t>
            </a:r>
            <a:r>
              <a:rPr lang="en-US" sz="2700" dirty="0" smtClean="0">
                <a:solidFill>
                  <a:schemeClr val="tx2">
                    <a:lumMod val="90000"/>
                  </a:schemeClr>
                </a:solidFill>
                <a:latin typeface="Arial" panose="020B0604020202020204" pitchFamily="34" charset="0"/>
                <a:cs typeface="Arial" panose="020B0604020202020204" pitchFamily="34" charset="0"/>
              </a:rPr>
              <a:t> </a:t>
            </a:r>
            <a:r>
              <a:rPr lang="en-US" sz="2700" dirty="0">
                <a:solidFill>
                  <a:schemeClr val="tx2">
                    <a:lumMod val="90000"/>
                  </a:schemeClr>
                </a:solidFill>
                <a:latin typeface="Arial" panose="020B0604020202020204" pitchFamily="34" charset="0"/>
                <a:cs typeface="Arial" panose="020B0604020202020204" pitchFamily="34" charset="0"/>
              </a:rPr>
              <a:t>What Smith failed to </a:t>
            </a:r>
            <a:r>
              <a:rPr lang="en-US" sz="2700" dirty="0" smtClean="0">
                <a:solidFill>
                  <a:schemeClr val="tx2">
                    <a:lumMod val="90000"/>
                  </a:schemeClr>
                </a:solidFill>
                <a:latin typeface="Arial" panose="020B0604020202020204" pitchFamily="34" charset="0"/>
                <a:cs typeface="Arial" panose="020B0604020202020204" pitchFamily="34" charset="0"/>
              </a:rPr>
              <a:t>mention was </a:t>
            </a:r>
            <a:r>
              <a:rPr lang="en-US" sz="2700" dirty="0">
                <a:solidFill>
                  <a:schemeClr val="tx2">
                    <a:lumMod val="90000"/>
                  </a:schemeClr>
                </a:solidFill>
                <a:latin typeface="Arial" panose="020B0604020202020204" pitchFamily="34" charset="0"/>
                <a:cs typeface="Arial" panose="020B0604020202020204" pitchFamily="34" charset="0"/>
              </a:rPr>
              <a:t>that the delegates had voted that </a:t>
            </a:r>
            <a:r>
              <a:rPr lang="en-US" sz="2700" dirty="0" smtClean="0">
                <a:solidFill>
                  <a:schemeClr val="tx2">
                    <a:lumMod val="90000"/>
                  </a:schemeClr>
                </a:solidFill>
                <a:latin typeface="Arial" panose="020B0604020202020204" pitchFamily="34" charset="0"/>
                <a:cs typeface="Arial" panose="020B0604020202020204" pitchFamily="34" charset="0"/>
              </a:rPr>
              <a:t>‘all </a:t>
            </a:r>
            <a:r>
              <a:rPr lang="en-US" sz="2700" dirty="0">
                <a:solidFill>
                  <a:schemeClr val="tx2">
                    <a:lumMod val="90000"/>
                  </a:schemeClr>
                </a:solidFill>
                <a:latin typeface="Arial" panose="020B0604020202020204" pitchFamily="34" charset="0"/>
                <a:cs typeface="Arial" panose="020B0604020202020204" pitchFamily="34" charset="0"/>
              </a:rPr>
              <a:t>should study the question </a:t>
            </a:r>
            <a:r>
              <a:rPr lang="en-US" sz="2700" dirty="0" smtClean="0">
                <a:solidFill>
                  <a:schemeClr val="tx2">
                    <a:lumMod val="90000"/>
                  </a:schemeClr>
                </a:solidFill>
                <a:latin typeface="Arial" panose="020B0604020202020204" pitchFamily="34" charset="0"/>
                <a:cs typeface="Arial" panose="020B0604020202020204" pitchFamily="34" charset="0"/>
              </a:rPr>
              <a:t>faithfully during </a:t>
            </a:r>
            <a:r>
              <a:rPr lang="en-US" sz="2700" dirty="0">
                <a:solidFill>
                  <a:schemeClr val="tx2">
                    <a:lumMod val="90000"/>
                  </a:schemeClr>
                </a:solidFill>
                <a:latin typeface="Arial" panose="020B0604020202020204" pitchFamily="34" charset="0"/>
                <a:cs typeface="Arial" panose="020B0604020202020204" pitchFamily="34" charset="0"/>
              </a:rPr>
              <a:t>the year</a:t>
            </a:r>
            <a:r>
              <a:rPr lang="en-US" sz="2700" dirty="0" smtClean="0">
                <a:solidFill>
                  <a:schemeClr val="tx2">
                    <a:lumMod val="90000"/>
                  </a:schemeClr>
                </a:solidFill>
                <a:latin typeface="Arial" panose="020B0604020202020204" pitchFamily="34" charset="0"/>
                <a:cs typeface="Arial" panose="020B0604020202020204" pitchFamily="34" charset="0"/>
              </a:rPr>
              <a:t>.’ </a:t>
            </a:r>
            <a:r>
              <a:rPr lang="en-US" sz="2700" dirty="0">
                <a:solidFill>
                  <a:schemeClr val="tx2">
                    <a:lumMod val="90000"/>
                  </a:schemeClr>
                </a:solidFill>
                <a:latin typeface="Arial" panose="020B0604020202020204" pitchFamily="34" charset="0"/>
                <a:cs typeface="Arial" panose="020B0604020202020204" pitchFamily="34" charset="0"/>
              </a:rPr>
              <a:t>W. C. White saw Smith’s editorial as deceptive, and </a:t>
            </a:r>
            <a:r>
              <a:rPr lang="en-US" sz="2700" dirty="0" smtClean="0">
                <a:solidFill>
                  <a:schemeClr val="tx2">
                    <a:lumMod val="90000"/>
                  </a:schemeClr>
                </a:solidFill>
                <a:latin typeface="Arial" panose="020B0604020202020204" pitchFamily="34" charset="0"/>
                <a:cs typeface="Arial" panose="020B0604020202020204" pitchFamily="34" charset="0"/>
              </a:rPr>
              <a:t>publicly announced </a:t>
            </a:r>
            <a:r>
              <a:rPr lang="en-US" sz="2700" dirty="0">
                <a:solidFill>
                  <a:schemeClr val="tx2">
                    <a:lumMod val="90000"/>
                  </a:schemeClr>
                </a:solidFill>
                <a:latin typeface="Arial" panose="020B0604020202020204" pitchFamily="34" charset="0"/>
                <a:cs typeface="Arial" panose="020B0604020202020204" pitchFamily="34" charset="0"/>
              </a:rPr>
              <a:t>that it </a:t>
            </a:r>
            <a:r>
              <a:rPr lang="en-US" sz="2700" dirty="0" smtClean="0">
                <a:solidFill>
                  <a:schemeClr val="tx2">
                    <a:lumMod val="90000"/>
                  </a:schemeClr>
                </a:solidFill>
                <a:latin typeface="Arial" panose="020B0604020202020204" pitchFamily="34" charset="0"/>
                <a:cs typeface="Arial" panose="020B0604020202020204" pitchFamily="34" charset="0"/>
              </a:rPr>
              <a:t>‘was </a:t>
            </a:r>
            <a:r>
              <a:rPr lang="en-US" sz="2700" dirty="0">
                <a:solidFill>
                  <a:schemeClr val="tx2">
                    <a:lumMod val="90000"/>
                  </a:schemeClr>
                </a:solidFill>
                <a:latin typeface="Arial" panose="020B0604020202020204" pitchFamily="34" charset="0"/>
                <a:cs typeface="Arial" panose="020B0604020202020204" pitchFamily="34" charset="0"/>
              </a:rPr>
              <a:t>calculated to mislead the people</a:t>
            </a:r>
            <a:r>
              <a:rPr lang="en-US" sz="2700" dirty="0" smtClean="0">
                <a:solidFill>
                  <a:schemeClr val="tx2">
                    <a:lumMod val="90000"/>
                  </a:schemeClr>
                </a:solidFill>
                <a:latin typeface="Arial" panose="020B0604020202020204" pitchFamily="34" charset="0"/>
                <a:cs typeface="Arial" panose="020B0604020202020204" pitchFamily="34" charset="0"/>
              </a:rPr>
              <a:t>.’</a:t>
            </a:r>
            <a:r>
              <a:rPr lang="en-US" sz="1300" dirty="0" smtClean="0">
                <a:solidFill>
                  <a:schemeClr val="tx2">
                    <a:lumMod val="90000"/>
                  </a:schemeClr>
                </a:solidFill>
                <a:latin typeface="Arial" panose="020B0604020202020204" pitchFamily="34" charset="0"/>
                <a:cs typeface="Arial" panose="020B0604020202020204" pitchFamily="34" charset="0"/>
              </a:rPr>
              <a:t>41</a:t>
            </a:r>
            <a:r>
              <a:rPr lang="en-US" sz="2700" dirty="0" smtClean="0">
                <a:solidFill>
                  <a:schemeClr val="tx2">
                    <a:lumMod val="90000"/>
                  </a:schemeClr>
                </a:solidFill>
                <a:latin typeface="Arial" panose="020B0604020202020204" pitchFamily="34" charset="0"/>
                <a:cs typeface="Arial" panose="020B0604020202020204" pitchFamily="34" charset="0"/>
              </a:rPr>
              <a:t>”</a:t>
            </a:r>
            <a:r>
              <a:rPr lang="en-US" sz="1300" dirty="0" smtClean="0">
                <a:solidFill>
                  <a:schemeClr val="tx2">
                    <a:lumMod val="90000"/>
                  </a:schemeClr>
                </a:solidFill>
                <a:latin typeface="Arial" panose="020B0604020202020204" pitchFamily="34" charset="0"/>
                <a:cs typeface="Arial" panose="020B0604020202020204" pitchFamily="34" charset="0"/>
              </a:rPr>
              <a:t> </a:t>
            </a:r>
            <a:r>
              <a:rPr lang="en-US" sz="1400" dirty="0" smtClean="0">
                <a:solidFill>
                  <a:schemeClr val="tx2">
                    <a:lumMod val="50000"/>
                  </a:schemeClr>
                </a:solidFill>
                <a:latin typeface="Arial" panose="020B0604020202020204" pitchFamily="34" charset="0"/>
                <a:cs typeface="Arial" panose="020B0604020202020204" pitchFamily="34" charset="0"/>
              </a:rPr>
              <a:t>(Ron Duffield, </a:t>
            </a:r>
            <a:r>
              <a:rPr lang="en-US" sz="1400" i="1" dirty="0" smtClean="0">
                <a:solidFill>
                  <a:schemeClr val="tx2">
                    <a:lumMod val="50000"/>
                  </a:schemeClr>
                </a:solidFill>
                <a:latin typeface="Arial" panose="020B0604020202020204" pitchFamily="34" charset="0"/>
                <a:cs typeface="Arial" panose="020B0604020202020204" pitchFamily="34" charset="0"/>
              </a:rPr>
              <a:t>Return of the Latter Rain</a:t>
            </a:r>
            <a:r>
              <a:rPr lang="en-US" sz="1400" dirty="0" smtClean="0">
                <a:solidFill>
                  <a:schemeClr val="tx2">
                    <a:lumMod val="50000"/>
                  </a:schemeClr>
                </a:solidFill>
                <a:latin typeface="Arial" panose="020B0604020202020204" pitchFamily="34" charset="0"/>
                <a:cs typeface="Arial" panose="020B0604020202020204" pitchFamily="34" charset="0"/>
              </a:rPr>
              <a:t>, p. 94)</a:t>
            </a:r>
          </a:p>
        </p:txBody>
      </p:sp>
      <p:sp>
        <p:nvSpPr>
          <p:cNvPr id="5" name="Rectangle 2"/>
          <p:cNvSpPr>
            <a:spLocks noGrp="1" noChangeArrowheads="1"/>
          </p:cNvSpPr>
          <p:nvPr>
            <p:ph type="title"/>
          </p:nvPr>
        </p:nvSpPr>
        <p:spPr>
          <a:xfrm>
            <a:off x="228600" y="152400"/>
            <a:ext cx="8915400" cy="914400"/>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“Examples of Historical Inaccuracy”</a:t>
            </a:r>
            <a:endParaRPr lang="en-US" altLang="en-US" dirty="0">
              <a:solidFill>
                <a:srgbClr val="FFFF0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1030370"/>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914400"/>
            <a:ext cx="8382000" cy="5791200"/>
          </a:xfrm>
        </p:spPr>
        <p:txBody>
          <a:bodyPr>
            <a:normAutofit/>
          </a:bodyPr>
          <a:lstStyle/>
          <a:p>
            <a:pPr marL="0" indent="0">
              <a:buNone/>
            </a:pPr>
            <a:r>
              <a:rPr lang="en-US" sz="2700" dirty="0">
                <a:solidFill>
                  <a:schemeClr val="tx2">
                    <a:lumMod val="90000"/>
                  </a:schemeClr>
                </a:solidFill>
                <a:latin typeface="Arial" panose="020B0604020202020204" pitchFamily="34" charset="0"/>
                <a:cs typeface="Arial" panose="020B0604020202020204" pitchFamily="34" charset="0"/>
              </a:rPr>
              <a:t>“</a:t>
            </a:r>
            <a:r>
              <a:rPr lang="en-US" sz="2700" dirty="0" smtClean="0">
                <a:solidFill>
                  <a:schemeClr val="tx2">
                    <a:lumMod val="90000"/>
                  </a:schemeClr>
                </a:solidFill>
                <a:latin typeface="Arial" panose="020B0604020202020204" pitchFamily="34" charset="0"/>
                <a:cs typeface="Arial" panose="020B0604020202020204" pitchFamily="34" charset="0"/>
              </a:rPr>
              <a:t>On Tuesday</a:t>
            </a:r>
            <a:r>
              <a:rPr lang="en-US" sz="2700" dirty="0">
                <a:solidFill>
                  <a:schemeClr val="tx2">
                    <a:lumMod val="90000"/>
                  </a:schemeClr>
                </a:solidFill>
                <a:latin typeface="Arial" panose="020B0604020202020204" pitchFamily="34" charset="0"/>
                <a:cs typeface="Arial" panose="020B0604020202020204" pitchFamily="34" charset="0"/>
              </a:rPr>
              <a:t>, October 16, Jones again took up the subject of the ten horns </a:t>
            </a:r>
            <a:r>
              <a:rPr lang="en-US" sz="2700" dirty="0" smtClean="0">
                <a:solidFill>
                  <a:schemeClr val="tx2">
                    <a:lumMod val="90000"/>
                  </a:schemeClr>
                </a:solidFill>
                <a:latin typeface="Arial" panose="020B0604020202020204" pitchFamily="34" charset="0"/>
                <a:cs typeface="Arial" panose="020B0604020202020204" pitchFamily="34" charset="0"/>
              </a:rPr>
              <a:t>and replied </a:t>
            </a:r>
            <a:r>
              <a:rPr lang="en-US" sz="2700" dirty="0">
                <a:solidFill>
                  <a:schemeClr val="tx2">
                    <a:lumMod val="90000"/>
                  </a:schemeClr>
                </a:solidFill>
                <a:latin typeface="Arial" panose="020B0604020202020204" pitchFamily="34" charset="0"/>
                <a:cs typeface="Arial" panose="020B0604020202020204" pitchFamily="34" charset="0"/>
              </a:rPr>
              <a:t>to Smith </a:t>
            </a:r>
            <a:r>
              <a:rPr lang="en-US" sz="2700" dirty="0" smtClean="0">
                <a:solidFill>
                  <a:schemeClr val="tx2">
                    <a:lumMod val="90000"/>
                  </a:schemeClr>
                </a:solidFill>
                <a:latin typeface="Arial" panose="020B0604020202020204" pitchFamily="34" charset="0"/>
                <a:cs typeface="Arial" panose="020B0604020202020204" pitchFamily="34" charset="0"/>
              </a:rPr>
              <a:t>‘in </a:t>
            </a:r>
            <a:r>
              <a:rPr lang="en-US" sz="2700" dirty="0">
                <a:solidFill>
                  <a:schemeClr val="tx2">
                    <a:lumMod val="90000"/>
                  </a:schemeClr>
                </a:solidFill>
                <a:latin typeface="Arial" panose="020B0604020202020204" pitchFamily="34" charset="0"/>
                <a:cs typeface="Arial" panose="020B0604020202020204" pitchFamily="34" charset="0"/>
              </a:rPr>
              <a:t>no uncertain terms</a:t>
            </a:r>
            <a:r>
              <a:rPr lang="en-US" sz="2700" dirty="0" smtClean="0">
                <a:solidFill>
                  <a:schemeClr val="tx2">
                    <a:lumMod val="90000"/>
                  </a:schemeClr>
                </a:solidFill>
                <a:latin typeface="Arial" panose="020B0604020202020204" pitchFamily="34" charset="0"/>
                <a:cs typeface="Arial" panose="020B0604020202020204" pitchFamily="34" charset="0"/>
              </a:rPr>
              <a:t>.’ </a:t>
            </a:r>
            <a:r>
              <a:rPr lang="en-US" sz="2700" dirty="0">
                <a:solidFill>
                  <a:schemeClr val="tx2">
                    <a:lumMod val="90000"/>
                  </a:schemeClr>
                </a:solidFill>
                <a:latin typeface="Arial" panose="020B0604020202020204" pitchFamily="34" charset="0"/>
                <a:cs typeface="Arial" panose="020B0604020202020204" pitchFamily="34" charset="0"/>
              </a:rPr>
              <a:t>He told everyone why he had </a:t>
            </a:r>
            <a:r>
              <a:rPr lang="en-US" sz="2700" dirty="0" smtClean="0">
                <a:solidFill>
                  <a:schemeClr val="tx2">
                    <a:lumMod val="90000"/>
                  </a:schemeClr>
                </a:solidFill>
                <a:latin typeface="Arial" panose="020B0604020202020204" pitchFamily="34" charset="0"/>
                <a:cs typeface="Arial" panose="020B0604020202020204" pitchFamily="34" charset="0"/>
              </a:rPr>
              <a:t>come with ‘libraries’ </a:t>
            </a:r>
            <a:r>
              <a:rPr lang="en-US" sz="2700" dirty="0">
                <a:solidFill>
                  <a:schemeClr val="tx2">
                    <a:lumMod val="90000"/>
                  </a:schemeClr>
                </a:solidFill>
                <a:latin typeface="Arial" panose="020B0604020202020204" pitchFamily="34" charset="0"/>
                <a:cs typeface="Arial" panose="020B0604020202020204" pitchFamily="34" charset="0"/>
              </a:rPr>
              <a:t>of books. He discussed the letters that had passed </a:t>
            </a:r>
            <a:r>
              <a:rPr lang="en-US" sz="2700" dirty="0" smtClean="0">
                <a:solidFill>
                  <a:schemeClr val="tx2">
                    <a:lumMod val="90000"/>
                  </a:schemeClr>
                </a:solidFill>
                <a:latin typeface="Arial" panose="020B0604020202020204" pitchFamily="34" charset="0"/>
                <a:cs typeface="Arial" panose="020B0604020202020204" pitchFamily="34" charset="0"/>
              </a:rPr>
              <a:t>between Smith</a:t>
            </a:r>
            <a:r>
              <a:rPr lang="en-US" sz="2700" dirty="0">
                <a:solidFill>
                  <a:schemeClr val="tx2">
                    <a:lumMod val="90000"/>
                  </a:schemeClr>
                </a:solidFill>
                <a:latin typeface="Arial" panose="020B0604020202020204" pitchFamily="34" charset="0"/>
                <a:cs typeface="Arial" panose="020B0604020202020204" pitchFamily="34" charset="0"/>
              </a:rPr>
              <a:t>, Waggoner and himself, proving that the topic of discussion was </a:t>
            </a:r>
            <a:r>
              <a:rPr lang="en-US" sz="2700" dirty="0" smtClean="0">
                <a:solidFill>
                  <a:schemeClr val="tx2">
                    <a:lumMod val="90000"/>
                  </a:schemeClr>
                </a:solidFill>
                <a:latin typeface="Arial" panose="020B0604020202020204" pitchFamily="34" charset="0"/>
                <a:cs typeface="Arial" panose="020B0604020202020204" pitchFamily="34" charset="0"/>
              </a:rPr>
              <a:t>no surprise</a:t>
            </a:r>
            <a:r>
              <a:rPr lang="en-US" sz="2700" dirty="0">
                <a:solidFill>
                  <a:schemeClr val="tx2">
                    <a:lumMod val="90000"/>
                  </a:schemeClr>
                </a:solidFill>
                <a:latin typeface="Arial" panose="020B0604020202020204" pitchFamily="34" charset="0"/>
                <a:cs typeface="Arial" panose="020B0604020202020204" pitchFamily="34" charset="0"/>
              </a:rPr>
              <a:t>. To underscore his point he admonished the delegates </a:t>
            </a:r>
            <a:r>
              <a:rPr lang="en-US" sz="2700" dirty="0" smtClean="0">
                <a:solidFill>
                  <a:schemeClr val="tx2">
                    <a:lumMod val="90000"/>
                  </a:schemeClr>
                </a:solidFill>
                <a:latin typeface="Arial" panose="020B0604020202020204" pitchFamily="34" charset="0"/>
                <a:cs typeface="Arial" panose="020B0604020202020204" pitchFamily="34" charset="0"/>
              </a:rPr>
              <a:t>‘not </a:t>
            </a:r>
            <a:r>
              <a:rPr lang="en-US" sz="2700" dirty="0">
                <a:solidFill>
                  <a:schemeClr val="tx2">
                    <a:lumMod val="90000"/>
                  </a:schemeClr>
                </a:solidFill>
                <a:latin typeface="Arial" panose="020B0604020202020204" pitchFamily="34" charset="0"/>
                <a:cs typeface="Arial" panose="020B0604020202020204" pitchFamily="34" charset="0"/>
              </a:rPr>
              <a:t>to </a:t>
            </a:r>
            <a:r>
              <a:rPr lang="en-US" sz="2700" dirty="0" smtClean="0">
                <a:solidFill>
                  <a:schemeClr val="tx2">
                    <a:lumMod val="90000"/>
                  </a:schemeClr>
                </a:solidFill>
                <a:latin typeface="Arial" panose="020B0604020202020204" pitchFamily="34" charset="0"/>
                <a:cs typeface="Arial" panose="020B0604020202020204" pitchFamily="34" charset="0"/>
              </a:rPr>
              <a:t>blame him </a:t>
            </a:r>
            <a:r>
              <a:rPr lang="en-US" sz="2700" dirty="0">
                <a:solidFill>
                  <a:schemeClr val="tx2">
                    <a:lumMod val="90000"/>
                  </a:schemeClr>
                </a:solidFill>
                <a:latin typeface="Arial" panose="020B0604020202020204" pitchFamily="34" charset="0"/>
                <a:cs typeface="Arial" panose="020B0604020202020204" pitchFamily="34" charset="0"/>
              </a:rPr>
              <a:t>for what Uriah Smith said he didn’t know</a:t>
            </a:r>
            <a:r>
              <a:rPr lang="en-US" sz="2700" dirty="0" smtClean="0">
                <a:solidFill>
                  <a:schemeClr val="tx2">
                    <a:lumMod val="90000"/>
                  </a:schemeClr>
                </a:solidFill>
                <a:latin typeface="Arial" panose="020B0604020202020204" pitchFamily="34" charset="0"/>
                <a:cs typeface="Arial" panose="020B0604020202020204" pitchFamily="34" charset="0"/>
              </a:rPr>
              <a:t>.’ </a:t>
            </a:r>
            <a:r>
              <a:rPr lang="en-US" sz="2700" dirty="0">
                <a:solidFill>
                  <a:schemeClr val="tx2">
                    <a:lumMod val="90000"/>
                  </a:schemeClr>
                </a:solidFill>
                <a:latin typeface="Arial" panose="020B0604020202020204" pitchFamily="34" charset="0"/>
                <a:cs typeface="Arial" panose="020B0604020202020204" pitchFamily="34" charset="0"/>
              </a:rPr>
              <a:t>Ellen White was present </a:t>
            </a:r>
            <a:r>
              <a:rPr lang="en-US" sz="2700" dirty="0" smtClean="0">
                <a:solidFill>
                  <a:schemeClr val="tx2">
                    <a:lumMod val="90000"/>
                  </a:schemeClr>
                </a:solidFill>
                <a:latin typeface="Arial" panose="020B0604020202020204" pitchFamily="34" charset="0"/>
                <a:cs typeface="Arial" panose="020B0604020202020204" pitchFamily="34" charset="0"/>
              </a:rPr>
              <a:t>at the </a:t>
            </a:r>
            <a:r>
              <a:rPr lang="en-US" sz="2700" dirty="0">
                <a:solidFill>
                  <a:schemeClr val="tx2">
                    <a:lumMod val="90000"/>
                  </a:schemeClr>
                </a:solidFill>
                <a:latin typeface="Arial" panose="020B0604020202020204" pitchFamily="34" charset="0"/>
                <a:cs typeface="Arial" panose="020B0604020202020204" pitchFamily="34" charset="0"/>
              </a:rPr>
              <a:t>meeting and, being aware of the significance of what was taking place</a:t>
            </a:r>
            <a:r>
              <a:rPr lang="en-US" sz="2700" dirty="0" smtClean="0">
                <a:solidFill>
                  <a:schemeClr val="tx2">
                    <a:lumMod val="90000"/>
                  </a:schemeClr>
                </a:solidFill>
                <a:latin typeface="Arial" panose="020B0604020202020204" pitchFamily="34" charset="0"/>
                <a:cs typeface="Arial" panose="020B0604020202020204" pitchFamily="34" charset="0"/>
              </a:rPr>
              <a:t>, cautioned </a:t>
            </a:r>
            <a:r>
              <a:rPr lang="en-US" sz="2700" dirty="0">
                <a:solidFill>
                  <a:schemeClr val="tx2">
                    <a:lumMod val="90000"/>
                  </a:schemeClr>
                </a:solidFill>
                <a:latin typeface="Arial" panose="020B0604020202020204" pitchFamily="34" charset="0"/>
                <a:cs typeface="Arial" panose="020B0604020202020204" pitchFamily="34" charset="0"/>
              </a:rPr>
              <a:t>Jones saying: </a:t>
            </a:r>
            <a:r>
              <a:rPr lang="en-US" sz="2700" dirty="0" smtClean="0">
                <a:solidFill>
                  <a:schemeClr val="tx2">
                    <a:lumMod val="90000"/>
                  </a:schemeClr>
                </a:solidFill>
                <a:latin typeface="Arial" panose="020B0604020202020204" pitchFamily="34" charset="0"/>
                <a:cs typeface="Arial" panose="020B0604020202020204" pitchFamily="34" charset="0"/>
              </a:rPr>
              <a:t>‘not </a:t>
            </a:r>
            <a:r>
              <a:rPr lang="en-US" sz="2700" dirty="0">
                <a:solidFill>
                  <a:schemeClr val="tx2">
                    <a:lumMod val="90000"/>
                  </a:schemeClr>
                </a:solidFill>
                <a:latin typeface="Arial" panose="020B0604020202020204" pitchFamily="34" charset="0"/>
                <a:cs typeface="Arial" panose="020B0604020202020204" pitchFamily="34" charset="0"/>
              </a:rPr>
              <a:t>so sharp, Brother Jones, not so sharp</a:t>
            </a:r>
            <a:r>
              <a:rPr lang="en-US" sz="2700" dirty="0" smtClean="0">
                <a:solidFill>
                  <a:schemeClr val="tx2">
                    <a:lumMod val="90000"/>
                  </a:schemeClr>
                </a:solidFill>
                <a:latin typeface="Arial" panose="020B0604020202020204" pitchFamily="34" charset="0"/>
                <a:cs typeface="Arial" panose="020B0604020202020204" pitchFamily="34" charset="0"/>
              </a:rPr>
              <a:t>.’</a:t>
            </a:r>
            <a:r>
              <a:rPr lang="en-US" sz="1200" dirty="0" smtClean="0">
                <a:solidFill>
                  <a:schemeClr val="tx2">
                    <a:lumMod val="90000"/>
                  </a:schemeClr>
                </a:solidFill>
                <a:latin typeface="Arial" panose="020B0604020202020204" pitchFamily="34" charset="0"/>
                <a:cs typeface="Arial" panose="020B0604020202020204" pitchFamily="34" charset="0"/>
              </a:rPr>
              <a:t>42 </a:t>
            </a:r>
            <a:r>
              <a:rPr lang="en-US" sz="1300" dirty="0" smtClean="0">
                <a:solidFill>
                  <a:schemeClr val="tx2">
                    <a:lumMod val="90000"/>
                  </a:schemeClr>
                </a:solidFill>
                <a:latin typeface="Arial" panose="020B0604020202020204" pitchFamily="34" charset="0"/>
                <a:cs typeface="Arial" panose="020B0604020202020204" pitchFamily="34" charset="0"/>
              </a:rPr>
              <a:t> </a:t>
            </a:r>
            <a:r>
              <a:rPr lang="en-US" sz="1400" dirty="0" smtClean="0">
                <a:solidFill>
                  <a:schemeClr val="tx2">
                    <a:lumMod val="50000"/>
                  </a:schemeClr>
                </a:solidFill>
                <a:latin typeface="Arial" panose="020B0604020202020204" pitchFamily="34" charset="0"/>
                <a:cs typeface="Arial" panose="020B0604020202020204" pitchFamily="34" charset="0"/>
              </a:rPr>
              <a:t>(Ron Duffield, </a:t>
            </a:r>
            <a:r>
              <a:rPr lang="en-US" sz="1400" i="1" dirty="0" smtClean="0">
                <a:solidFill>
                  <a:schemeClr val="tx2">
                    <a:lumMod val="50000"/>
                  </a:schemeClr>
                </a:solidFill>
                <a:latin typeface="Arial" panose="020B0604020202020204" pitchFamily="34" charset="0"/>
                <a:cs typeface="Arial" panose="020B0604020202020204" pitchFamily="34" charset="0"/>
              </a:rPr>
              <a:t>Return of the Latter Rain</a:t>
            </a:r>
            <a:r>
              <a:rPr lang="en-US" sz="1400" dirty="0" smtClean="0">
                <a:solidFill>
                  <a:schemeClr val="tx2">
                    <a:lumMod val="50000"/>
                  </a:schemeClr>
                </a:solidFill>
                <a:latin typeface="Arial" panose="020B0604020202020204" pitchFamily="34" charset="0"/>
                <a:cs typeface="Arial" panose="020B0604020202020204" pitchFamily="34" charset="0"/>
              </a:rPr>
              <a:t>, p. 94)</a:t>
            </a:r>
          </a:p>
        </p:txBody>
      </p:sp>
      <p:sp>
        <p:nvSpPr>
          <p:cNvPr id="5" name="Rectangle 2"/>
          <p:cNvSpPr>
            <a:spLocks noGrp="1" noChangeArrowheads="1"/>
          </p:cNvSpPr>
          <p:nvPr>
            <p:ph type="title"/>
          </p:nvPr>
        </p:nvSpPr>
        <p:spPr>
          <a:xfrm>
            <a:off x="228600" y="152400"/>
            <a:ext cx="8915400" cy="914400"/>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“Examples of Historical Inaccuracy”</a:t>
            </a:r>
            <a:endParaRPr lang="en-US" altLang="en-US" dirty="0">
              <a:solidFill>
                <a:srgbClr val="FFFF0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588683218"/>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295400"/>
            <a:ext cx="8229600" cy="5562600"/>
          </a:xfrm>
        </p:spPr>
        <p:txBody>
          <a:bodyPr>
            <a:normAutofit/>
          </a:bodyPr>
          <a:lstStyle/>
          <a:p>
            <a:pPr marL="0" indent="0">
              <a:buNone/>
            </a:pPr>
            <a:r>
              <a:rPr lang="en-US" sz="2700" dirty="0">
                <a:latin typeface="Arial" panose="020B0604020202020204" pitchFamily="34" charset="0"/>
                <a:cs typeface="Arial" panose="020B0604020202020204" pitchFamily="34" charset="0"/>
              </a:rPr>
              <a:t>“O that we had all listened as we should to both warning and appeal as they came to us in that seemingly strange, yet impressive, way at the Conference of 1888! What uncertainty would have been removed, what wanderings and defeats and losses would have been prevented! What light and blessing and triumph and progress would have come to us</a:t>
            </a:r>
            <a:r>
              <a:rPr lang="en-US" sz="2700" dirty="0" smtClean="0">
                <a:latin typeface="Arial" panose="020B0604020202020204" pitchFamily="34" charset="0"/>
                <a:cs typeface="Arial" panose="020B0604020202020204" pitchFamily="34" charset="0"/>
              </a:rPr>
              <a:t>!” </a:t>
            </a:r>
            <a:r>
              <a:rPr lang="en-US" sz="1500" dirty="0" smtClean="0">
                <a:solidFill>
                  <a:schemeClr val="tx2">
                    <a:lumMod val="75000"/>
                  </a:schemeClr>
                </a:solidFill>
                <a:latin typeface="Arial" panose="020B0604020202020204" pitchFamily="34" charset="0"/>
                <a:cs typeface="Arial" panose="020B0604020202020204" pitchFamily="34" charset="0"/>
              </a:rPr>
              <a:t>(Arthur G. Daniells, </a:t>
            </a:r>
            <a:r>
              <a:rPr lang="en-US" sz="1500" i="1" dirty="0" smtClean="0">
                <a:solidFill>
                  <a:schemeClr val="tx2">
                    <a:lumMod val="75000"/>
                  </a:schemeClr>
                </a:solidFill>
                <a:latin typeface="Arial" panose="020B0604020202020204" pitchFamily="34" charset="0"/>
                <a:cs typeface="Arial" panose="020B0604020202020204" pitchFamily="34" charset="0"/>
              </a:rPr>
              <a:t>Christ Our Righteousness</a:t>
            </a:r>
            <a:r>
              <a:rPr lang="en-US" sz="1500" dirty="0" smtClean="0">
                <a:solidFill>
                  <a:schemeClr val="tx2">
                    <a:lumMod val="75000"/>
                  </a:schemeClr>
                </a:solidFill>
                <a:latin typeface="Arial" panose="020B0604020202020204" pitchFamily="34" charset="0"/>
                <a:cs typeface="Arial" panose="020B0604020202020204" pitchFamily="34" charset="0"/>
              </a:rPr>
              <a:t>, pp. 47, 69).</a:t>
            </a:r>
          </a:p>
        </p:txBody>
      </p:sp>
      <p:sp>
        <p:nvSpPr>
          <p:cNvPr id="5" name="Rectangle 2"/>
          <p:cNvSpPr>
            <a:spLocks noGrp="1" noChangeArrowheads="1"/>
          </p:cNvSpPr>
          <p:nvPr>
            <p:ph type="title"/>
          </p:nvPr>
        </p:nvSpPr>
        <p:spPr>
          <a:xfrm>
            <a:off x="1009442" y="304801"/>
            <a:ext cx="7125113" cy="1143000"/>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Christ Our Righteousness</a:t>
            </a:r>
            <a:endParaRPr lang="en-US" altLang="en-US" dirty="0">
              <a:solidFill>
                <a:srgbClr val="FFFF0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141714290"/>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11FAB56-F1D0-4A38-B6CB-A69DCEBB5786}" type="slidenum">
              <a:rPr lang="en-US" smtClean="0">
                <a:solidFill>
                  <a:srgbClr val="FFFFFF"/>
                </a:solidFill>
              </a:rPr>
              <a:pPr/>
              <a:t>50</a:t>
            </a:fld>
            <a:endParaRPr lang="en-US">
              <a:solidFill>
                <a:srgbClr val="FFFFFF"/>
              </a:solidFill>
            </a:endParaRPr>
          </a:p>
        </p:txBody>
      </p:sp>
      <p:sp>
        <p:nvSpPr>
          <p:cNvPr id="5" name="Rectangle 2"/>
          <p:cNvSpPr txBox="1">
            <a:spLocks noChangeArrowheads="1"/>
          </p:cNvSpPr>
          <p:nvPr/>
        </p:nvSpPr>
        <p:spPr>
          <a:xfrm>
            <a:off x="533400" y="278298"/>
            <a:ext cx="8153400" cy="762000"/>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en-US" dirty="0" smtClean="0">
                <a:solidFill>
                  <a:srgbClr val="FFFF00"/>
                </a:solidFill>
              </a:rPr>
              <a:t>Personalities the Cause of Resistance</a:t>
            </a:r>
            <a:endParaRPr lang="en-US" altLang="en-US" dirty="0">
              <a:solidFill>
                <a:srgbClr val="FFFF00"/>
              </a:solidFill>
            </a:endParaRPr>
          </a:p>
        </p:txBody>
      </p:sp>
      <p:pic>
        <p:nvPicPr>
          <p:cNvPr id="5122" name="Picture 2" descr="E:\Documents\1888\1888 High Resolution Pioneer Pics\A. T. Robinson"/>
          <p:cNvPicPr>
            <a:picLocks noChangeAspect="1" noChangeArrowheads="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2854909" y="1040298"/>
            <a:ext cx="3423437" cy="4726090"/>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
        <p:nvSpPr>
          <p:cNvPr id="8" name="TextBox 7"/>
          <p:cNvSpPr txBox="1"/>
          <p:nvPr/>
        </p:nvSpPr>
        <p:spPr>
          <a:xfrm>
            <a:off x="2854908" y="5766388"/>
            <a:ext cx="3423437" cy="461665"/>
          </a:xfrm>
          <a:prstGeom prst="rect">
            <a:avLst/>
          </a:prstGeom>
          <a:solidFill>
            <a:schemeClr val="tx1"/>
          </a:solidFill>
        </p:spPr>
        <p:txBody>
          <a:bodyPr wrap="square" rtlCol="0">
            <a:spAutoFit/>
          </a:bodyPr>
          <a:lstStyle/>
          <a:p>
            <a:pPr algn="ctr"/>
            <a:r>
              <a:rPr lang="en-US" sz="2400" dirty="0">
                <a:solidFill>
                  <a:srgbClr val="000000"/>
                </a:solidFill>
              </a:rPr>
              <a:t>A. T. Robinson</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21110199"/>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p14:dur="0"/>
    </mc:Choice>
    <mc:Fallback>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914400"/>
            <a:ext cx="8382000" cy="5791200"/>
          </a:xfrm>
        </p:spPr>
        <p:txBody>
          <a:bodyPr>
            <a:normAutofit/>
          </a:bodyPr>
          <a:lstStyle/>
          <a:p>
            <a:pPr marL="0" indent="0">
              <a:buNone/>
            </a:pPr>
            <a:r>
              <a:rPr lang="en-US" sz="2700" dirty="0">
                <a:solidFill>
                  <a:schemeClr val="tx2">
                    <a:lumMod val="90000"/>
                  </a:schemeClr>
                </a:solidFill>
                <a:latin typeface="Arial" panose="020B0604020202020204" pitchFamily="34" charset="0"/>
                <a:cs typeface="Arial" panose="020B0604020202020204" pitchFamily="34" charset="0"/>
              </a:rPr>
              <a:t>“I listened to many things that were said by our leading men concerning </a:t>
            </a:r>
            <a:r>
              <a:rPr lang="en-US" sz="2700" dirty="0" smtClean="0">
                <a:solidFill>
                  <a:schemeClr val="tx2">
                    <a:lumMod val="90000"/>
                  </a:schemeClr>
                </a:solidFill>
                <a:latin typeface="Arial" panose="020B0604020202020204" pitchFamily="34" charset="0"/>
                <a:cs typeface="Arial" panose="020B0604020202020204" pitchFamily="34" charset="0"/>
              </a:rPr>
              <a:t>the </a:t>
            </a:r>
            <a:r>
              <a:rPr lang="en-US" sz="2700" dirty="0">
                <a:solidFill>
                  <a:schemeClr val="tx2">
                    <a:lumMod val="75000"/>
                  </a:schemeClr>
                </a:solidFill>
                <a:latin typeface="Arial" panose="020B0604020202020204" pitchFamily="34" charset="0"/>
                <a:cs typeface="Arial" panose="020B0604020202020204" pitchFamily="34" charset="0"/>
              </a:rPr>
              <a:t>attitude of the men who were leading out in the presentation of the theme of justification by faith.</a:t>
            </a:r>
            <a:r>
              <a:rPr lang="en-US" sz="2700" dirty="0">
                <a:solidFill>
                  <a:schemeClr val="accent3"/>
                </a:solidFill>
                <a:latin typeface="Arial" panose="020B0604020202020204" pitchFamily="34" charset="0"/>
                <a:cs typeface="Arial" panose="020B0604020202020204" pitchFamily="34" charset="0"/>
              </a:rPr>
              <a:t> </a:t>
            </a:r>
            <a:r>
              <a:rPr lang="en-US" sz="2700" dirty="0" smtClean="0">
                <a:solidFill>
                  <a:schemeClr val="tx2">
                    <a:lumMod val="90000"/>
                  </a:schemeClr>
                </a:solidFill>
                <a:latin typeface="Arial" panose="020B0604020202020204" pitchFamily="34" charset="0"/>
                <a:cs typeface="Arial" panose="020B0604020202020204" pitchFamily="34" charset="0"/>
              </a:rPr>
              <a:t>… </a:t>
            </a:r>
            <a:r>
              <a:rPr lang="en-US" sz="2700" dirty="0">
                <a:solidFill>
                  <a:schemeClr val="tx2">
                    <a:lumMod val="90000"/>
                  </a:schemeClr>
                </a:solidFill>
                <a:latin typeface="Arial" panose="020B0604020202020204" pitchFamily="34" charset="0"/>
                <a:cs typeface="Arial" panose="020B0604020202020204" pitchFamily="34" charset="0"/>
              </a:rPr>
              <a:t>What was spoken of [was] an offensive attitude on the part of the men who were conducting the studies [Jones and Waggoner] was </a:t>
            </a:r>
            <a:r>
              <a:rPr lang="en-US" sz="2700" dirty="0" err="1">
                <a:solidFill>
                  <a:schemeClr val="tx2">
                    <a:lumMod val="90000"/>
                  </a:schemeClr>
                </a:solidFill>
                <a:latin typeface="Arial" panose="020B0604020202020204" pitchFamily="34" charset="0"/>
                <a:cs typeface="Arial" panose="020B0604020202020204" pitchFamily="34" charset="0"/>
              </a:rPr>
              <a:t>criticised</a:t>
            </a:r>
            <a:r>
              <a:rPr lang="en-US" sz="2700" dirty="0">
                <a:solidFill>
                  <a:schemeClr val="tx2">
                    <a:lumMod val="90000"/>
                  </a:schemeClr>
                </a:solidFill>
                <a:latin typeface="Arial" panose="020B0604020202020204" pitchFamily="34" charset="0"/>
                <a:cs typeface="Arial" panose="020B0604020202020204" pitchFamily="34" charset="0"/>
              </a:rPr>
              <a:t> severely by some, and at times they were made the subject of ridicule. Perhaps I can best give one concrete illustration of </a:t>
            </a:r>
            <a:r>
              <a:rPr lang="en-US" sz="2700" dirty="0">
                <a:solidFill>
                  <a:schemeClr val="tx2">
                    <a:lumMod val="75000"/>
                  </a:schemeClr>
                </a:solidFill>
                <a:latin typeface="Arial" panose="020B0604020202020204" pitchFamily="34" charset="0"/>
                <a:cs typeface="Arial" panose="020B0604020202020204" pitchFamily="34" charset="0"/>
              </a:rPr>
              <a:t>what appeared to justify the attitude taken by some of our leading men toward the men who were prominent as teachers of righteousness by faith</a:t>
            </a:r>
            <a:r>
              <a:rPr lang="en-US" sz="2700" dirty="0" smtClean="0">
                <a:solidFill>
                  <a:schemeClr val="tx2">
                    <a:lumMod val="75000"/>
                  </a:schemeClr>
                </a:solidFill>
                <a:latin typeface="Arial" panose="020B0604020202020204" pitchFamily="34" charset="0"/>
                <a:cs typeface="Arial" panose="020B0604020202020204" pitchFamily="34" charset="0"/>
              </a:rPr>
              <a:t>.” (cont.)</a:t>
            </a:r>
            <a:endParaRPr lang="en-US" sz="1400" dirty="0" smtClean="0">
              <a:solidFill>
                <a:schemeClr val="tx2">
                  <a:lumMod val="50000"/>
                </a:schemeClr>
              </a:solidFill>
              <a:latin typeface="Arial" panose="020B0604020202020204" pitchFamily="34" charset="0"/>
              <a:cs typeface="Arial" panose="020B0604020202020204" pitchFamily="34" charset="0"/>
            </a:endParaRPr>
          </a:p>
        </p:txBody>
      </p:sp>
      <p:sp>
        <p:nvSpPr>
          <p:cNvPr id="5" name="Rectangle 2"/>
          <p:cNvSpPr>
            <a:spLocks noGrp="1" noChangeArrowheads="1"/>
          </p:cNvSpPr>
          <p:nvPr>
            <p:ph type="title"/>
          </p:nvPr>
        </p:nvSpPr>
        <p:spPr>
          <a:xfrm>
            <a:off x="228600" y="152400"/>
            <a:ext cx="8915400" cy="914400"/>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“Examples of Historical Inaccuracy”</a:t>
            </a:r>
            <a:endParaRPr lang="en-US" altLang="en-US" dirty="0">
              <a:solidFill>
                <a:srgbClr val="FFFF0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525328577"/>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914400"/>
            <a:ext cx="8382000" cy="5791200"/>
          </a:xfrm>
        </p:spPr>
        <p:txBody>
          <a:bodyPr>
            <a:normAutofit fontScale="92500"/>
          </a:bodyPr>
          <a:lstStyle/>
          <a:p>
            <a:pPr marL="0" indent="0">
              <a:buNone/>
            </a:pPr>
            <a:r>
              <a:rPr lang="en-US" sz="2700" dirty="0">
                <a:solidFill>
                  <a:schemeClr val="tx2">
                    <a:lumMod val="90000"/>
                  </a:schemeClr>
                </a:solidFill>
                <a:latin typeface="Arial" panose="020B0604020202020204" pitchFamily="34" charset="0"/>
                <a:cs typeface="Arial" panose="020B0604020202020204" pitchFamily="34" charset="0"/>
              </a:rPr>
              <a:t>“Elders U. Smith and A. T. Jones were discussing some features in connection with the ten kingdoms into which western Rome was divided. One day, Elder Smith, in his </a:t>
            </a:r>
            <a:r>
              <a:rPr lang="en-US" sz="2700" dirty="0">
                <a:solidFill>
                  <a:schemeClr val="accent3"/>
                </a:solidFill>
                <a:latin typeface="Arial" panose="020B0604020202020204" pitchFamily="34" charset="0"/>
                <a:cs typeface="Arial" panose="020B0604020202020204" pitchFamily="34" charset="0"/>
              </a:rPr>
              <a:t>characteristic modesty</a:t>
            </a:r>
            <a:r>
              <a:rPr lang="en-US" sz="2700" dirty="0">
                <a:solidFill>
                  <a:schemeClr val="tx2">
                    <a:lumMod val="90000"/>
                  </a:schemeClr>
                </a:solidFill>
                <a:latin typeface="Arial" panose="020B0604020202020204" pitchFamily="34" charset="0"/>
                <a:cs typeface="Arial" panose="020B0604020202020204" pitchFamily="34" charset="0"/>
              </a:rPr>
              <a:t>, stated that he did not </a:t>
            </a:r>
            <a:r>
              <a:rPr lang="en-US" sz="2700" dirty="0" smtClean="0">
                <a:solidFill>
                  <a:schemeClr val="tx2">
                    <a:lumMod val="90000"/>
                  </a:schemeClr>
                </a:solidFill>
                <a:latin typeface="Arial" panose="020B0604020202020204" pitchFamily="34" charset="0"/>
                <a:cs typeface="Arial" panose="020B0604020202020204" pitchFamily="34" charset="0"/>
              </a:rPr>
              <a:t>claim </a:t>
            </a:r>
            <a:r>
              <a:rPr lang="en-US" sz="2700" dirty="0">
                <a:solidFill>
                  <a:schemeClr val="tx2">
                    <a:lumMod val="90000"/>
                  </a:schemeClr>
                </a:solidFill>
                <a:latin typeface="Arial" panose="020B0604020202020204" pitchFamily="34" charset="0"/>
                <a:cs typeface="Arial" panose="020B0604020202020204" pitchFamily="34" charset="0"/>
              </a:rPr>
              <a:t>originality in the view he held on the subject, that he had taken </a:t>
            </a:r>
            <a:r>
              <a:rPr lang="en-US" sz="2700" dirty="0" smtClean="0">
                <a:solidFill>
                  <a:schemeClr val="tx2">
                    <a:lumMod val="90000"/>
                  </a:schemeClr>
                </a:solidFill>
                <a:latin typeface="Arial" panose="020B0604020202020204" pitchFamily="34" charset="0"/>
                <a:cs typeface="Arial" panose="020B0604020202020204" pitchFamily="34" charset="0"/>
              </a:rPr>
              <a:t>statements [from]  </a:t>
            </a:r>
            <a:r>
              <a:rPr lang="en-US" sz="2700" dirty="0">
                <a:solidFill>
                  <a:schemeClr val="tx2">
                    <a:lumMod val="90000"/>
                  </a:schemeClr>
                </a:solidFill>
                <a:latin typeface="Arial" panose="020B0604020202020204" pitchFamily="34" charset="0"/>
                <a:cs typeface="Arial" panose="020B0604020202020204" pitchFamily="34" charset="0"/>
              </a:rPr>
              <a:t>such men as Clark, Barnes, Scott, and others mentioned, and drawn his conclusion from such authorities. </a:t>
            </a:r>
            <a:endParaRPr lang="en-US" sz="2700" dirty="0" smtClean="0">
              <a:solidFill>
                <a:schemeClr val="tx2">
                  <a:lumMod val="90000"/>
                </a:schemeClr>
              </a:solidFill>
              <a:latin typeface="Arial" panose="020B0604020202020204" pitchFamily="34" charset="0"/>
              <a:cs typeface="Arial" panose="020B0604020202020204" pitchFamily="34" charset="0"/>
            </a:endParaRPr>
          </a:p>
          <a:p>
            <a:pPr marL="0" indent="0">
              <a:buNone/>
            </a:pPr>
            <a:r>
              <a:rPr lang="en-US" sz="2700" dirty="0" smtClean="0">
                <a:solidFill>
                  <a:schemeClr val="tx2">
                    <a:lumMod val="90000"/>
                  </a:schemeClr>
                </a:solidFill>
                <a:latin typeface="Arial" panose="020B0604020202020204" pitchFamily="34" charset="0"/>
                <a:cs typeface="Arial" panose="020B0604020202020204" pitchFamily="34" charset="0"/>
              </a:rPr>
              <a:t>“In </a:t>
            </a:r>
            <a:r>
              <a:rPr lang="en-US" sz="2700" dirty="0">
                <a:solidFill>
                  <a:schemeClr val="tx2">
                    <a:lumMod val="90000"/>
                  </a:schemeClr>
                </a:solidFill>
                <a:latin typeface="Arial" panose="020B0604020202020204" pitchFamily="34" charset="0"/>
                <a:cs typeface="Arial" panose="020B0604020202020204" pitchFamily="34" charset="0"/>
              </a:rPr>
              <a:t>opening his reply, Elder Jones, </a:t>
            </a:r>
            <a:r>
              <a:rPr lang="en-US" sz="2700" dirty="0">
                <a:solidFill>
                  <a:schemeClr val="tx2">
                    <a:lumMod val="50000"/>
                  </a:schemeClr>
                </a:solidFill>
                <a:latin typeface="Arial" panose="020B0604020202020204" pitchFamily="34" charset="0"/>
                <a:cs typeface="Arial" panose="020B0604020202020204" pitchFamily="34" charset="0"/>
              </a:rPr>
              <a:t>in his characteristic style</a:t>
            </a:r>
            <a:r>
              <a:rPr lang="en-US" sz="2700" dirty="0">
                <a:solidFill>
                  <a:schemeClr val="tx2">
                    <a:lumMod val="90000"/>
                  </a:schemeClr>
                </a:solidFill>
                <a:latin typeface="Arial" panose="020B0604020202020204" pitchFamily="34" charset="0"/>
                <a:cs typeface="Arial" panose="020B0604020202020204" pitchFamily="34" charset="0"/>
              </a:rPr>
              <a:t>, began by saying, </a:t>
            </a:r>
            <a:r>
              <a:rPr lang="en-US" sz="2700" dirty="0" smtClean="0">
                <a:solidFill>
                  <a:schemeClr val="tx2">
                    <a:lumMod val="90000"/>
                  </a:schemeClr>
                </a:solidFill>
                <a:latin typeface="Arial" panose="020B0604020202020204" pitchFamily="34" charset="0"/>
                <a:cs typeface="Arial" panose="020B0604020202020204" pitchFamily="34" charset="0"/>
              </a:rPr>
              <a:t>‘Elder </a:t>
            </a:r>
            <a:r>
              <a:rPr lang="en-US" sz="2700" dirty="0">
                <a:solidFill>
                  <a:schemeClr val="tx2">
                    <a:lumMod val="90000"/>
                  </a:schemeClr>
                </a:solidFill>
                <a:latin typeface="Arial" panose="020B0604020202020204" pitchFamily="34" charset="0"/>
                <a:cs typeface="Arial" panose="020B0604020202020204" pitchFamily="34" charset="0"/>
              </a:rPr>
              <a:t>Smith has told you </a:t>
            </a:r>
            <a:r>
              <a:rPr lang="en-US" sz="2700" dirty="0">
                <a:solidFill>
                  <a:schemeClr val="tx2">
                    <a:lumMod val="50000"/>
                  </a:schemeClr>
                </a:solidFill>
                <a:latin typeface="Arial" panose="020B0604020202020204" pitchFamily="34" charset="0"/>
                <a:cs typeface="Arial" panose="020B0604020202020204" pitchFamily="34" charset="0"/>
              </a:rPr>
              <a:t>he </a:t>
            </a:r>
            <a:r>
              <a:rPr lang="en-US" sz="2700" dirty="0" smtClean="0">
                <a:solidFill>
                  <a:schemeClr val="tx2">
                    <a:lumMod val="50000"/>
                  </a:schemeClr>
                </a:solidFill>
                <a:latin typeface="Arial" panose="020B0604020202020204" pitchFamily="34" charset="0"/>
                <a:cs typeface="Arial" panose="020B0604020202020204" pitchFamily="34" charset="0"/>
              </a:rPr>
              <a:t>does not </a:t>
            </a:r>
            <a:r>
              <a:rPr lang="en-US" sz="2700" dirty="0">
                <a:solidFill>
                  <a:schemeClr val="tx2">
                    <a:lumMod val="50000"/>
                  </a:schemeClr>
                </a:solidFill>
                <a:latin typeface="Arial" panose="020B0604020202020204" pitchFamily="34" charset="0"/>
                <a:cs typeface="Arial" panose="020B0604020202020204" pitchFamily="34" charset="0"/>
              </a:rPr>
              <a:t>know anything about this matter</a:t>
            </a:r>
            <a:r>
              <a:rPr lang="en-US" sz="2700" dirty="0">
                <a:solidFill>
                  <a:schemeClr val="tx2">
                    <a:lumMod val="90000"/>
                  </a:schemeClr>
                </a:solidFill>
                <a:latin typeface="Arial" panose="020B0604020202020204" pitchFamily="34" charset="0"/>
                <a:cs typeface="Arial" panose="020B0604020202020204" pitchFamily="34" charset="0"/>
              </a:rPr>
              <a:t>. I do, and I don't want you to blame me for what he does not know</a:t>
            </a:r>
            <a:r>
              <a:rPr lang="en-US" sz="2700" dirty="0" smtClean="0">
                <a:solidFill>
                  <a:schemeClr val="tx2">
                    <a:lumMod val="90000"/>
                  </a:schemeClr>
                </a:solidFill>
                <a:latin typeface="Arial" panose="020B0604020202020204" pitchFamily="34" charset="0"/>
                <a:cs typeface="Arial" panose="020B0604020202020204" pitchFamily="34" charset="0"/>
              </a:rPr>
              <a:t>.’ </a:t>
            </a:r>
            <a:r>
              <a:rPr lang="en-US" sz="2700" dirty="0">
                <a:solidFill>
                  <a:schemeClr val="tx2">
                    <a:lumMod val="90000"/>
                  </a:schemeClr>
                </a:solidFill>
                <a:latin typeface="Arial" panose="020B0604020202020204" pitchFamily="34" charset="0"/>
                <a:cs typeface="Arial" panose="020B0604020202020204" pitchFamily="34" charset="0"/>
              </a:rPr>
              <a:t>This harsh statement called forth an open rebuke from Sister White who was present in the meeting</a:t>
            </a:r>
            <a:r>
              <a:rPr lang="en-US" sz="2700" dirty="0" smtClean="0">
                <a:solidFill>
                  <a:schemeClr val="tx2">
                    <a:lumMod val="90000"/>
                  </a:schemeClr>
                </a:solidFill>
                <a:latin typeface="Arial" panose="020B0604020202020204" pitchFamily="34" charset="0"/>
                <a:cs typeface="Arial" panose="020B0604020202020204" pitchFamily="34" charset="0"/>
              </a:rPr>
              <a:t>.”</a:t>
            </a:r>
            <a:r>
              <a:rPr lang="en-US" sz="1400" dirty="0" smtClean="0">
                <a:solidFill>
                  <a:schemeClr val="tx2">
                    <a:lumMod val="50000"/>
                  </a:schemeClr>
                </a:solidFill>
                <a:latin typeface="Arial" panose="020B0604020202020204" pitchFamily="34" charset="0"/>
                <a:cs typeface="Arial" panose="020B0604020202020204" pitchFamily="34" charset="0"/>
              </a:rPr>
              <a:t>(“</a:t>
            </a:r>
            <a:r>
              <a:rPr lang="en-US" sz="1400" dirty="0">
                <a:solidFill>
                  <a:schemeClr val="tx2">
                    <a:lumMod val="50000"/>
                  </a:schemeClr>
                </a:solidFill>
                <a:latin typeface="Arial" panose="020B0604020202020204" pitchFamily="34" charset="0"/>
                <a:cs typeface="Arial" panose="020B0604020202020204" pitchFamily="34" charset="0"/>
              </a:rPr>
              <a:t>Did the Seventh-day Adventist Denomination reject the </a:t>
            </a:r>
            <a:r>
              <a:rPr lang="en-US" sz="1400" dirty="0" smtClean="0">
                <a:solidFill>
                  <a:schemeClr val="tx2">
                    <a:lumMod val="50000"/>
                  </a:schemeClr>
                </a:solidFill>
                <a:latin typeface="Arial" panose="020B0604020202020204" pitchFamily="34" charset="0"/>
                <a:cs typeface="Arial" panose="020B0604020202020204" pitchFamily="34" charset="0"/>
              </a:rPr>
              <a:t>Doctrine of </a:t>
            </a:r>
            <a:r>
              <a:rPr lang="en-US" sz="1400" dirty="0">
                <a:solidFill>
                  <a:schemeClr val="tx2">
                    <a:lumMod val="50000"/>
                  </a:schemeClr>
                </a:solidFill>
                <a:latin typeface="Arial" panose="020B0604020202020204" pitchFamily="34" charset="0"/>
                <a:cs typeface="Arial" panose="020B0604020202020204" pitchFamily="34" charset="0"/>
              </a:rPr>
              <a:t>Righteousness by Faith?” Jan. 30, 1931; in Manuscripts and Memories 336-337</a:t>
            </a:r>
            <a:r>
              <a:rPr lang="en-US" sz="1400" dirty="0" smtClean="0">
                <a:solidFill>
                  <a:schemeClr val="tx2">
                    <a:lumMod val="50000"/>
                  </a:schemeClr>
                </a:solidFill>
                <a:latin typeface="Arial" panose="020B0604020202020204" pitchFamily="34" charset="0"/>
                <a:cs typeface="Arial" panose="020B0604020202020204" pitchFamily="34" charset="0"/>
              </a:rPr>
              <a:t>)</a:t>
            </a:r>
          </a:p>
        </p:txBody>
      </p:sp>
      <p:sp>
        <p:nvSpPr>
          <p:cNvPr id="5" name="Rectangle 2"/>
          <p:cNvSpPr>
            <a:spLocks noGrp="1" noChangeArrowheads="1"/>
          </p:cNvSpPr>
          <p:nvPr>
            <p:ph type="title"/>
          </p:nvPr>
        </p:nvSpPr>
        <p:spPr>
          <a:xfrm>
            <a:off x="228600" y="152400"/>
            <a:ext cx="8915400" cy="914400"/>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“Examples of Historical Inaccuracy”</a:t>
            </a:r>
            <a:endParaRPr lang="en-US" altLang="en-US" dirty="0">
              <a:solidFill>
                <a:srgbClr val="FFFF0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653524702"/>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11FAB56-F1D0-4A38-B6CB-A69DCEBB5786}" type="slidenum">
              <a:rPr lang="en-US" smtClean="0">
                <a:solidFill>
                  <a:srgbClr val="FFFFFF"/>
                </a:solidFill>
              </a:rPr>
              <a:pPr/>
              <a:t>53</a:t>
            </a:fld>
            <a:endParaRPr lang="en-US">
              <a:solidFill>
                <a:srgbClr val="FFFFFF"/>
              </a:solidFill>
            </a:endParaRPr>
          </a:p>
        </p:txBody>
      </p:sp>
      <p:sp>
        <p:nvSpPr>
          <p:cNvPr id="5" name="Rectangle 2"/>
          <p:cNvSpPr txBox="1">
            <a:spLocks noChangeArrowheads="1"/>
          </p:cNvSpPr>
          <p:nvPr/>
        </p:nvSpPr>
        <p:spPr>
          <a:xfrm>
            <a:off x="533400" y="278298"/>
            <a:ext cx="8153400" cy="762000"/>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en-US" dirty="0">
                <a:solidFill>
                  <a:srgbClr val="FFFF00"/>
                </a:solidFill>
              </a:rPr>
              <a:t>“Examples of Historical Inaccuracy”</a:t>
            </a:r>
          </a:p>
        </p:txBody>
      </p:sp>
      <p:pic>
        <p:nvPicPr>
          <p:cNvPr id="5122" name="Picture 2" descr="http://i.ytimg.com/vi/GH_EawxkYYs/hqdefault.jpg"/>
          <p:cNvPicPr>
            <a:picLocks noChangeAspect="1" noChangeArrowheads="1"/>
          </p:cNvPicPr>
          <p:nvPr/>
        </p:nvPicPr>
        <p:blipFill rotWithShape="1">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l="31604" t="11154" r="31037" b="12368"/>
          <a:stretch/>
        </p:blipFill>
        <p:spPr bwMode="auto">
          <a:xfrm>
            <a:off x="804413" y="1219200"/>
            <a:ext cx="2977551" cy="4571594"/>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pic>
        <p:nvPicPr>
          <p:cNvPr id="5124" name="Picture 4" descr="http://ecx.images-amazon.com/images/I/51tWJKmjEvL.jpg"/>
          <p:cNvPicPr>
            <a:picLocks noChangeAspect="1" noChangeArrowheads="1"/>
          </p:cNvPicPr>
          <p:nvPr/>
        </p:nvPicPr>
        <p:blipFill>
          <a:blip r:embed="rId4">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5018664" y="1246517"/>
            <a:ext cx="3299082" cy="5005942"/>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
        <p:nvSpPr>
          <p:cNvPr id="4" name="TextBox 3"/>
          <p:cNvSpPr txBox="1"/>
          <p:nvPr/>
        </p:nvSpPr>
        <p:spPr>
          <a:xfrm>
            <a:off x="804413" y="5790794"/>
            <a:ext cx="2977551" cy="461665"/>
          </a:xfrm>
          <a:prstGeom prst="rect">
            <a:avLst/>
          </a:prstGeom>
          <a:solidFill>
            <a:schemeClr val="tx1"/>
          </a:solidFill>
        </p:spPr>
        <p:txBody>
          <a:bodyPr wrap="square" rtlCol="0">
            <a:spAutoFit/>
          </a:bodyPr>
          <a:lstStyle/>
          <a:p>
            <a:pPr algn="ctr"/>
            <a:r>
              <a:rPr lang="en-US" sz="2400" dirty="0">
                <a:solidFill>
                  <a:prstClr val="white"/>
                </a:solidFill>
              </a:rPr>
              <a:t>L</a:t>
            </a:r>
            <a:r>
              <a:rPr lang="en-US" sz="2400" dirty="0">
                <a:solidFill>
                  <a:srgbClr val="000000"/>
                </a:solidFill>
              </a:rPr>
              <a:t>L. H. Christian</a:t>
            </a:r>
            <a:endParaRPr lang="en-US" sz="2400" dirty="0">
              <a:solidFill>
                <a:prstClr val="white"/>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326578117"/>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p14:dur="0"/>
    </mc:Choice>
    <mc:Fallback>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914400"/>
            <a:ext cx="8229600" cy="5638800"/>
          </a:xfrm>
        </p:spPr>
        <p:txBody>
          <a:bodyPr>
            <a:normAutofit fontScale="85000" lnSpcReduction="10000"/>
          </a:bodyPr>
          <a:lstStyle/>
          <a:p>
            <a:pPr marL="0" indent="0">
              <a:buNone/>
            </a:pPr>
            <a:r>
              <a:rPr lang="en-US" sz="2700" dirty="0" smtClean="0">
                <a:solidFill>
                  <a:schemeClr val="tx2">
                    <a:lumMod val="90000"/>
                  </a:schemeClr>
                </a:solidFill>
                <a:latin typeface="Arial" panose="020B0604020202020204" pitchFamily="34" charset="0"/>
                <a:cs typeface="Arial" panose="020B0604020202020204" pitchFamily="34" charset="0"/>
              </a:rPr>
              <a:t>“The </a:t>
            </a:r>
            <a:r>
              <a:rPr lang="en-US" sz="2700" dirty="0">
                <a:solidFill>
                  <a:schemeClr val="tx2">
                    <a:lumMod val="90000"/>
                  </a:schemeClr>
                </a:solidFill>
                <a:latin typeface="Arial" panose="020B0604020202020204" pitchFamily="34" charset="0"/>
                <a:cs typeface="Arial" panose="020B0604020202020204" pitchFamily="34" charset="0"/>
              </a:rPr>
              <a:t>two men who especially urged </a:t>
            </a:r>
            <a:r>
              <a:rPr lang="en-US" sz="2700" dirty="0" smtClean="0">
                <a:solidFill>
                  <a:schemeClr val="tx2">
                    <a:lumMod val="90000"/>
                  </a:schemeClr>
                </a:solidFill>
                <a:latin typeface="Arial" panose="020B0604020202020204" pitchFamily="34" charset="0"/>
                <a:cs typeface="Arial" panose="020B0604020202020204" pitchFamily="34" charset="0"/>
              </a:rPr>
              <a:t>righteousness by </a:t>
            </a:r>
            <a:r>
              <a:rPr lang="en-US" sz="2700" dirty="0">
                <a:solidFill>
                  <a:schemeClr val="tx2">
                    <a:lumMod val="90000"/>
                  </a:schemeClr>
                </a:solidFill>
                <a:latin typeface="Arial" panose="020B0604020202020204" pitchFamily="34" charset="0"/>
                <a:cs typeface="Arial" panose="020B0604020202020204" pitchFamily="34" charset="0"/>
              </a:rPr>
              <a:t>faith </a:t>
            </a:r>
            <a:r>
              <a:rPr lang="en-US" sz="2700" dirty="0" smtClean="0">
                <a:solidFill>
                  <a:schemeClr val="tx2">
                    <a:lumMod val="90000"/>
                  </a:schemeClr>
                </a:solidFill>
                <a:latin typeface="Arial" panose="020B0604020202020204" pitchFamily="34" charset="0"/>
                <a:cs typeface="Arial" panose="020B0604020202020204" pitchFamily="34" charset="0"/>
              </a:rPr>
              <a:t>[Jones and Waggoner] also </a:t>
            </a:r>
            <a:r>
              <a:rPr lang="en-US" sz="2700" dirty="0">
                <a:solidFill>
                  <a:schemeClr val="tx2">
                    <a:lumMod val="90000"/>
                  </a:schemeClr>
                </a:solidFill>
                <a:latin typeface="Arial" panose="020B0604020202020204" pitchFamily="34" charset="0"/>
                <a:cs typeface="Arial" panose="020B0604020202020204" pitchFamily="34" charset="0"/>
              </a:rPr>
              <a:t>advanced certain teachings concerning </a:t>
            </a:r>
            <a:r>
              <a:rPr lang="en-US" sz="2700" dirty="0" smtClean="0">
                <a:solidFill>
                  <a:schemeClr val="tx2">
                    <a:lumMod val="90000"/>
                  </a:schemeClr>
                </a:solidFill>
                <a:latin typeface="Arial" panose="020B0604020202020204" pitchFamily="34" charset="0"/>
                <a:cs typeface="Arial" panose="020B0604020202020204" pitchFamily="34" charset="0"/>
              </a:rPr>
              <a:t>these two topics [law in Galatians and the Ten Horns], </a:t>
            </a:r>
            <a:r>
              <a:rPr lang="en-US" sz="2700" dirty="0">
                <a:solidFill>
                  <a:schemeClr val="tx2">
                    <a:lumMod val="90000"/>
                  </a:schemeClr>
                </a:solidFill>
                <a:latin typeface="Arial" panose="020B0604020202020204" pitchFamily="34" charset="0"/>
                <a:cs typeface="Arial" panose="020B0604020202020204" pitchFamily="34" charset="0"/>
              </a:rPr>
              <a:t>which brought in confusion. </a:t>
            </a:r>
            <a:r>
              <a:rPr lang="en-US" sz="2700" dirty="0">
                <a:solidFill>
                  <a:schemeClr val="tx2">
                    <a:lumMod val="50000"/>
                  </a:schemeClr>
                </a:solidFill>
                <a:latin typeface="Arial" panose="020B0604020202020204" pitchFamily="34" charset="0"/>
                <a:cs typeface="Arial" panose="020B0604020202020204" pitchFamily="34" charset="0"/>
              </a:rPr>
              <a:t>Their extreme </a:t>
            </a:r>
            <a:r>
              <a:rPr lang="en-US" sz="2700" dirty="0" smtClean="0">
                <a:solidFill>
                  <a:schemeClr val="tx2">
                    <a:lumMod val="50000"/>
                  </a:schemeClr>
                </a:solidFill>
                <a:latin typeface="Arial" panose="020B0604020202020204" pitchFamily="34" charset="0"/>
                <a:cs typeface="Arial" panose="020B0604020202020204" pitchFamily="34" charset="0"/>
              </a:rPr>
              <a:t>position on </a:t>
            </a:r>
            <a:r>
              <a:rPr lang="en-US" sz="2700" dirty="0">
                <a:solidFill>
                  <a:schemeClr val="tx2">
                    <a:lumMod val="50000"/>
                  </a:schemeClr>
                </a:solidFill>
                <a:latin typeface="Arial" panose="020B0604020202020204" pitchFamily="34" charset="0"/>
                <a:cs typeface="Arial" panose="020B0604020202020204" pitchFamily="34" charset="0"/>
              </a:rPr>
              <a:t>these subjects</a:t>
            </a:r>
            <a:r>
              <a:rPr lang="en-US" sz="2700" dirty="0">
                <a:solidFill>
                  <a:schemeClr val="tx2">
                    <a:lumMod val="90000"/>
                  </a:schemeClr>
                </a:solidFill>
                <a:latin typeface="Arial" panose="020B0604020202020204" pitchFamily="34" charset="0"/>
                <a:cs typeface="Arial" panose="020B0604020202020204" pitchFamily="34" charset="0"/>
              </a:rPr>
              <a:t> gave others an unwarranted excuse </a:t>
            </a:r>
            <a:r>
              <a:rPr lang="en-US" sz="2700" dirty="0" smtClean="0">
                <a:solidFill>
                  <a:schemeClr val="tx2">
                    <a:lumMod val="90000"/>
                  </a:schemeClr>
                </a:solidFill>
                <a:latin typeface="Arial" panose="020B0604020202020204" pitchFamily="34" charset="0"/>
                <a:cs typeface="Arial" panose="020B0604020202020204" pitchFamily="34" charset="0"/>
              </a:rPr>
              <a:t>to question </a:t>
            </a:r>
            <a:r>
              <a:rPr lang="en-US" sz="2700" dirty="0">
                <a:solidFill>
                  <a:schemeClr val="tx2">
                    <a:lumMod val="90000"/>
                  </a:schemeClr>
                </a:solidFill>
                <a:latin typeface="Arial" panose="020B0604020202020204" pitchFamily="34" charset="0"/>
                <a:cs typeface="Arial" panose="020B0604020202020204" pitchFamily="34" charset="0"/>
              </a:rPr>
              <a:t>what they taught concerning justification by faith</a:t>
            </a:r>
            <a:r>
              <a:rPr lang="en-US" sz="2700" dirty="0" smtClean="0">
                <a:solidFill>
                  <a:schemeClr val="tx2">
                    <a:lumMod val="90000"/>
                  </a:schemeClr>
                </a:solidFill>
                <a:latin typeface="Arial" panose="020B0604020202020204" pitchFamily="34" charset="0"/>
                <a:cs typeface="Arial" panose="020B0604020202020204" pitchFamily="34" charset="0"/>
              </a:rPr>
              <a:t>.”</a:t>
            </a:r>
          </a:p>
          <a:p>
            <a:pPr marL="0" indent="0">
              <a:buNone/>
            </a:pPr>
            <a:r>
              <a:rPr lang="en-US" sz="2700" dirty="0" smtClean="0">
                <a:solidFill>
                  <a:schemeClr val="tx2">
                    <a:lumMod val="90000"/>
                  </a:schemeClr>
                </a:solidFill>
                <a:latin typeface="Arial" panose="020B0604020202020204" pitchFamily="34" charset="0"/>
                <a:cs typeface="Arial" panose="020B0604020202020204" pitchFamily="34" charset="0"/>
              </a:rPr>
              <a:t>“The institute almost took on the form of a public debate….    J. H. Morrison, an honored minister in our ranks and president of the Iowa Conference, took the one side in a discussion with Dr. E. J. Waggoner about the law in Galatians. He was an earnest Christian, and believed in righteousness by faith, </a:t>
            </a:r>
            <a:r>
              <a:rPr lang="en-US" sz="2700" dirty="0" smtClean="0">
                <a:solidFill>
                  <a:schemeClr val="tx2">
                    <a:lumMod val="50000"/>
                  </a:schemeClr>
                </a:solidFill>
                <a:latin typeface="Arial" panose="020B0604020202020204" pitchFamily="34" charset="0"/>
                <a:cs typeface="Arial" panose="020B0604020202020204" pitchFamily="34" charset="0"/>
              </a:rPr>
              <a:t>but feared the extreme views of Dr. Waggoner</a:t>
            </a:r>
            <a:r>
              <a:rPr lang="en-US" sz="2700" dirty="0" smtClean="0">
                <a:solidFill>
                  <a:schemeClr val="tx2">
                    <a:lumMod val="90000"/>
                  </a:schemeClr>
                </a:solidFill>
                <a:latin typeface="Arial" panose="020B0604020202020204" pitchFamily="34" charset="0"/>
                <a:cs typeface="Arial" panose="020B0604020202020204" pitchFamily="34" charset="0"/>
              </a:rPr>
              <a:t> on the two laws as taught in Galatians. In later years, when A. T. Jones and others had gone into fanaticism, he defended the advent message with much zeal and success, as is clearly seen by his book on that topic….” (cont.) </a:t>
            </a:r>
            <a:endParaRPr lang="en-US" sz="1400" dirty="0" smtClean="0">
              <a:solidFill>
                <a:schemeClr val="tx2">
                  <a:lumMod val="50000"/>
                </a:schemeClr>
              </a:solidFill>
              <a:latin typeface="Arial" panose="020B0604020202020204" pitchFamily="34" charset="0"/>
              <a:cs typeface="Arial" panose="020B0604020202020204" pitchFamily="34" charset="0"/>
            </a:endParaRPr>
          </a:p>
        </p:txBody>
      </p:sp>
      <p:sp>
        <p:nvSpPr>
          <p:cNvPr id="5" name="Rectangle 2"/>
          <p:cNvSpPr>
            <a:spLocks noGrp="1" noChangeArrowheads="1"/>
          </p:cNvSpPr>
          <p:nvPr>
            <p:ph type="title"/>
          </p:nvPr>
        </p:nvSpPr>
        <p:spPr>
          <a:xfrm>
            <a:off x="228600" y="152400"/>
            <a:ext cx="8915400" cy="914400"/>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“Examples of Historical Inaccuracy”</a:t>
            </a:r>
            <a:endParaRPr lang="en-US" altLang="en-US" dirty="0">
              <a:solidFill>
                <a:srgbClr val="FFFF0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944329493"/>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838200"/>
            <a:ext cx="8382000" cy="6019800"/>
          </a:xfrm>
        </p:spPr>
        <p:txBody>
          <a:bodyPr>
            <a:normAutofit fontScale="85000" lnSpcReduction="20000"/>
          </a:bodyPr>
          <a:lstStyle/>
          <a:p>
            <a:pPr marL="0" indent="0">
              <a:buNone/>
            </a:pPr>
            <a:r>
              <a:rPr lang="en-US" sz="2700" dirty="0">
                <a:solidFill>
                  <a:schemeClr val="tx2">
                    <a:lumMod val="90000"/>
                  </a:schemeClr>
                </a:solidFill>
                <a:latin typeface="Arial" panose="020B0604020202020204" pitchFamily="34" charset="0"/>
                <a:cs typeface="Arial" panose="020B0604020202020204" pitchFamily="34" charset="0"/>
              </a:rPr>
              <a:t>“Little by </a:t>
            </a:r>
            <a:r>
              <a:rPr lang="en-US" sz="2700" dirty="0" smtClean="0">
                <a:solidFill>
                  <a:schemeClr val="tx2">
                    <a:lumMod val="90000"/>
                  </a:schemeClr>
                </a:solidFill>
                <a:latin typeface="Arial" panose="020B0604020202020204" pitchFamily="34" charset="0"/>
                <a:cs typeface="Arial" panose="020B0604020202020204" pitchFamily="34" charset="0"/>
              </a:rPr>
              <a:t>little our </a:t>
            </a:r>
            <a:r>
              <a:rPr lang="en-US" sz="2700" dirty="0">
                <a:solidFill>
                  <a:schemeClr val="tx2">
                    <a:lumMod val="90000"/>
                  </a:schemeClr>
                </a:solidFill>
                <a:latin typeface="Arial" panose="020B0604020202020204" pitchFamily="34" charset="0"/>
                <a:cs typeface="Arial" panose="020B0604020202020204" pitchFamily="34" charset="0"/>
              </a:rPr>
              <a:t>church came to see that some of Dr. Waggoner's views </a:t>
            </a:r>
            <a:r>
              <a:rPr lang="en-US" sz="2700" dirty="0" smtClean="0">
                <a:solidFill>
                  <a:schemeClr val="tx2">
                    <a:lumMod val="90000"/>
                  </a:schemeClr>
                </a:solidFill>
                <a:latin typeface="Arial" panose="020B0604020202020204" pitchFamily="34" charset="0"/>
                <a:cs typeface="Arial" panose="020B0604020202020204" pitchFamily="34" charset="0"/>
              </a:rPr>
              <a:t>on Galatians </a:t>
            </a:r>
            <a:r>
              <a:rPr lang="en-US" sz="2700" dirty="0">
                <a:solidFill>
                  <a:schemeClr val="tx2">
                    <a:lumMod val="50000"/>
                  </a:schemeClr>
                </a:solidFill>
                <a:latin typeface="Arial" panose="020B0604020202020204" pitchFamily="34" charset="0"/>
                <a:cs typeface="Arial" panose="020B0604020202020204" pitchFamily="34" charset="0"/>
              </a:rPr>
              <a:t>were unsound and should be given up. </a:t>
            </a:r>
            <a:r>
              <a:rPr lang="en-US" sz="2700" dirty="0">
                <a:solidFill>
                  <a:schemeClr val="tx2">
                    <a:lumMod val="90000"/>
                  </a:schemeClr>
                </a:solidFill>
                <a:latin typeface="Arial" panose="020B0604020202020204" pitchFamily="34" charset="0"/>
                <a:cs typeface="Arial" panose="020B0604020202020204" pitchFamily="34" charset="0"/>
              </a:rPr>
              <a:t>Mrs. </a:t>
            </a:r>
            <a:r>
              <a:rPr lang="en-US" sz="2700" dirty="0" smtClean="0">
                <a:solidFill>
                  <a:schemeClr val="tx2">
                    <a:lumMod val="90000"/>
                  </a:schemeClr>
                </a:solidFill>
                <a:latin typeface="Arial" panose="020B0604020202020204" pitchFamily="34" charset="0"/>
                <a:cs typeface="Arial" panose="020B0604020202020204" pitchFamily="34" charset="0"/>
              </a:rPr>
              <a:t>White said </a:t>
            </a:r>
            <a:r>
              <a:rPr lang="en-US" sz="2700" dirty="0">
                <a:solidFill>
                  <a:schemeClr val="tx2">
                    <a:lumMod val="90000"/>
                  </a:schemeClr>
                </a:solidFill>
                <a:latin typeface="Arial" panose="020B0604020202020204" pitchFamily="34" charset="0"/>
                <a:cs typeface="Arial" panose="020B0604020202020204" pitchFamily="34" charset="0"/>
              </a:rPr>
              <a:t>little about the points at issue but warned </a:t>
            </a:r>
            <a:r>
              <a:rPr lang="en-US" sz="2700" dirty="0" smtClean="0">
                <a:solidFill>
                  <a:schemeClr val="tx2">
                    <a:lumMod val="90000"/>
                  </a:schemeClr>
                </a:solidFill>
                <a:latin typeface="Arial" panose="020B0604020202020204" pitchFamily="34" charset="0"/>
                <a:cs typeface="Arial" panose="020B0604020202020204" pitchFamily="34" charset="0"/>
              </a:rPr>
              <a:t>earnestly against </a:t>
            </a:r>
            <a:r>
              <a:rPr lang="en-US" sz="2700" dirty="0">
                <a:solidFill>
                  <a:schemeClr val="tx2">
                    <a:lumMod val="90000"/>
                  </a:schemeClr>
                </a:solidFill>
                <a:latin typeface="Arial" panose="020B0604020202020204" pitchFamily="34" charset="0"/>
                <a:cs typeface="Arial" panose="020B0604020202020204" pitchFamily="34" charset="0"/>
              </a:rPr>
              <a:t>the spirit of strife and </a:t>
            </a:r>
            <a:r>
              <a:rPr lang="en-US" sz="2700" dirty="0" smtClean="0">
                <a:solidFill>
                  <a:schemeClr val="tx2">
                    <a:lumMod val="90000"/>
                  </a:schemeClr>
                </a:solidFill>
                <a:latin typeface="Arial" panose="020B0604020202020204" pitchFamily="34" charset="0"/>
                <a:cs typeface="Arial" panose="020B0604020202020204" pitchFamily="34" charset="0"/>
              </a:rPr>
              <a:t>hatred….” </a:t>
            </a:r>
          </a:p>
          <a:p>
            <a:pPr marL="0" indent="0">
              <a:buNone/>
            </a:pPr>
            <a:r>
              <a:rPr lang="en-US" sz="2700" dirty="0">
                <a:solidFill>
                  <a:schemeClr val="tx2">
                    <a:lumMod val="90000"/>
                  </a:schemeClr>
                </a:solidFill>
                <a:latin typeface="Arial" panose="020B0604020202020204" pitchFamily="34" charset="0"/>
                <a:cs typeface="Arial" panose="020B0604020202020204" pitchFamily="34" charset="0"/>
              </a:rPr>
              <a:t>“Elder Smith was a modest but well-informed man; Elder Jones was more rugged and boastful. At one point he said, ‘The difficulty with Brother Smith is that he does not know who the ten kingdoms are and yet argues for the Huns while I know, and can prove my position</a:t>
            </a:r>
            <a:r>
              <a:rPr lang="en-US" sz="2700" dirty="0" smtClean="0">
                <a:solidFill>
                  <a:schemeClr val="tx2">
                    <a:lumMod val="90000"/>
                  </a:schemeClr>
                </a:solidFill>
                <a:latin typeface="Arial" panose="020B0604020202020204" pitchFamily="34" charset="0"/>
                <a:cs typeface="Arial" panose="020B0604020202020204" pitchFamily="34" charset="0"/>
              </a:rPr>
              <a:t>.’” </a:t>
            </a:r>
          </a:p>
          <a:p>
            <a:pPr marL="0" indent="0">
              <a:buNone/>
            </a:pPr>
            <a:r>
              <a:rPr lang="en-US" sz="2700" dirty="0" smtClean="0">
                <a:solidFill>
                  <a:schemeClr val="tx2">
                    <a:lumMod val="90000"/>
                  </a:schemeClr>
                </a:solidFill>
                <a:latin typeface="Arial" panose="020B0604020202020204" pitchFamily="34" charset="0"/>
                <a:cs typeface="Arial" panose="020B0604020202020204" pitchFamily="34" charset="0"/>
              </a:rPr>
              <a:t>“Mrs</a:t>
            </a:r>
            <a:r>
              <a:rPr lang="en-US" sz="2700" dirty="0">
                <a:solidFill>
                  <a:schemeClr val="tx2">
                    <a:lumMod val="90000"/>
                  </a:schemeClr>
                </a:solidFill>
                <a:latin typeface="Arial" panose="020B0604020202020204" pitchFamily="34" charset="0"/>
                <a:cs typeface="Arial" panose="020B0604020202020204" pitchFamily="34" charset="0"/>
              </a:rPr>
              <a:t>. White, who usually did not attend these debates, happened to be there, and she arose and </a:t>
            </a:r>
            <a:r>
              <a:rPr lang="en-US" sz="2700" dirty="0">
                <a:solidFill>
                  <a:schemeClr val="tx2">
                    <a:lumMod val="50000"/>
                  </a:schemeClr>
                </a:solidFill>
                <a:latin typeface="Arial" panose="020B0604020202020204" pitchFamily="34" charset="0"/>
                <a:cs typeface="Arial" panose="020B0604020202020204" pitchFamily="34" charset="0"/>
              </a:rPr>
              <a:t>severely reprimanded</a:t>
            </a:r>
            <a:r>
              <a:rPr lang="en-US" sz="2700" dirty="0">
                <a:solidFill>
                  <a:schemeClr val="tx2">
                    <a:lumMod val="90000"/>
                  </a:schemeClr>
                </a:solidFill>
                <a:latin typeface="Arial" panose="020B0604020202020204" pitchFamily="34" charset="0"/>
                <a:cs typeface="Arial" panose="020B0604020202020204" pitchFamily="34" charset="0"/>
              </a:rPr>
              <a:t> Elder Jones for his disrespect to an old pioneer in the advent movement. Mrs. White strongly urged our people not to discuss and dispute as they had the doctrinal question of the ceremonial law and the ten kingdoms…. As a result of this instruction to cease all debating </a:t>
            </a:r>
            <a:r>
              <a:rPr lang="en-US" sz="2700" dirty="0" smtClean="0">
                <a:solidFill>
                  <a:schemeClr val="tx2">
                    <a:lumMod val="90000"/>
                  </a:schemeClr>
                </a:solidFill>
                <a:latin typeface="Arial" panose="020B0604020202020204" pitchFamily="34" charset="0"/>
                <a:cs typeface="Arial" panose="020B0604020202020204" pitchFamily="34" charset="0"/>
              </a:rPr>
              <a:t>concerning the </a:t>
            </a:r>
            <a:r>
              <a:rPr lang="en-US" sz="2700" dirty="0">
                <a:solidFill>
                  <a:schemeClr val="tx2">
                    <a:lumMod val="90000"/>
                  </a:schemeClr>
                </a:solidFill>
                <a:latin typeface="Arial" panose="020B0604020202020204" pitchFamily="34" charset="0"/>
                <a:cs typeface="Arial" panose="020B0604020202020204" pitchFamily="34" charset="0"/>
              </a:rPr>
              <a:t>epistle to the Galatians, </a:t>
            </a:r>
            <a:r>
              <a:rPr lang="en-US" sz="2700" dirty="0">
                <a:solidFill>
                  <a:schemeClr val="tx2">
                    <a:lumMod val="50000"/>
                  </a:schemeClr>
                </a:solidFill>
                <a:latin typeface="Arial" panose="020B0604020202020204" pitchFamily="34" charset="0"/>
                <a:cs typeface="Arial" panose="020B0604020202020204" pitchFamily="34" charset="0"/>
              </a:rPr>
              <a:t>controversy ceased</a:t>
            </a:r>
            <a:r>
              <a:rPr lang="en-US" sz="2700" dirty="0">
                <a:solidFill>
                  <a:schemeClr val="tx2">
                    <a:lumMod val="90000"/>
                  </a:schemeClr>
                </a:solidFill>
                <a:latin typeface="Arial" panose="020B0604020202020204" pitchFamily="34" charset="0"/>
                <a:cs typeface="Arial" panose="020B0604020202020204" pitchFamily="34" charset="0"/>
              </a:rPr>
              <a:t> </a:t>
            </a:r>
            <a:r>
              <a:rPr lang="en-US" sz="2700" dirty="0" smtClean="0">
                <a:solidFill>
                  <a:schemeClr val="tx2">
                    <a:lumMod val="90000"/>
                  </a:schemeClr>
                </a:solidFill>
                <a:latin typeface="Arial" panose="020B0604020202020204" pitchFamily="34" charset="0"/>
                <a:cs typeface="Arial" panose="020B0604020202020204" pitchFamily="34" charset="0"/>
              </a:rPr>
              <a:t>and little </a:t>
            </a:r>
            <a:r>
              <a:rPr lang="en-US" sz="2700" dirty="0">
                <a:solidFill>
                  <a:schemeClr val="tx2">
                    <a:lumMod val="90000"/>
                  </a:schemeClr>
                </a:solidFill>
                <a:latin typeface="Arial" panose="020B0604020202020204" pitchFamily="34" charset="0"/>
                <a:cs typeface="Arial" panose="020B0604020202020204" pitchFamily="34" charset="0"/>
              </a:rPr>
              <a:t>by little the true light came as we have it now</a:t>
            </a:r>
            <a:r>
              <a:rPr lang="en-US" sz="2700" dirty="0" smtClean="0">
                <a:solidFill>
                  <a:schemeClr val="tx2">
                    <a:lumMod val="90000"/>
                  </a:schemeClr>
                </a:solidFill>
                <a:latin typeface="Arial" panose="020B0604020202020204" pitchFamily="34" charset="0"/>
                <a:cs typeface="Arial" panose="020B0604020202020204" pitchFamily="34" charset="0"/>
              </a:rPr>
              <a:t>.” </a:t>
            </a:r>
            <a:r>
              <a:rPr lang="en-US" sz="1400" dirty="0" smtClean="0">
                <a:solidFill>
                  <a:schemeClr val="tx2">
                    <a:lumMod val="50000"/>
                  </a:schemeClr>
                </a:solidFill>
                <a:latin typeface="Arial" panose="020B0604020202020204" pitchFamily="34" charset="0"/>
                <a:cs typeface="Arial" panose="020B0604020202020204" pitchFamily="34" charset="0"/>
              </a:rPr>
              <a:t>(L. H. Christian, </a:t>
            </a:r>
            <a:r>
              <a:rPr lang="en-US" sz="1400" i="1" dirty="0" smtClean="0">
                <a:solidFill>
                  <a:schemeClr val="tx2">
                    <a:lumMod val="50000"/>
                  </a:schemeClr>
                </a:solidFill>
                <a:latin typeface="Arial" panose="020B0604020202020204" pitchFamily="34" charset="0"/>
                <a:cs typeface="Arial" panose="020B0604020202020204" pitchFamily="34" charset="0"/>
              </a:rPr>
              <a:t>The Fruitage of Spiritual Gifts</a:t>
            </a:r>
            <a:r>
              <a:rPr lang="en-US" sz="1400" dirty="0" smtClean="0">
                <a:solidFill>
                  <a:schemeClr val="tx2">
                    <a:lumMod val="50000"/>
                  </a:schemeClr>
                </a:solidFill>
                <a:latin typeface="Arial" panose="020B0604020202020204" pitchFamily="34" charset="0"/>
                <a:cs typeface="Arial" panose="020B0604020202020204" pitchFamily="34" charset="0"/>
              </a:rPr>
              <a:t> [1947], pp. 229-230)</a:t>
            </a:r>
          </a:p>
        </p:txBody>
      </p:sp>
      <p:sp>
        <p:nvSpPr>
          <p:cNvPr id="5" name="Rectangle 2"/>
          <p:cNvSpPr>
            <a:spLocks noGrp="1" noChangeArrowheads="1"/>
          </p:cNvSpPr>
          <p:nvPr>
            <p:ph type="title"/>
          </p:nvPr>
        </p:nvSpPr>
        <p:spPr>
          <a:xfrm>
            <a:off x="228600" y="152400"/>
            <a:ext cx="8915400" cy="914400"/>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“Examples of Historical Inaccuracy”</a:t>
            </a:r>
            <a:endParaRPr lang="en-US" altLang="en-US" dirty="0">
              <a:solidFill>
                <a:srgbClr val="FFFF0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046993411"/>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11FAB56-F1D0-4A38-B6CB-A69DCEBB5786}" type="slidenum">
              <a:rPr lang="en-US" smtClean="0">
                <a:solidFill>
                  <a:srgbClr val="FFFFFF"/>
                </a:solidFill>
              </a:rPr>
              <a:pPr/>
              <a:t>56</a:t>
            </a:fld>
            <a:endParaRPr lang="en-US">
              <a:solidFill>
                <a:srgbClr val="FFFFFF"/>
              </a:solidFill>
            </a:endParaRPr>
          </a:p>
        </p:txBody>
      </p:sp>
      <p:sp>
        <p:nvSpPr>
          <p:cNvPr id="5" name="Rectangle 2"/>
          <p:cNvSpPr txBox="1">
            <a:spLocks noChangeArrowheads="1"/>
          </p:cNvSpPr>
          <p:nvPr/>
        </p:nvSpPr>
        <p:spPr>
          <a:xfrm>
            <a:off x="533400" y="278298"/>
            <a:ext cx="8153400" cy="762000"/>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en-US" dirty="0">
                <a:solidFill>
                  <a:srgbClr val="FFFF00"/>
                </a:solidFill>
              </a:rPr>
              <a:t>“Examples of Historical Inaccuracy”</a:t>
            </a:r>
          </a:p>
        </p:txBody>
      </p:sp>
      <p:pic>
        <p:nvPicPr>
          <p:cNvPr id="3" name="Picture 2" descr="Screen Clipping"/>
          <p:cNvPicPr>
            <a:picLocks noChangeAspect="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762000" y="1040298"/>
            <a:ext cx="3175597" cy="5179450"/>
          </a:xfrm>
          <a:prstGeom prst="rect">
            <a:avLst/>
          </a:prstGeom>
        </p:spPr>
      </p:pic>
      <p:pic>
        <p:nvPicPr>
          <p:cNvPr id="6146" name="Picture 2" descr="http://ecx.images-amazon.com/images/I/51cJP-1nvfL.jpg"/>
          <p:cNvPicPr>
            <a:picLocks noChangeAspect="1" noChangeArrowheads="1"/>
          </p:cNvPicPr>
          <p:nvPr/>
        </p:nvPicPr>
        <p:blipFill>
          <a:blip r:embed="rId4">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4838456" y="1040298"/>
            <a:ext cx="3848344" cy="5179450"/>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652745686"/>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1400">
        <p14:ripple/>
      </p:transition>
    </mc:Choice>
    <mc:Fallback>
      <p:transition spd="slow">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914400"/>
            <a:ext cx="8382000" cy="5791200"/>
          </a:xfrm>
        </p:spPr>
        <p:txBody>
          <a:bodyPr>
            <a:normAutofit fontScale="92500" lnSpcReduction="10000"/>
          </a:bodyPr>
          <a:lstStyle/>
          <a:p>
            <a:pPr marL="0" indent="0">
              <a:buNone/>
            </a:pPr>
            <a:r>
              <a:rPr lang="en-US" sz="2700" dirty="0">
                <a:solidFill>
                  <a:schemeClr val="tx2">
                    <a:lumMod val="90000"/>
                  </a:schemeClr>
                </a:solidFill>
                <a:latin typeface="Arial" panose="020B0604020202020204" pitchFamily="34" charset="0"/>
                <a:cs typeface="Arial" panose="020B0604020202020204" pitchFamily="34" charset="0"/>
              </a:rPr>
              <a:t>“Jones boldly pushed his views in a </a:t>
            </a:r>
            <a:r>
              <a:rPr lang="en-US" sz="2700" dirty="0" smtClean="0">
                <a:solidFill>
                  <a:schemeClr val="tx2">
                    <a:lumMod val="90000"/>
                  </a:schemeClr>
                </a:solidFill>
                <a:latin typeface="Arial" panose="020B0604020202020204" pitchFamily="34" charset="0"/>
                <a:cs typeface="Arial" panose="020B0604020202020204" pitchFamily="34" charset="0"/>
              </a:rPr>
              <a:t>series of </a:t>
            </a:r>
            <a:r>
              <a:rPr lang="en-US" sz="2700" dirty="0">
                <a:solidFill>
                  <a:schemeClr val="tx2">
                    <a:lumMod val="90000"/>
                  </a:schemeClr>
                </a:solidFill>
                <a:latin typeface="Arial" panose="020B0604020202020204" pitchFamily="34" charset="0"/>
                <a:cs typeface="Arial" panose="020B0604020202020204" pitchFamily="34" charset="0"/>
              </a:rPr>
              <a:t>lectures in which this was only one </a:t>
            </a:r>
            <a:r>
              <a:rPr lang="en-US" sz="2700" dirty="0" smtClean="0">
                <a:solidFill>
                  <a:schemeClr val="tx2">
                    <a:lumMod val="90000"/>
                  </a:schemeClr>
                </a:solidFill>
                <a:latin typeface="Arial" panose="020B0604020202020204" pitchFamily="34" charset="0"/>
                <a:cs typeface="Arial" panose="020B0604020202020204" pitchFamily="34" charset="0"/>
              </a:rPr>
              <a:t>point….”</a:t>
            </a:r>
          </a:p>
          <a:p>
            <a:pPr marL="0" indent="0">
              <a:buNone/>
            </a:pPr>
            <a:r>
              <a:rPr lang="en-US" sz="2700" dirty="0">
                <a:solidFill>
                  <a:schemeClr val="tx2">
                    <a:lumMod val="90000"/>
                  </a:schemeClr>
                </a:solidFill>
                <a:latin typeface="Arial" panose="020B0604020202020204" pitchFamily="34" charset="0"/>
                <a:cs typeface="Arial" panose="020B0604020202020204" pitchFamily="34" charset="0"/>
              </a:rPr>
              <a:t>“The conflict, indeed, involved personalities quite as </a:t>
            </a:r>
            <a:r>
              <a:rPr lang="en-US" sz="2700" dirty="0" smtClean="0">
                <a:solidFill>
                  <a:schemeClr val="tx2">
                    <a:lumMod val="90000"/>
                  </a:schemeClr>
                </a:solidFill>
                <a:latin typeface="Arial" panose="020B0604020202020204" pitchFamily="34" charset="0"/>
                <a:cs typeface="Arial" panose="020B0604020202020204" pitchFamily="34" charset="0"/>
              </a:rPr>
              <a:t>much as </a:t>
            </a:r>
            <a:r>
              <a:rPr lang="en-US" sz="2700" dirty="0">
                <a:solidFill>
                  <a:schemeClr val="tx2">
                    <a:lumMod val="90000"/>
                  </a:schemeClr>
                </a:solidFill>
                <a:latin typeface="Arial" panose="020B0604020202020204" pitchFamily="34" charset="0"/>
                <a:cs typeface="Arial" panose="020B0604020202020204" pitchFamily="34" charset="0"/>
              </a:rPr>
              <a:t>preaching. Jones, and especially Waggoner, were young </a:t>
            </a:r>
            <a:r>
              <a:rPr lang="en-US" sz="2700" dirty="0" smtClean="0">
                <a:solidFill>
                  <a:schemeClr val="tx2">
                    <a:lumMod val="90000"/>
                  </a:schemeClr>
                </a:solidFill>
                <a:latin typeface="Arial" panose="020B0604020202020204" pitchFamily="34" charset="0"/>
                <a:cs typeface="Arial" panose="020B0604020202020204" pitchFamily="34" charset="0"/>
              </a:rPr>
              <a:t>men, and </a:t>
            </a:r>
            <a:r>
              <a:rPr lang="en-US" sz="2700" dirty="0">
                <a:solidFill>
                  <a:schemeClr val="tx2">
                    <a:lumMod val="90000"/>
                  </a:schemeClr>
                </a:solidFill>
                <a:latin typeface="Arial" panose="020B0604020202020204" pitchFamily="34" charset="0"/>
                <a:cs typeface="Arial" panose="020B0604020202020204" pitchFamily="34" charset="0"/>
              </a:rPr>
              <a:t>their voices, with the note of authority in them, </a:t>
            </a:r>
            <a:r>
              <a:rPr lang="en-US" sz="2700" dirty="0" smtClean="0">
                <a:solidFill>
                  <a:schemeClr val="tx2">
                    <a:lumMod val="90000"/>
                  </a:schemeClr>
                </a:solidFill>
                <a:latin typeface="Arial" panose="020B0604020202020204" pitchFamily="34" charset="0"/>
                <a:cs typeface="Arial" panose="020B0604020202020204" pitchFamily="34" charset="0"/>
              </a:rPr>
              <a:t>were resented </a:t>
            </a:r>
            <a:r>
              <a:rPr lang="en-US" sz="2700" dirty="0">
                <a:solidFill>
                  <a:schemeClr val="tx2">
                    <a:lumMod val="90000"/>
                  </a:schemeClr>
                </a:solidFill>
                <a:latin typeface="Arial" panose="020B0604020202020204" pitchFamily="34" charset="0"/>
                <a:cs typeface="Arial" panose="020B0604020202020204" pitchFamily="34" charset="0"/>
              </a:rPr>
              <a:t>by not a few of the older </a:t>
            </a:r>
            <a:r>
              <a:rPr lang="en-US" sz="2700" dirty="0" smtClean="0">
                <a:solidFill>
                  <a:schemeClr val="tx2">
                    <a:lumMod val="90000"/>
                  </a:schemeClr>
                </a:solidFill>
                <a:latin typeface="Arial" panose="020B0604020202020204" pitchFamily="34" charset="0"/>
                <a:cs typeface="Arial" panose="020B0604020202020204" pitchFamily="34" charset="0"/>
              </a:rPr>
              <a:t>men….”</a:t>
            </a:r>
          </a:p>
          <a:p>
            <a:pPr marL="0" indent="0">
              <a:buNone/>
            </a:pPr>
            <a:r>
              <a:rPr lang="en-US" sz="2700" dirty="0" smtClean="0">
                <a:solidFill>
                  <a:schemeClr val="tx2">
                    <a:lumMod val="90000"/>
                  </a:schemeClr>
                </a:solidFill>
                <a:latin typeface="Arial" panose="020B0604020202020204" pitchFamily="34" charset="0"/>
                <a:cs typeface="Arial" panose="020B0604020202020204" pitchFamily="34" charset="0"/>
              </a:rPr>
              <a:t>“Jones was </a:t>
            </a:r>
            <a:r>
              <a:rPr lang="en-US" sz="2700" dirty="0" smtClean="0">
                <a:solidFill>
                  <a:schemeClr val="tx2">
                    <a:lumMod val="50000"/>
                  </a:schemeClr>
                </a:solidFill>
                <a:latin typeface="Arial" panose="020B0604020202020204" pitchFamily="34" charset="0"/>
                <a:cs typeface="Arial" panose="020B0604020202020204" pitchFamily="34" charset="0"/>
              </a:rPr>
              <a:t>aggressive, and at times obstreperous, and he gave just cause for resentment</a:t>
            </a:r>
            <a:r>
              <a:rPr lang="en-US" sz="2700" dirty="0" smtClean="0">
                <a:solidFill>
                  <a:schemeClr val="tx2">
                    <a:lumMod val="90000"/>
                  </a:schemeClr>
                </a:solidFill>
                <a:latin typeface="Arial" panose="020B0604020202020204" pitchFamily="34" charset="0"/>
                <a:cs typeface="Arial" panose="020B0604020202020204" pitchFamily="34" charset="0"/>
              </a:rPr>
              <a:t>,</a:t>
            </a:r>
            <a:r>
              <a:rPr lang="en-US" sz="1400" dirty="0" smtClean="0">
                <a:solidFill>
                  <a:schemeClr val="tx2">
                    <a:lumMod val="50000"/>
                  </a:schemeClr>
                </a:solidFill>
                <a:latin typeface="Arial" panose="020B0604020202020204" pitchFamily="34" charset="0"/>
                <a:cs typeface="Arial" panose="020B0604020202020204" pitchFamily="34" charset="0"/>
              </a:rPr>
              <a:t>13</a:t>
            </a:r>
            <a:r>
              <a:rPr lang="en-US" sz="2700" dirty="0">
                <a:solidFill>
                  <a:schemeClr val="tx2">
                    <a:lumMod val="90000"/>
                  </a:schemeClr>
                </a:solidFill>
                <a:latin typeface="Arial" panose="020B0604020202020204" pitchFamily="34" charset="0"/>
                <a:cs typeface="Arial" panose="020B0604020202020204" pitchFamily="34" charset="0"/>
              </a:rPr>
              <a:t> yet most of his hearers could forgive occasional crudities in view of his evident sincerity and his forceful presentation. Not so with some of the older </a:t>
            </a:r>
            <a:r>
              <a:rPr lang="en-US" sz="2700" dirty="0" smtClean="0">
                <a:solidFill>
                  <a:schemeClr val="tx2">
                    <a:lumMod val="90000"/>
                  </a:schemeClr>
                </a:solidFill>
                <a:latin typeface="Arial" panose="020B0604020202020204" pitchFamily="34" charset="0"/>
                <a:cs typeface="Arial" panose="020B0604020202020204" pitchFamily="34" charset="0"/>
              </a:rPr>
              <a:t>ministers. Uriah </a:t>
            </a:r>
            <a:r>
              <a:rPr lang="en-US" sz="2700" dirty="0">
                <a:solidFill>
                  <a:schemeClr val="tx2">
                    <a:lumMod val="90000"/>
                  </a:schemeClr>
                </a:solidFill>
                <a:latin typeface="Arial" panose="020B0604020202020204" pitchFamily="34" charset="0"/>
                <a:cs typeface="Arial" panose="020B0604020202020204" pitchFamily="34" charset="0"/>
              </a:rPr>
              <a:t>Smith was a modest man, unobtrusive, retiring. </a:t>
            </a:r>
            <a:r>
              <a:rPr lang="en-US" sz="2700" dirty="0" smtClean="0">
                <a:solidFill>
                  <a:schemeClr val="tx2">
                    <a:lumMod val="90000"/>
                  </a:schemeClr>
                </a:solidFill>
                <a:latin typeface="Arial" panose="020B0604020202020204" pitchFamily="34" charset="0"/>
                <a:cs typeface="Arial" panose="020B0604020202020204" pitchFamily="34" charset="0"/>
              </a:rPr>
              <a:t>He always </a:t>
            </a:r>
            <a:r>
              <a:rPr lang="en-US" sz="2700" dirty="0">
                <a:solidFill>
                  <a:schemeClr val="tx2">
                    <a:lumMod val="90000"/>
                  </a:schemeClr>
                </a:solidFill>
                <a:latin typeface="Arial" panose="020B0604020202020204" pitchFamily="34" charset="0"/>
                <a:cs typeface="Arial" panose="020B0604020202020204" pitchFamily="34" charset="0"/>
              </a:rPr>
              <a:t>preferred an obscure seat to the limelight; yet </a:t>
            </a:r>
            <a:r>
              <a:rPr lang="en-US" sz="2700" dirty="0" smtClean="0">
                <a:solidFill>
                  <a:schemeClr val="tx2">
                    <a:lumMod val="90000"/>
                  </a:schemeClr>
                </a:solidFill>
                <a:latin typeface="Arial" panose="020B0604020202020204" pitchFamily="34" charset="0"/>
                <a:cs typeface="Arial" panose="020B0604020202020204" pitchFamily="34" charset="0"/>
              </a:rPr>
              <a:t>his ability </a:t>
            </a:r>
            <a:r>
              <a:rPr lang="en-US" sz="2700" dirty="0">
                <a:solidFill>
                  <a:schemeClr val="tx2">
                    <a:lumMod val="90000"/>
                  </a:schemeClr>
                </a:solidFill>
                <a:latin typeface="Arial" panose="020B0604020202020204" pitchFamily="34" charset="0"/>
                <a:cs typeface="Arial" panose="020B0604020202020204" pitchFamily="34" charset="0"/>
              </a:rPr>
              <a:t>had kept him in the front ranks of the church's </a:t>
            </a:r>
            <a:r>
              <a:rPr lang="en-US" sz="2700" dirty="0" smtClean="0">
                <a:solidFill>
                  <a:schemeClr val="tx2">
                    <a:lumMod val="90000"/>
                  </a:schemeClr>
                </a:solidFill>
                <a:latin typeface="Arial" panose="020B0604020202020204" pitchFamily="34" charset="0"/>
                <a:cs typeface="Arial" panose="020B0604020202020204" pitchFamily="34" charset="0"/>
              </a:rPr>
              <a:t>theologians, and </a:t>
            </a:r>
            <a:r>
              <a:rPr lang="en-US" sz="2700" dirty="0">
                <a:solidFill>
                  <a:schemeClr val="tx2">
                    <a:lumMod val="90000"/>
                  </a:schemeClr>
                </a:solidFill>
                <a:latin typeface="Arial" panose="020B0604020202020204" pitchFamily="34" charset="0"/>
                <a:cs typeface="Arial" panose="020B0604020202020204" pitchFamily="34" charset="0"/>
              </a:rPr>
              <a:t>his lovable qualities made him friends from </a:t>
            </a:r>
            <a:r>
              <a:rPr lang="en-US" sz="2700" dirty="0" smtClean="0">
                <a:solidFill>
                  <a:schemeClr val="tx2">
                    <a:lumMod val="90000"/>
                  </a:schemeClr>
                </a:solidFill>
                <a:latin typeface="Arial" panose="020B0604020202020204" pitchFamily="34" charset="0"/>
                <a:cs typeface="Arial" panose="020B0604020202020204" pitchFamily="34" charset="0"/>
              </a:rPr>
              <a:t>high to </a:t>
            </a:r>
            <a:r>
              <a:rPr lang="en-US" sz="2700" dirty="0">
                <a:solidFill>
                  <a:schemeClr val="tx2">
                    <a:lumMod val="90000"/>
                  </a:schemeClr>
                </a:solidFill>
                <a:latin typeface="Arial" panose="020B0604020202020204" pitchFamily="34" charset="0"/>
                <a:cs typeface="Arial" panose="020B0604020202020204" pitchFamily="34" charset="0"/>
              </a:rPr>
              <a:t>low. </a:t>
            </a:r>
            <a:r>
              <a:rPr lang="en-US" sz="1400" dirty="0" smtClean="0">
                <a:solidFill>
                  <a:schemeClr val="accent3"/>
                </a:solidFill>
                <a:latin typeface="Arial" panose="020B0604020202020204" pitchFamily="34" charset="0"/>
                <a:cs typeface="Arial" panose="020B0604020202020204" pitchFamily="34" charset="0"/>
              </a:rPr>
              <a:t>(Arthur W. Spalding, </a:t>
            </a:r>
            <a:r>
              <a:rPr lang="en-US" sz="1400" i="1" dirty="0" smtClean="0">
                <a:solidFill>
                  <a:schemeClr val="accent3"/>
                </a:solidFill>
                <a:latin typeface="Arial" panose="020B0604020202020204" pitchFamily="34" charset="0"/>
                <a:cs typeface="Arial" panose="020B0604020202020204" pitchFamily="34" charset="0"/>
              </a:rPr>
              <a:t>Captains of the Host </a:t>
            </a:r>
            <a:r>
              <a:rPr lang="en-US" sz="1400" dirty="0" smtClean="0">
                <a:solidFill>
                  <a:schemeClr val="accent3"/>
                </a:solidFill>
                <a:latin typeface="Arial" panose="020B0604020202020204" pitchFamily="34" charset="0"/>
                <a:cs typeface="Arial" panose="020B0604020202020204" pitchFamily="34" charset="0"/>
              </a:rPr>
              <a:t>[1949], p. 593)</a:t>
            </a:r>
          </a:p>
        </p:txBody>
      </p:sp>
      <p:sp>
        <p:nvSpPr>
          <p:cNvPr id="5" name="Rectangle 2"/>
          <p:cNvSpPr>
            <a:spLocks noGrp="1" noChangeArrowheads="1"/>
          </p:cNvSpPr>
          <p:nvPr>
            <p:ph type="title"/>
          </p:nvPr>
        </p:nvSpPr>
        <p:spPr>
          <a:xfrm>
            <a:off x="228600" y="152400"/>
            <a:ext cx="8915400" cy="914400"/>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“Examples of Historical Inaccuracy”</a:t>
            </a:r>
            <a:endParaRPr lang="en-US" altLang="en-US" dirty="0">
              <a:solidFill>
                <a:srgbClr val="FFFF0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17856071"/>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11FAB56-F1D0-4A38-B6CB-A69DCEBB5786}" type="slidenum">
              <a:rPr lang="en-US" smtClean="0">
                <a:solidFill>
                  <a:srgbClr val="FFFFFF"/>
                </a:solidFill>
              </a:rPr>
              <a:pPr/>
              <a:t>58</a:t>
            </a:fld>
            <a:endParaRPr lang="en-US">
              <a:solidFill>
                <a:srgbClr val="FFFFFF"/>
              </a:solidFill>
            </a:endParaRPr>
          </a:p>
        </p:txBody>
      </p:sp>
      <p:sp>
        <p:nvSpPr>
          <p:cNvPr id="5" name="Rectangle 2"/>
          <p:cNvSpPr txBox="1">
            <a:spLocks noChangeArrowheads="1"/>
          </p:cNvSpPr>
          <p:nvPr/>
        </p:nvSpPr>
        <p:spPr>
          <a:xfrm>
            <a:off x="533400" y="278298"/>
            <a:ext cx="8153400" cy="762000"/>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en-US" dirty="0">
                <a:solidFill>
                  <a:srgbClr val="FFFF00"/>
                </a:solidFill>
              </a:rPr>
              <a:t>“Examples of Historical Inaccuracy”</a:t>
            </a:r>
          </a:p>
        </p:txBody>
      </p:sp>
      <p:pic>
        <p:nvPicPr>
          <p:cNvPr id="7170" name="Picture 2" descr="http://ecx.images-amazon.com/images/I/31HfGBno6ML._BO1,204,203,200_.jpg"/>
          <p:cNvPicPr>
            <a:picLocks noChangeAspect="1" noChangeArrowheads="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5029200" y="1219200"/>
            <a:ext cx="3109300" cy="4571594"/>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pic>
        <p:nvPicPr>
          <p:cNvPr id="7172" name="Picture 4" descr="http://lasierra.edu/fileadmin/documents/president/images/meier.jpg"/>
          <p:cNvPicPr>
            <a:picLocks noChangeAspect="1" noChangeArrowheads="1"/>
          </p:cNvPicPr>
          <p:nvPr/>
        </p:nvPicPr>
        <p:blipFill>
          <a:blip r:embed="rId4">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533400" y="1230702"/>
            <a:ext cx="3809997" cy="4267200"/>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253089257"/>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p14:dur="0"/>
    </mc:Choice>
    <mc:Fallback>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914400"/>
            <a:ext cx="8382000" cy="5791200"/>
          </a:xfrm>
        </p:spPr>
        <p:txBody>
          <a:bodyPr>
            <a:normAutofit/>
          </a:bodyPr>
          <a:lstStyle/>
          <a:p>
            <a:pPr marL="0" indent="0">
              <a:buNone/>
            </a:pPr>
            <a:r>
              <a:rPr lang="en-US" sz="2700" dirty="0" smtClean="0">
                <a:solidFill>
                  <a:schemeClr val="tx2">
                    <a:lumMod val="90000"/>
                  </a:schemeClr>
                </a:solidFill>
                <a:latin typeface="Arial" panose="020B0604020202020204" pitchFamily="34" charset="0"/>
                <a:cs typeface="Arial" panose="020B0604020202020204" pitchFamily="34" charset="0"/>
              </a:rPr>
              <a:t>“An interesting sidelight on the discussion regarding the ten kingdoms is found in a statement written by A. T. Robinson [quotes Robinson’s report]….</a:t>
            </a:r>
          </a:p>
          <a:p>
            <a:pPr marL="0" indent="0">
              <a:buNone/>
            </a:pPr>
            <a:r>
              <a:rPr lang="en-US" sz="2700" dirty="0" smtClean="0">
                <a:solidFill>
                  <a:schemeClr val="tx2">
                    <a:lumMod val="90000"/>
                  </a:schemeClr>
                </a:solidFill>
                <a:latin typeface="Arial" panose="020B0604020202020204" pitchFamily="34" charset="0"/>
                <a:cs typeface="Arial" panose="020B0604020202020204" pitchFamily="34" charset="0"/>
              </a:rPr>
              <a:t>“</a:t>
            </a:r>
            <a:r>
              <a:rPr lang="en-US" sz="2700" dirty="0">
                <a:solidFill>
                  <a:schemeClr val="tx2">
                    <a:lumMod val="90000"/>
                  </a:schemeClr>
                </a:solidFill>
                <a:latin typeface="Arial" panose="020B0604020202020204" pitchFamily="34" charset="0"/>
                <a:cs typeface="Arial" panose="020B0604020202020204" pitchFamily="34" charset="0"/>
              </a:rPr>
              <a:t>The men who promoted the doctrine of justification by faith </a:t>
            </a:r>
            <a:r>
              <a:rPr lang="en-US" sz="2700" dirty="0" smtClean="0">
                <a:solidFill>
                  <a:schemeClr val="tx2">
                    <a:lumMod val="90000"/>
                  </a:schemeClr>
                </a:solidFill>
                <a:latin typeface="Arial" panose="020B0604020202020204" pitchFamily="34" charset="0"/>
                <a:cs typeface="Arial" panose="020B0604020202020204" pitchFamily="34" charset="0"/>
              </a:rPr>
              <a:t>at the Minneapolis meeting </a:t>
            </a:r>
            <a:r>
              <a:rPr lang="en-US" sz="2700" dirty="0">
                <a:solidFill>
                  <a:schemeClr val="tx2">
                    <a:lumMod val="90000"/>
                  </a:schemeClr>
                </a:solidFill>
                <a:latin typeface="Arial" panose="020B0604020202020204" pitchFamily="34" charset="0"/>
                <a:cs typeface="Arial" panose="020B0604020202020204" pitchFamily="34" charset="0"/>
              </a:rPr>
              <a:t>did not always present their views in a discreet, tactful way. </a:t>
            </a:r>
            <a:r>
              <a:rPr lang="en-US" sz="2700" dirty="0">
                <a:solidFill>
                  <a:schemeClr val="tx2">
                    <a:lumMod val="50000"/>
                  </a:schemeClr>
                </a:solidFill>
                <a:latin typeface="Arial" panose="020B0604020202020204" pitchFamily="34" charset="0"/>
                <a:cs typeface="Arial" panose="020B0604020202020204" pitchFamily="34" charset="0"/>
              </a:rPr>
              <a:t>This unfortunate situation developed a spirit of prejudice against the men that in many </a:t>
            </a:r>
            <a:r>
              <a:rPr lang="en-US" sz="2700" dirty="0" smtClean="0">
                <a:solidFill>
                  <a:schemeClr val="tx2">
                    <a:lumMod val="50000"/>
                  </a:schemeClr>
                </a:solidFill>
                <a:latin typeface="Arial" panose="020B0604020202020204" pitchFamily="34" charset="0"/>
                <a:cs typeface="Arial" panose="020B0604020202020204" pitchFamily="34" charset="0"/>
              </a:rPr>
              <a:t>minds obscured </a:t>
            </a:r>
            <a:r>
              <a:rPr lang="en-US" sz="2700" dirty="0">
                <a:solidFill>
                  <a:schemeClr val="tx2">
                    <a:lumMod val="50000"/>
                  </a:schemeClr>
                </a:solidFill>
                <a:latin typeface="Arial" panose="020B0604020202020204" pitchFamily="34" charset="0"/>
                <a:cs typeface="Arial" panose="020B0604020202020204" pitchFamily="34" charset="0"/>
              </a:rPr>
              <a:t>the real </a:t>
            </a:r>
            <a:r>
              <a:rPr lang="en-US" sz="2700" dirty="0" smtClean="0">
                <a:solidFill>
                  <a:schemeClr val="tx2">
                    <a:lumMod val="50000"/>
                  </a:schemeClr>
                </a:solidFill>
                <a:latin typeface="Arial" panose="020B0604020202020204" pitchFamily="34" charset="0"/>
                <a:cs typeface="Arial" panose="020B0604020202020204" pitchFamily="34" charset="0"/>
              </a:rPr>
              <a:t>issues.</a:t>
            </a:r>
            <a:r>
              <a:rPr lang="en-US" sz="2700" dirty="0" smtClean="0">
                <a:solidFill>
                  <a:schemeClr val="tx2">
                    <a:lumMod val="90000"/>
                  </a:schemeClr>
                </a:solidFill>
                <a:latin typeface="Arial" panose="020B0604020202020204" pitchFamily="34" charset="0"/>
                <a:cs typeface="Arial" panose="020B0604020202020204" pitchFamily="34" charset="0"/>
              </a:rPr>
              <a:t> This argument over the question [of the ten kings] aroused prejudice that militated against the acceptance of the teaching of justification by faith, stressed later during the session.” </a:t>
            </a:r>
            <a:r>
              <a:rPr lang="en-US" sz="1400" dirty="0" smtClean="0">
                <a:solidFill>
                  <a:schemeClr val="tx2">
                    <a:lumMod val="75000"/>
                  </a:schemeClr>
                </a:solidFill>
                <a:latin typeface="Arial" panose="020B0604020202020204" pitchFamily="34" charset="0"/>
                <a:cs typeface="Arial" panose="020B0604020202020204" pitchFamily="34" charset="0"/>
              </a:rPr>
              <a:t>(Norval F. Pease, </a:t>
            </a:r>
            <a:r>
              <a:rPr lang="en-US" sz="1400" i="1" dirty="0" smtClean="0">
                <a:solidFill>
                  <a:schemeClr val="tx2">
                    <a:lumMod val="75000"/>
                  </a:schemeClr>
                </a:solidFill>
                <a:latin typeface="Arial" panose="020B0604020202020204" pitchFamily="34" charset="0"/>
                <a:cs typeface="Arial" panose="020B0604020202020204" pitchFamily="34" charset="0"/>
              </a:rPr>
              <a:t>By </a:t>
            </a:r>
            <a:r>
              <a:rPr lang="en-US" sz="1400" i="1" dirty="0">
                <a:solidFill>
                  <a:schemeClr val="tx2">
                    <a:lumMod val="75000"/>
                  </a:schemeClr>
                </a:solidFill>
                <a:latin typeface="Arial" panose="020B0604020202020204" pitchFamily="34" charset="0"/>
                <a:cs typeface="Arial" panose="020B0604020202020204" pitchFamily="34" charset="0"/>
              </a:rPr>
              <a:t>Faith Alone </a:t>
            </a:r>
            <a:r>
              <a:rPr lang="en-US" sz="1400" dirty="0">
                <a:solidFill>
                  <a:schemeClr val="tx2">
                    <a:lumMod val="75000"/>
                  </a:schemeClr>
                </a:solidFill>
                <a:latin typeface="Arial" panose="020B0604020202020204" pitchFamily="34" charset="0"/>
                <a:cs typeface="Arial" panose="020B0604020202020204" pitchFamily="34" charset="0"/>
              </a:rPr>
              <a:t>[1962], </a:t>
            </a:r>
            <a:r>
              <a:rPr lang="en-US" sz="1400" dirty="0" smtClean="0">
                <a:solidFill>
                  <a:schemeClr val="tx2">
                    <a:lumMod val="75000"/>
                  </a:schemeClr>
                </a:solidFill>
                <a:latin typeface="Arial" panose="020B0604020202020204" pitchFamily="34" charset="0"/>
                <a:cs typeface="Arial" panose="020B0604020202020204" pitchFamily="34" charset="0"/>
              </a:rPr>
              <a:t>pp</a:t>
            </a:r>
            <a:r>
              <a:rPr lang="en-US" sz="1400" dirty="0">
                <a:solidFill>
                  <a:schemeClr val="tx2">
                    <a:lumMod val="75000"/>
                  </a:schemeClr>
                </a:solidFill>
                <a:latin typeface="Arial" panose="020B0604020202020204" pitchFamily="34" charset="0"/>
                <a:cs typeface="Arial" panose="020B0604020202020204" pitchFamily="34" charset="0"/>
              </a:rPr>
              <a:t>. </a:t>
            </a:r>
            <a:r>
              <a:rPr lang="en-US" sz="1400" dirty="0" smtClean="0">
                <a:solidFill>
                  <a:schemeClr val="tx2">
                    <a:lumMod val="75000"/>
                  </a:schemeClr>
                </a:solidFill>
                <a:latin typeface="Arial" panose="020B0604020202020204" pitchFamily="34" charset="0"/>
                <a:cs typeface="Arial" panose="020B0604020202020204" pitchFamily="34" charset="0"/>
              </a:rPr>
              <a:t>130-131).</a:t>
            </a:r>
            <a:endParaRPr lang="en-US" sz="1400" dirty="0" smtClean="0">
              <a:solidFill>
                <a:schemeClr val="accent3"/>
              </a:solidFill>
              <a:latin typeface="Arial" panose="020B0604020202020204" pitchFamily="34" charset="0"/>
              <a:cs typeface="Arial" panose="020B0604020202020204" pitchFamily="34" charset="0"/>
            </a:endParaRPr>
          </a:p>
        </p:txBody>
      </p:sp>
      <p:sp>
        <p:nvSpPr>
          <p:cNvPr id="5" name="Rectangle 2"/>
          <p:cNvSpPr>
            <a:spLocks noGrp="1" noChangeArrowheads="1"/>
          </p:cNvSpPr>
          <p:nvPr>
            <p:ph type="title"/>
          </p:nvPr>
        </p:nvSpPr>
        <p:spPr>
          <a:xfrm>
            <a:off x="228600" y="152400"/>
            <a:ext cx="8915400" cy="914400"/>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“Examples of Historical Inaccuracy”</a:t>
            </a:r>
            <a:endParaRPr lang="en-US" altLang="en-US" dirty="0">
              <a:solidFill>
                <a:srgbClr val="FFFF0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548361229"/>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11FAB56-F1D0-4A38-B6CB-A69DCEBB5786}" type="slidenum">
              <a:rPr lang="en-US" smtClean="0">
                <a:solidFill>
                  <a:srgbClr val="FFFFFF"/>
                </a:solidFill>
              </a:rPr>
              <a:pPr/>
              <a:t>6</a:t>
            </a:fld>
            <a:endParaRPr lang="en-US">
              <a:solidFill>
                <a:srgbClr val="FFFFFF"/>
              </a:solidFill>
            </a:endParaRPr>
          </a:p>
        </p:txBody>
      </p:sp>
      <p:sp>
        <p:nvSpPr>
          <p:cNvPr id="5" name="Rectangle 2"/>
          <p:cNvSpPr txBox="1">
            <a:spLocks noChangeArrowheads="1"/>
          </p:cNvSpPr>
          <p:nvPr/>
        </p:nvSpPr>
        <p:spPr>
          <a:xfrm>
            <a:off x="533400" y="228600"/>
            <a:ext cx="8153400" cy="1219201"/>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en-US" dirty="0" smtClean="0">
                <a:solidFill>
                  <a:srgbClr val="FFFF00"/>
                </a:solidFill>
              </a:rPr>
              <a:t>Forty Years in the Wilderness</a:t>
            </a:r>
            <a:endParaRPr lang="en-US" altLang="en-US" dirty="0">
              <a:solidFill>
                <a:srgbClr val="FFFF00"/>
              </a:solidFill>
            </a:endParaRPr>
          </a:p>
        </p:txBody>
      </p:sp>
      <p:pic>
        <p:nvPicPr>
          <p:cNvPr id="19458" name="Picture 2" descr="C:\Users\Ron Duffield\Desktop\RLR Pictures\1888 Books\Bunch,Taylor,G CH-6.jpg"/>
          <p:cNvPicPr>
            <a:picLocks noChangeAspect="1" noChangeArrowheads="1"/>
          </p:cNvPicPr>
          <p:nvPr/>
        </p:nvPicPr>
        <p:blipFill>
          <a:blip r:embed="rId3"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2673350" y="1162662"/>
            <a:ext cx="3651250" cy="5330454"/>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915040210"/>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p14:dur="0"/>
    </mc:Choice>
    <mc:Fallback>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11FAB56-F1D0-4A38-B6CB-A69DCEBB5786}" type="slidenum">
              <a:rPr lang="en-US" smtClean="0">
                <a:solidFill>
                  <a:srgbClr val="FFFFFF"/>
                </a:solidFill>
              </a:rPr>
              <a:pPr/>
              <a:t>60</a:t>
            </a:fld>
            <a:endParaRPr lang="en-US">
              <a:solidFill>
                <a:srgbClr val="FFFFFF"/>
              </a:solidFill>
            </a:endParaRPr>
          </a:p>
        </p:txBody>
      </p:sp>
      <p:sp>
        <p:nvSpPr>
          <p:cNvPr id="5" name="Rectangle 2"/>
          <p:cNvSpPr txBox="1">
            <a:spLocks noChangeArrowheads="1"/>
          </p:cNvSpPr>
          <p:nvPr/>
        </p:nvSpPr>
        <p:spPr>
          <a:xfrm>
            <a:off x="533400" y="278298"/>
            <a:ext cx="8153400" cy="762000"/>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en-US" dirty="0">
                <a:solidFill>
                  <a:srgbClr val="FFFF00"/>
                </a:solidFill>
              </a:rPr>
              <a:t>“Examples of Historical Inaccuracy”</a:t>
            </a:r>
          </a:p>
        </p:txBody>
      </p:sp>
      <p:pic>
        <p:nvPicPr>
          <p:cNvPr id="12290" name="Picture 2" descr="http://upload.wikimedia.org/wikipedia/en/thumb/9/9e/Seventh-Day_Adventist_Church_logo.svg/1069px-Seventh-Day_Adventist_Church_logo.svg.png"/>
          <p:cNvPicPr>
            <a:picLocks noChangeAspect="1" noChangeArrowheads="1"/>
          </p:cNvPicPr>
          <p:nvPr/>
        </p:nvPicPr>
        <p:blipFill>
          <a:blip r:embed="rId3"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586191" y="1371600"/>
            <a:ext cx="3905250" cy="3743325"/>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pic>
        <p:nvPicPr>
          <p:cNvPr id="1026" name="Picture 2" descr="C:\Users\Ron Duffield\MyPictures\Pictures\ControlCenter4\Scan\CCF10052014_0000.jpg"/>
          <p:cNvPicPr>
            <a:picLocks noChangeAspect="1" noChangeArrowheads="1"/>
          </p:cNvPicPr>
          <p:nvPr/>
        </p:nvPicPr>
        <p:blipFill rotWithShape="1">
          <a:blip r:embed="rId4"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l="4521" r="14891" b="19366"/>
          <a:stretch/>
        </p:blipFill>
        <p:spPr bwMode="auto">
          <a:xfrm>
            <a:off x="5105400" y="1219200"/>
            <a:ext cx="3249110" cy="4635661"/>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114576684"/>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p14:dur="0"/>
    </mc:Choice>
    <mc:Fallback>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914400"/>
            <a:ext cx="8382000" cy="5791200"/>
          </a:xfrm>
        </p:spPr>
        <p:txBody>
          <a:bodyPr>
            <a:normAutofit fontScale="92500" lnSpcReduction="10000"/>
          </a:bodyPr>
          <a:lstStyle/>
          <a:p>
            <a:pPr marL="0" indent="0">
              <a:buNone/>
            </a:pPr>
            <a:r>
              <a:rPr lang="en-US" sz="2700" dirty="0" smtClean="0">
                <a:solidFill>
                  <a:schemeClr val="tx2">
                    <a:lumMod val="90000"/>
                  </a:schemeClr>
                </a:solidFill>
                <a:latin typeface="Arial" panose="020B0604020202020204" pitchFamily="34" charset="0"/>
                <a:cs typeface="Arial" panose="020B0604020202020204" pitchFamily="34" charset="0"/>
              </a:rPr>
              <a:t>“</a:t>
            </a:r>
            <a:r>
              <a:rPr lang="en-US" sz="2700" dirty="0">
                <a:solidFill>
                  <a:schemeClr val="tx2">
                    <a:lumMod val="90000"/>
                  </a:schemeClr>
                </a:solidFill>
                <a:latin typeface="Arial" panose="020B0604020202020204" pitchFamily="34" charset="0"/>
                <a:cs typeface="Arial" panose="020B0604020202020204" pitchFamily="34" charset="0"/>
              </a:rPr>
              <a:t>During the institute Elders J. </a:t>
            </a:r>
            <a:r>
              <a:rPr lang="en-US" sz="2700" dirty="0" smtClean="0">
                <a:solidFill>
                  <a:schemeClr val="tx2">
                    <a:lumMod val="90000"/>
                  </a:schemeClr>
                </a:solidFill>
                <a:latin typeface="Arial" panose="020B0604020202020204" pitchFamily="34" charset="0"/>
                <a:cs typeface="Arial" panose="020B0604020202020204" pitchFamily="34" charset="0"/>
              </a:rPr>
              <a:t>H. Morrison </a:t>
            </a:r>
            <a:r>
              <a:rPr lang="en-US" sz="2700" dirty="0">
                <a:solidFill>
                  <a:schemeClr val="tx2">
                    <a:lumMod val="90000"/>
                  </a:schemeClr>
                </a:solidFill>
                <a:latin typeface="Arial" panose="020B0604020202020204" pitchFamily="34" charset="0"/>
                <a:cs typeface="Arial" panose="020B0604020202020204" pitchFamily="34" charset="0"/>
              </a:rPr>
              <a:t>and E. J. Waggoner </a:t>
            </a:r>
            <a:r>
              <a:rPr lang="en-US" sz="2700" dirty="0" smtClean="0">
                <a:solidFill>
                  <a:schemeClr val="tx2">
                    <a:lumMod val="90000"/>
                  </a:schemeClr>
                </a:solidFill>
                <a:latin typeface="Arial" panose="020B0604020202020204" pitchFamily="34" charset="0"/>
                <a:cs typeface="Arial" panose="020B0604020202020204" pitchFamily="34" charset="0"/>
              </a:rPr>
              <a:t>discussed the </a:t>
            </a:r>
            <a:r>
              <a:rPr lang="en-US" sz="2700" dirty="0">
                <a:solidFill>
                  <a:schemeClr val="tx2">
                    <a:lumMod val="90000"/>
                  </a:schemeClr>
                </a:solidFill>
                <a:latin typeface="Arial" panose="020B0604020202020204" pitchFamily="34" charset="0"/>
                <a:cs typeface="Arial" panose="020B0604020202020204" pitchFamily="34" charset="0"/>
              </a:rPr>
              <a:t>law as interpreted </a:t>
            </a:r>
            <a:r>
              <a:rPr lang="en-US" sz="2700" dirty="0" smtClean="0">
                <a:solidFill>
                  <a:schemeClr val="tx2">
                    <a:lumMod val="90000"/>
                  </a:schemeClr>
                </a:solidFill>
                <a:latin typeface="Arial" panose="020B0604020202020204" pitchFamily="34" charset="0"/>
                <a:cs typeface="Arial" panose="020B0604020202020204" pitchFamily="34" charset="0"/>
              </a:rPr>
              <a:t>in the </a:t>
            </a:r>
            <a:r>
              <a:rPr lang="en-US" sz="2700" dirty="0">
                <a:solidFill>
                  <a:schemeClr val="tx2">
                    <a:lumMod val="90000"/>
                  </a:schemeClr>
                </a:solidFill>
                <a:latin typeface="Arial" panose="020B0604020202020204" pitchFamily="34" charset="0"/>
                <a:cs typeface="Arial" panose="020B0604020202020204" pitchFamily="34" charset="0"/>
              </a:rPr>
              <a:t>book of Galatians. Elders </a:t>
            </a:r>
            <a:r>
              <a:rPr lang="en-US" sz="2700" dirty="0" smtClean="0">
                <a:solidFill>
                  <a:schemeClr val="tx2">
                    <a:lumMod val="90000"/>
                  </a:schemeClr>
                </a:solidFill>
                <a:latin typeface="Arial" panose="020B0604020202020204" pitchFamily="34" charset="0"/>
                <a:cs typeface="Arial" panose="020B0604020202020204" pitchFamily="34" charset="0"/>
              </a:rPr>
              <a:t>Jones and </a:t>
            </a:r>
            <a:r>
              <a:rPr lang="en-US" sz="2700" dirty="0">
                <a:solidFill>
                  <a:schemeClr val="tx2">
                    <a:lumMod val="90000"/>
                  </a:schemeClr>
                </a:solidFill>
                <a:latin typeface="Arial" panose="020B0604020202020204" pitchFamily="34" charset="0"/>
                <a:cs typeface="Arial" panose="020B0604020202020204" pitchFamily="34" charset="0"/>
              </a:rPr>
              <a:t>Smith discussed the ten </a:t>
            </a:r>
            <a:r>
              <a:rPr lang="en-US" sz="2700" dirty="0" smtClean="0">
                <a:solidFill>
                  <a:schemeClr val="tx2">
                    <a:lumMod val="90000"/>
                  </a:schemeClr>
                </a:solidFill>
                <a:latin typeface="Arial" panose="020B0604020202020204" pitchFamily="34" charset="0"/>
                <a:cs typeface="Arial" panose="020B0604020202020204" pitchFamily="34" charset="0"/>
              </a:rPr>
              <a:t>kingdoms of </a:t>
            </a:r>
            <a:r>
              <a:rPr lang="en-US" sz="2700" dirty="0">
                <a:solidFill>
                  <a:schemeClr val="tx2">
                    <a:lumMod val="90000"/>
                  </a:schemeClr>
                </a:solidFill>
                <a:latin typeface="Arial" panose="020B0604020202020204" pitchFamily="34" charset="0"/>
                <a:cs typeface="Arial" panose="020B0604020202020204" pitchFamily="34" charset="0"/>
              </a:rPr>
              <a:t>Daniel 2 and 7, their </a:t>
            </a:r>
            <a:r>
              <a:rPr lang="en-US" sz="2700" dirty="0" smtClean="0">
                <a:solidFill>
                  <a:schemeClr val="tx2">
                    <a:lumMod val="90000"/>
                  </a:schemeClr>
                </a:solidFill>
                <a:latin typeface="Arial" panose="020B0604020202020204" pitchFamily="34" charset="0"/>
                <a:cs typeface="Arial" panose="020B0604020202020204" pitchFamily="34" charset="0"/>
              </a:rPr>
              <a:t>disagreement concerning </a:t>
            </a:r>
            <a:r>
              <a:rPr lang="en-US" sz="2700" dirty="0">
                <a:solidFill>
                  <a:schemeClr val="tx2">
                    <a:lumMod val="90000"/>
                  </a:schemeClr>
                </a:solidFill>
                <a:latin typeface="Arial" panose="020B0604020202020204" pitchFamily="34" charset="0"/>
                <a:cs typeface="Arial" panose="020B0604020202020204" pitchFamily="34" charset="0"/>
              </a:rPr>
              <a:t>only a </a:t>
            </a:r>
            <a:r>
              <a:rPr lang="en-US" sz="2700" dirty="0" smtClean="0">
                <a:solidFill>
                  <a:schemeClr val="tx2">
                    <a:lumMod val="90000"/>
                  </a:schemeClr>
                </a:solidFill>
                <a:latin typeface="Arial" panose="020B0604020202020204" pitchFamily="34" charset="0"/>
                <a:cs typeface="Arial" panose="020B0604020202020204" pitchFamily="34" charset="0"/>
              </a:rPr>
              <a:t>detail about </a:t>
            </a:r>
            <a:r>
              <a:rPr lang="en-US" sz="2700" dirty="0">
                <a:solidFill>
                  <a:schemeClr val="tx2">
                    <a:lumMod val="90000"/>
                  </a:schemeClr>
                </a:solidFill>
                <a:latin typeface="Arial" panose="020B0604020202020204" pitchFamily="34" charset="0"/>
                <a:cs typeface="Arial" panose="020B0604020202020204" pitchFamily="34" charset="0"/>
              </a:rPr>
              <a:t>one kingdom. This latter </a:t>
            </a:r>
            <a:r>
              <a:rPr lang="en-US" sz="2700" dirty="0" smtClean="0">
                <a:solidFill>
                  <a:schemeClr val="tx2">
                    <a:lumMod val="90000"/>
                  </a:schemeClr>
                </a:solidFill>
                <a:latin typeface="Arial" panose="020B0604020202020204" pitchFamily="34" charset="0"/>
                <a:cs typeface="Arial" panose="020B0604020202020204" pitchFamily="34" charset="0"/>
              </a:rPr>
              <a:t>controversy </a:t>
            </a:r>
            <a:r>
              <a:rPr lang="en-US" sz="2700" dirty="0" smtClean="0">
                <a:solidFill>
                  <a:schemeClr val="tx2">
                    <a:lumMod val="50000"/>
                  </a:schemeClr>
                </a:solidFill>
                <a:latin typeface="Arial" panose="020B0604020202020204" pitchFamily="34" charset="0"/>
                <a:cs typeface="Arial" panose="020B0604020202020204" pitchFamily="34" charset="0"/>
              </a:rPr>
              <a:t>was </a:t>
            </a:r>
            <a:r>
              <a:rPr lang="en-US" sz="2700" dirty="0">
                <a:solidFill>
                  <a:schemeClr val="tx2">
                    <a:lumMod val="50000"/>
                  </a:schemeClr>
                </a:solidFill>
                <a:latin typeface="Arial" panose="020B0604020202020204" pitchFamily="34" charset="0"/>
                <a:cs typeface="Arial" panose="020B0604020202020204" pitchFamily="34" charset="0"/>
              </a:rPr>
              <a:t>based somewhat </a:t>
            </a:r>
            <a:r>
              <a:rPr lang="en-US" sz="2700" dirty="0" smtClean="0">
                <a:solidFill>
                  <a:schemeClr val="tx2">
                    <a:lumMod val="50000"/>
                  </a:schemeClr>
                </a:solidFill>
                <a:latin typeface="Arial" panose="020B0604020202020204" pitchFamily="34" charset="0"/>
                <a:cs typeface="Arial" panose="020B0604020202020204" pitchFamily="34" charset="0"/>
              </a:rPr>
              <a:t>on personalities</a:t>
            </a:r>
            <a:r>
              <a:rPr lang="en-US" sz="2700" dirty="0">
                <a:solidFill>
                  <a:schemeClr val="tx2">
                    <a:lumMod val="90000"/>
                  </a:schemeClr>
                </a:solidFill>
                <a:latin typeface="Arial" panose="020B0604020202020204" pitchFamily="34" charset="0"/>
                <a:cs typeface="Arial" panose="020B0604020202020204" pitchFamily="34" charset="0"/>
              </a:rPr>
              <a:t>. Smith was a </a:t>
            </a:r>
            <a:r>
              <a:rPr lang="en-US" sz="2700" dirty="0" smtClean="0">
                <a:solidFill>
                  <a:schemeClr val="tx2">
                    <a:lumMod val="90000"/>
                  </a:schemeClr>
                </a:solidFill>
                <a:latin typeface="Arial" panose="020B0604020202020204" pitchFamily="34" charset="0"/>
                <a:cs typeface="Arial" panose="020B0604020202020204" pitchFamily="34" charset="0"/>
              </a:rPr>
              <a:t>modest, retiring </a:t>
            </a:r>
            <a:r>
              <a:rPr lang="en-US" sz="2700" dirty="0">
                <a:solidFill>
                  <a:schemeClr val="tx2">
                    <a:lumMod val="90000"/>
                  </a:schemeClr>
                </a:solidFill>
                <a:latin typeface="Arial" panose="020B0604020202020204" pitchFamily="34" charset="0"/>
                <a:cs typeface="Arial" panose="020B0604020202020204" pitchFamily="34" charset="0"/>
              </a:rPr>
              <a:t>man, whose abilities </a:t>
            </a:r>
            <a:r>
              <a:rPr lang="en-US" sz="2700" dirty="0" smtClean="0">
                <a:solidFill>
                  <a:schemeClr val="tx2">
                    <a:lumMod val="90000"/>
                  </a:schemeClr>
                </a:solidFill>
                <a:latin typeface="Arial" panose="020B0604020202020204" pitchFamily="34" charset="0"/>
                <a:cs typeface="Arial" panose="020B0604020202020204" pitchFamily="34" charset="0"/>
              </a:rPr>
              <a:t>kept him </a:t>
            </a:r>
            <a:r>
              <a:rPr lang="en-US" sz="2700" dirty="0">
                <a:solidFill>
                  <a:schemeClr val="tx2">
                    <a:lumMod val="90000"/>
                  </a:schemeClr>
                </a:solidFill>
                <a:latin typeface="Arial" panose="020B0604020202020204" pitchFamily="34" charset="0"/>
                <a:cs typeface="Arial" panose="020B0604020202020204" pitchFamily="34" charset="0"/>
              </a:rPr>
              <a:t>in high esteem. Jones was </a:t>
            </a:r>
            <a:r>
              <a:rPr lang="en-US" sz="2700" dirty="0" smtClean="0">
                <a:solidFill>
                  <a:schemeClr val="tx2">
                    <a:lumMod val="90000"/>
                  </a:schemeClr>
                </a:solidFill>
                <a:latin typeface="Arial" panose="020B0604020202020204" pitchFamily="34" charset="0"/>
                <a:cs typeface="Arial" panose="020B0604020202020204" pitchFamily="34" charset="0"/>
              </a:rPr>
              <a:t>unpolished but </a:t>
            </a:r>
            <a:r>
              <a:rPr lang="en-US" sz="2700" dirty="0">
                <a:solidFill>
                  <a:schemeClr val="tx2">
                    <a:lumMod val="90000"/>
                  </a:schemeClr>
                </a:solidFill>
                <a:latin typeface="Arial" panose="020B0604020202020204" pitchFamily="34" charset="0"/>
                <a:cs typeface="Arial" panose="020B0604020202020204" pitchFamily="34" charset="0"/>
              </a:rPr>
              <a:t>impressive, </a:t>
            </a:r>
            <a:r>
              <a:rPr lang="en-US" sz="2700" dirty="0" smtClean="0">
                <a:solidFill>
                  <a:schemeClr val="tx2">
                    <a:lumMod val="50000"/>
                  </a:schemeClr>
                </a:solidFill>
                <a:latin typeface="Arial" panose="020B0604020202020204" pitchFamily="34" charset="0"/>
                <a:cs typeface="Arial" panose="020B0604020202020204" pitchFamily="34" charset="0"/>
              </a:rPr>
              <a:t>depending much </a:t>
            </a:r>
            <a:r>
              <a:rPr lang="en-US" sz="2700" dirty="0">
                <a:solidFill>
                  <a:schemeClr val="tx2">
                    <a:lumMod val="50000"/>
                  </a:schemeClr>
                </a:solidFill>
                <a:latin typeface="Arial" panose="020B0604020202020204" pitchFamily="34" charset="0"/>
                <a:cs typeface="Arial" panose="020B0604020202020204" pitchFamily="34" charset="0"/>
              </a:rPr>
              <a:t>on his forceful </a:t>
            </a:r>
            <a:r>
              <a:rPr lang="en-US" sz="2700" dirty="0" smtClean="0">
                <a:solidFill>
                  <a:schemeClr val="tx2">
                    <a:lumMod val="50000"/>
                  </a:schemeClr>
                </a:solidFill>
                <a:latin typeface="Arial" panose="020B0604020202020204" pitchFamily="34" charset="0"/>
                <a:cs typeface="Arial" panose="020B0604020202020204" pitchFamily="34" charset="0"/>
              </a:rPr>
              <a:t>speech</a:t>
            </a:r>
            <a:r>
              <a:rPr lang="en-US" sz="2700" dirty="0" smtClean="0">
                <a:solidFill>
                  <a:schemeClr val="tx2">
                    <a:lumMod val="90000"/>
                  </a:schemeClr>
                </a:solidFill>
                <a:latin typeface="Arial" panose="020B0604020202020204" pitchFamily="34" charset="0"/>
                <a:cs typeface="Arial" panose="020B0604020202020204" pitchFamily="34" charset="0"/>
              </a:rPr>
              <a:t>….”</a:t>
            </a:r>
          </a:p>
          <a:p>
            <a:pPr marL="0" indent="0">
              <a:buNone/>
            </a:pPr>
            <a:r>
              <a:rPr lang="en-US" sz="2700" dirty="0">
                <a:solidFill>
                  <a:schemeClr val="tx2">
                    <a:lumMod val="90000"/>
                  </a:schemeClr>
                </a:solidFill>
                <a:latin typeface="Arial" panose="020B0604020202020204" pitchFamily="34" charset="0"/>
                <a:cs typeface="Arial" panose="020B0604020202020204" pitchFamily="34" charset="0"/>
              </a:rPr>
              <a:t>“</a:t>
            </a:r>
            <a:r>
              <a:rPr lang="en-US" sz="2700" dirty="0">
                <a:solidFill>
                  <a:schemeClr val="tx2">
                    <a:lumMod val="50000"/>
                  </a:schemeClr>
                </a:solidFill>
                <a:latin typeface="Arial" panose="020B0604020202020204" pitchFamily="34" charset="0"/>
                <a:cs typeface="Arial" panose="020B0604020202020204" pitchFamily="34" charset="0"/>
              </a:rPr>
              <a:t>Ellen White did not </a:t>
            </a:r>
            <a:r>
              <a:rPr lang="en-US" sz="2700" dirty="0" smtClean="0">
                <a:solidFill>
                  <a:schemeClr val="tx2">
                    <a:lumMod val="50000"/>
                  </a:schemeClr>
                </a:solidFill>
                <a:latin typeface="Arial" panose="020B0604020202020204" pitchFamily="34" charset="0"/>
                <a:cs typeface="Arial" panose="020B0604020202020204" pitchFamily="34" charset="0"/>
              </a:rPr>
              <a:t>take sides</a:t>
            </a:r>
            <a:r>
              <a:rPr lang="en-US" sz="2700" dirty="0">
                <a:solidFill>
                  <a:schemeClr val="tx2">
                    <a:lumMod val="90000"/>
                  </a:schemeClr>
                </a:solidFill>
                <a:latin typeface="Arial" panose="020B0604020202020204" pitchFamily="34" charset="0"/>
                <a:cs typeface="Arial" panose="020B0604020202020204" pitchFamily="34" charset="0"/>
              </a:rPr>
              <a:t>. She made no </a:t>
            </a:r>
            <a:r>
              <a:rPr lang="en-US" sz="2700" dirty="0" smtClean="0">
                <a:solidFill>
                  <a:schemeClr val="tx2">
                    <a:lumMod val="90000"/>
                  </a:schemeClr>
                </a:solidFill>
                <a:latin typeface="Arial" panose="020B0604020202020204" pitchFamily="34" charset="0"/>
                <a:cs typeface="Arial" panose="020B0604020202020204" pitchFamily="34" charset="0"/>
              </a:rPr>
              <a:t>statement about </a:t>
            </a:r>
            <a:r>
              <a:rPr lang="en-US" sz="2700" dirty="0">
                <a:solidFill>
                  <a:schemeClr val="tx2">
                    <a:lumMod val="90000"/>
                  </a:schemeClr>
                </a:solidFill>
                <a:latin typeface="Arial" panose="020B0604020202020204" pitchFamily="34" charset="0"/>
                <a:cs typeface="Arial" panose="020B0604020202020204" pitchFamily="34" charset="0"/>
              </a:rPr>
              <a:t>the law in Galatians. </a:t>
            </a:r>
            <a:r>
              <a:rPr lang="en-US" sz="2700" dirty="0" smtClean="0">
                <a:solidFill>
                  <a:schemeClr val="tx2">
                    <a:lumMod val="90000"/>
                  </a:schemeClr>
                </a:solidFill>
                <a:latin typeface="Arial" panose="020B0604020202020204" pitchFamily="34" charset="0"/>
                <a:cs typeface="Arial" panose="020B0604020202020204" pitchFamily="34" charset="0"/>
              </a:rPr>
              <a:t>She pleaded </a:t>
            </a:r>
            <a:r>
              <a:rPr lang="en-US" sz="2700" dirty="0">
                <a:solidFill>
                  <a:schemeClr val="tx2">
                    <a:lumMod val="90000"/>
                  </a:schemeClr>
                </a:solidFill>
                <a:latin typeface="Arial" panose="020B0604020202020204" pitchFamily="34" charset="0"/>
                <a:cs typeface="Arial" panose="020B0604020202020204" pitchFamily="34" charset="0"/>
              </a:rPr>
              <a:t>for all to study the </a:t>
            </a:r>
            <a:r>
              <a:rPr lang="en-US" sz="2700" dirty="0" smtClean="0">
                <a:solidFill>
                  <a:schemeClr val="tx2">
                    <a:lumMod val="90000"/>
                  </a:schemeClr>
                </a:solidFill>
                <a:latin typeface="Arial" panose="020B0604020202020204" pitchFamily="34" charset="0"/>
                <a:cs typeface="Arial" panose="020B0604020202020204" pitchFamily="34" charset="0"/>
              </a:rPr>
              <a:t>truths of </a:t>
            </a:r>
            <a:r>
              <a:rPr lang="en-US" sz="2700" dirty="0">
                <a:solidFill>
                  <a:schemeClr val="tx2">
                    <a:lumMod val="90000"/>
                  </a:schemeClr>
                </a:solidFill>
                <a:latin typeface="Arial" panose="020B0604020202020204" pitchFamily="34" charset="0"/>
                <a:cs typeface="Arial" panose="020B0604020202020204" pitchFamily="34" charset="0"/>
              </a:rPr>
              <a:t>God's word with open </a:t>
            </a:r>
            <a:r>
              <a:rPr lang="en-US" sz="2700" dirty="0" smtClean="0">
                <a:solidFill>
                  <a:schemeClr val="tx2">
                    <a:lumMod val="90000"/>
                  </a:schemeClr>
                </a:solidFill>
                <a:latin typeface="Arial" panose="020B0604020202020204" pitchFamily="34" charset="0"/>
                <a:cs typeface="Arial" panose="020B0604020202020204" pitchFamily="34" charset="0"/>
              </a:rPr>
              <a:t>minds. She </a:t>
            </a:r>
            <a:r>
              <a:rPr lang="en-US" sz="2700" dirty="0">
                <a:solidFill>
                  <a:schemeClr val="tx2">
                    <a:lumMod val="90000"/>
                  </a:schemeClr>
                </a:solidFill>
                <a:latin typeface="Arial" panose="020B0604020202020204" pitchFamily="34" charset="0"/>
                <a:cs typeface="Arial" panose="020B0604020202020204" pitchFamily="34" charset="0"/>
              </a:rPr>
              <a:t>preached Christ and </a:t>
            </a:r>
            <a:r>
              <a:rPr lang="en-US" sz="2700" dirty="0" smtClean="0">
                <a:solidFill>
                  <a:schemeClr val="tx2">
                    <a:lumMod val="90000"/>
                  </a:schemeClr>
                </a:solidFill>
                <a:latin typeface="Arial" panose="020B0604020202020204" pitchFamily="34" charset="0"/>
                <a:cs typeface="Arial" panose="020B0604020202020204" pitchFamily="34" charset="0"/>
              </a:rPr>
              <a:t>justification only </a:t>
            </a:r>
            <a:r>
              <a:rPr lang="en-US" sz="2700" dirty="0">
                <a:solidFill>
                  <a:schemeClr val="tx2">
                    <a:lumMod val="90000"/>
                  </a:schemeClr>
                </a:solidFill>
                <a:latin typeface="Arial" panose="020B0604020202020204" pitchFamily="34" charset="0"/>
                <a:cs typeface="Arial" panose="020B0604020202020204" pitchFamily="34" charset="0"/>
              </a:rPr>
              <a:t>through His merits. </a:t>
            </a:r>
            <a:r>
              <a:rPr lang="en-US" sz="2700" dirty="0" smtClean="0">
                <a:solidFill>
                  <a:schemeClr val="tx2">
                    <a:lumMod val="50000"/>
                  </a:schemeClr>
                </a:solidFill>
                <a:latin typeface="Arial" panose="020B0604020202020204" pitchFamily="34" charset="0"/>
                <a:cs typeface="Arial" panose="020B0604020202020204" pitchFamily="34" charset="0"/>
              </a:rPr>
              <a:t>The rank </a:t>
            </a:r>
            <a:r>
              <a:rPr lang="en-US" sz="2700" dirty="0">
                <a:solidFill>
                  <a:schemeClr val="tx2">
                    <a:lumMod val="50000"/>
                  </a:schemeClr>
                </a:solidFill>
                <a:latin typeface="Arial" panose="020B0604020202020204" pitchFamily="34" charset="0"/>
                <a:cs typeface="Arial" panose="020B0604020202020204" pitchFamily="34" charset="0"/>
              </a:rPr>
              <a:t>and file of the people </a:t>
            </a:r>
            <a:r>
              <a:rPr lang="en-US" sz="2700" dirty="0" smtClean="0">
                <a:solidFill>
                  <a:schemeClr val="tx2">
                    <a:lumMod val="50000"/>
                  </a:schemeClr>
                </a:solidFill>
                <a:latin typeface="Arial" panose="020B0604020202020204" pitchFamily="34" charset="0"/>
                <a:cs typeface="Arial" panose="020B0604020202020204" pitchFamily="34" charset="0"/>
              </a:rPr>
              <a:t>attending the </a:t>
            </a:r>
            <a:r>
              <a:rPr lang="en-US" sz="2700" dirty="0">
                <a:solidFill>
                  <a:schemeClr val="tx2">
                    <a:lumMod val="50000"/>
                  </a:schemeClr>
                </a:solidFill>
                <a:latin typeface="Arial" panose="020B0604020202020204" pitchFamily="34" charset="0"/>
                <a:cs typeface="Arial" panose="020B0604020202020204" pitchFamily="34" charset="0"/>
              </a:rPr>
              <a:t>conference accepted </a:t>
            </a:r>
            <a:r>
              <a:rPr lang="en-US" sz="2700" dirty="0" smtClean="0">
                <a:solidFill>
                  <a:schemeClr val="tx2">
                    <a:lumMod val="50000"/>
                  </a:schemeClr>
                </a:solidFill>
                <a:latin typeface="Arial" panose="020B0604020202020204" pitchFamily="34" charset="0"/>
                <a:cs typeface="Arial" panose="020B0604020202020204" pitchFamily="34" charset="0"/>
              </a:rPr>
              <a:t>the message </a:t>
            </a:r>
            <a:r>
              <a:rPr lang="en-US" sz="2700" dirty="0">
                <a:solidFill>
                  <a:schemeClr val="tx2">
                    <a:lumMod val="50000"/>
                  </a:schemeClr>
                </a:solidFill>
                <a:latin typeface="Arial" panose="020B0604020202020204" pitchFamily="34" charset="0"/>
                <a:cs typeface="Arial" panose="020B0604020202020204" pitchFamily="34" charset="0"/>
              </a:rPr>
              <a:t>joyously</a:t>
            </a:r>
            <a:r>
              <a:rPr lang="en-US" sz="2700" dirty="0">
                <a:solidFill>
                  <a:schemeClr val="tx2">
                    <a:lumMod val="90000"/>
                  </a:schemeClr>
                </a:solidFill>
                <a:latin typeface="Arial" panose="020B0604020202020204" pitchFamily="34" charset="0"/>
                <a:cs typeface="Arial" panose="020B0604020202020204" pitchFamily="34" charset="0"/>
              </a:rPr>
              <a:t>, but not some </a:t>
            </a:r>
            <a:r>
              <a:rPr lang="en-US" sz="2700" dirty="0" smtClean="0">
                <a:solidFill>
                  <a:schemeClr val="tx2">
                    <a:lumMod val="90000"/>
                  </a:schemeClr>
                </a:solidFill>
                <a:latin typeface="Arial" panose="020B0604020202020204" pitchFamily="34" charset="0"/>
                <a:cs typeface="Arial" panose="020B0604020202020204" pitchFamily="34" charset="0"/>
              </a:rPr>
              <a:t>of the </a:t>
            </a:r>
            <a:r>
              <a:rPr lang="en-US" sz="2700" dirty="0">
                <a:solidFill>
                  <a:schemeClr val="tx2">
                    <a:lumMod val="90000"/>
                  </a:schemeClr>
                </a:solidFill>
                <a:latin typeface="Arial" panose="020B0604020202020204" pitchFamily="34" charset="0"/>
                <a:cs typeface="Arial" panose="020B0604020202020204" pitchFamily="34" charset="0"/>
              </a:rPr>
              <a:t>leaders</a:t>
            </a:r>
            <a:r>
              <a:rPr lang="en-US" sz="2700" dirty="0" smtClean="0">
                <a:solidFill>
                  <a:schemeClr val="tx2">
                    <a:lumMod val="90000"/>
                  </a:schemeClr>
                </a:solidFill>
                <a:latin typeface="Arial" panose="020B0604020202020204" pitchFamily="34" charset="0"/>
                <a:cs typeface="Arial" panose="020B0604020202020204" pitchFamily="34" charset="0"/>
              </a:rPr>
              <a:t>.”(cont.)</a:t>
            </a:r>
          </a:p>
        </p:txBody>
      </p:sp>
      <p:sp>
        <p:nvSpPr>
          <p:cNvPr id="5" name="Rectangle 2"/>
          <p:cNvSpPr>
            <a:spLocks noGrp="1" noChangeArrowheads="1"/>
          </p:cNvSpPr>
          <p:nvPr>
            <p:ph type="title"/>
          </p:nvPr>
        </p:nvSpPr>
        <p:spPr>
          <a:xfrm>
            <a:off x="228600" y="152400"/>
            <a:ext cx="8915400" cy="914400"/>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“Examples of Historical Inaccuracy”</a:t>
            </a:r>
            <a:endParaRPr lang="en-US" altLang="en-US" dirty="0">
              <a:solidFill>
                <a:srgbClr val="FFFF0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160285509"/>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914400"/>
            <a:ext cx="8382000" cy="5791200"/>
          </a:xfrm>
        </p:spPr>
        <p:txBody>
          <a:bodyPr>
            <a:normAutofit fontScale="92500" lnSpcReduction="10000"/>
          </a:bodyPr>
          <a:lstStyle/>
          <a:p>
            <a:pPr marL="0" indent="0">
              <a:buNone/>
            </a:pPr>
            <a:r>
              <a:rPr lang="en-US" sz="2700" dirty="0">
                <a:solidFill>
                  <a:schemeClr val="tx2">
                    <a:lumMod val="90000"/>
                  </a:schemeClr>
                </a:solidFill>
                <a:latin typeface="Arial" panose="020B0604020202020204" pitchFamily="34" charset="0"/>
                <a:cs typeface="Arial" panose="020B0604020202020204" pitchFamily="34" charset="0"/>
              </a:rPr>
              <a:t>“Ellen White's sermons </a:t>
            </a:r>
            <a:r>
              <a:rPr lang="en-US" sz="2700" dirty="0" smtClean="0">
                <a:solidFill>
                  <a:schemeClr val="tx2">
                    <a:lumMod val="90000"/>
                  </a:schemeClr>
                </a:solidFill>
                <a:latin typeface="Arial" panose="020B0604020202020204" pitchFamily="34" charset="0"/>
                <a:cs typeface="Arial" panose="020B0604020202020204" pitchFamily="34" charset="0"/>
              </a:rPr>
              <a:t>had supported </a:t>
            </a:r>
            <a:r>
              <a:rPr lang="en-US" sz="2700" dirty="0">
                <a:solidFill>
                  <a:schemeClr val="tx2">
                    <a:lumMod val="90000"/>
                  </a:schemeClr>
                </a:solidFill>
                <a:latin typeface="Arial" panose="020B0604020202020204" pitchFamily="34" charset="0"/>
                <a:cs typeface="Arial" panose="020B0604020202020204" pitchFamily="34" charset="0"/>
              </a:rPr>
              <a:t>the views of Jones </a:t>
            </a:r>
            <a:r>
              <a:rPr lang="en-US" sz="2700" dirty="0" smtClean="0">
                <a:solidFill>
                  <a:schemeClr val="tx2">
                    <a:lumMod val="90000"/>
                  </a:schemeClr>
                </a:solidFill>
                <a:latin typeface="Arial" panose="020B0604020202020204" pitchFamily="34" charset="0"/>
                <a:cs typeface="Arial" panose="020B0604020202020204" pitchFamily="34" charset="0"/>
              </a:rPr>
              <a:t>and Waggoner </a:t>
            </a:r>
            <a:r>
              <a:rPr lang="en-US" sz="2700" dirty="0">
                <a:solidFill>
                  <a:schemeClr val="tx2">
                    <a:lumMod val="90000"/>
                  </a:schemeClr>
                </a:solidFill>
                <a:latin typeface="Arial" panose="020B0604020202020204" pitchFamily="34" charset="0"/>
                <a:cs typeface="Arial" panose="020B0604020202020204" pitchFamily="34" charset="0"/>
              </a:rPr>
              <a:t>on righteousness </a:t>
            </a:r>
            <a:r>
              <a:rPr lang="en-US" sz="2700" dirty="0" smtClean="0">
                <a:solidFill>
                  <a:schemeClr val="tx2">
                    <a:lumMod val="90000"/>
                  </a:schemeClr>
                </a:solidFill>
                <a:latin typeface="Arial" panose="020B0604020202020204" pitchFamily="34" charset="0"/>
                <a:cs typeface="Arial" panose="020B0604020202020204" pitchFamily="34" charset="0"/>
              </a:rPr>
              <a:t>by faith</a:t>
            </a:r>
            <a:r>
              <a:rPr lang="en-US" sz="2700" dirty="0">
                <a:solidFill>
                  <a:schemeClr val="tx2">
                    <a:lumMod val="90000"/>
                  </a:schemeClr>
                </a:solidFill>
                <a:latin typeface="Arial" panose="020B0604020202020204" pitchFamily="34" charset="0"/>
                <a:cs typeface="Arial" panose="020B0604020202020204" pitchFamily="34" charset="0"/>
              </a:rPr>
              <a:t>, </a:t>
            </a:r>
            <a:r>
              <a:rPr lang="en-US" sz="2700" dirty="0">
                <a:solidFill>
                  <a:schemeClr val="tx2">
                    <a:lumMod val="50000"/>
                  </a:schemeClr>
                </a:solidFill>
                <a:latin typeface="Arial" panose="020B0604020202020204" pitchFamily="34" charset="0"/>
                <a:cs typeface="Arial" panose="020B0604020202020204" pitchFamily="34" charset="0"/>
              </a:rPr>
              <a:t>but she took no stand </a:t>
            </a:r>
            <a:r>
              <a:rPr lang="en-US" sz="2700" dirty="0" smtClean="0">
                <a:solidFill>
                  <a:schemeClr val="tx2">
                    <a:lumMod val="50000"/>
                  </a:schemeClr>
                </a:solidFill>
                <a:latin typeface="Arial" panose="020B0604020202020204" pitchFamily="34" charset="0"/>
                <a:cs typeface="Arial" panose="020B0604020202020204" pitchFamily="34" charset="0"/>
              </a:rPr>
              <a:t>with them</a:t>
            </a:r>
            <a:r>
              <a:rPr lang="en-US" sz="2700" dirty="0" smtClean="0">
                <a:solidFill>
                  <a:schemeClr val="tx2">
                    <a:lumMod val="90000"/>
                  </a:schemeClr>
                </a:solidFill>
                <a:latin typeface="Arial" panose="020B0604020202020204" pitchFamily="34" charset="0"/>
                <a:cs typeface="Arial" panose="020B0604020202020204" pitchFamily="34" charset="0"/>
              </a:rPr>
              <a:t>….”</a:t>
            </a:r>
          </a:p>
          <a:p>
            <a:pPr marL="0" indent="0">
              <a:buNone/>
            </a:pPr>
            <a:r>
              <a:rPr lang="en-US" sz="2700" dirty="0">
                <a:solidFill>
                  <a:schemeClr val="tx2">
                    <a:lumMod val="90000"/>
                  </a:schemeClr>
                </a:solidFill>
                <a:latin typeface="Arial" panose="020B0604020202020204" pitchFamily="34" charset="0"/>
                <a:cs typeface="Arial" panose="020B0604020202020204" pitchFamily="34" charset="0"/>
              </a:rPr>
              <a:t>“The conference closed somewhat in confusion and disappointment…. But it became </a:t>
            </a:r>
            <a:r>
              <a:rPr lang="en-US" sz="2700" dirty="0" smtClean="0">
                <a:solidFill>
                  <a:schemeClr val="tx2">
                    <a:lumMod val="90000"/>
                  </a:schemeClr>
                </a:solidFill>
                <a:latin typeface="Arial" panose="020B0604020202020204" pitchFamily="34" charset="0"/>
                <a:cs typeface="Arial" panose="020B0604020202020204" pitchFamily="34" charset="0"/>
              </a:rPr>
              <a:t>a profitable chapter,… It marked </a:t>
            </a:r>
            <a:r>
              <a:rPr lang="en-US" sz="2700" dirty="0">
                <a:solidFill>
                  <a:schemeClr val="tx2">
                    <a:lumMod val="90000"/>
                  </a:schemeClr>
                </a:solidFill>
                <a:latin typeface="Arial" panose="020B0604020202020204" pitchFamily="34" charset="0"/>
                <a:cs typeface="Arial" panose="020B0604020202020204" pitchFamily="34" charset="0"/>
              </a:rPr>
              <a:t>the beginning of a </a:t>
            </a:r>
            <a:r>
              <a:rPr lang="en-US" sz="2700" dirty="0" smtClean="0">
                <a:solidFill>
                  <a:schemeClr val="tx2">
                    <a:lumMod val="90000"/>
                  </a:schemeClr>
                </a:solidFill>
                <a:latin typeface="Arial" panose="020B0604020202020204" pitchFamily="34" charset="0"/>
                <a:cs typeface="Arial" panose="020B0604020202020204" pitchFamily="34" charset="0"/>
              </a:rPr>
              <a:t>great reform….</a:t>
            </a:r>
          </a:p>
          <a:p>
            <a:pPr marL="0" indent="0">
              <a:buNone/>
            </a:pPr>
            <a:r>
              <a:rPr lang="en-US" sz="2700" dirty="0" smtClean="0">
                <a:solidFill>
                  <a:schemeClr val="tx2">
                    <a:lumMod val="90000"/>
                  </a:schemeClr>
                </a:solidFill>
                <a:latin typeface="Arial" panose="020B0604020202020204" pitchFamily="34" charset="0"/>
                <a:cs typeface="Arial" panose="020B0604020202020204" pitchFamily="34" charset="0"/>
              </a:rPr>
              <a:t>“[T]he </a:t>
            </a:r>
            <a:r>
              <a:rPr lang="en-US" sz="2700" dirty="0">
                <a:solidFill>
                  <a:schemeClr val="tx2">
                    <a:lumMod val="90000"/>
                  </a:schemeClr>
                </a:solidFill>
                <a:latin typeface="Arial" panose="020B0604020202020204" pitchFamily="34" charset="0"/>
                <a:cs typeface="Arial" panose="020B0604020202020204" pitchFamily="34" charset="0"/>
              </a:rPr>
              <a:t>next summer </a:t>
            </a:r>
            <a:r>
              <a:rPr lang="en-US" sz="2700" dirty="0" smtClean="0">
                <a:solidFill>
                  <a:schemeClr val="tx2">
                    <a:lumMod val="90000"/>
                  </a:schemeClr>
                </a:solidFill>
                <a:latin typeface="Arial" panose="020B0604020202020204" pitchFamily="34" charset="0"/>
                <a:cs typeface="Arial" panose="020B0604020202020204" pitchFamily="34" charset="0"/>
              </a:rPr>
              <a:t>they [Jones Waggoner and Ellen White] </a:t>
            </a:r>
            <a:r>
              <a:rPr lang="en-US" sz="2700" dirty="0">
                <a:solidFill>
                  <a:schemeClr val="tx2">
                    <a:lumMod val="90000"/>
                  </a:schemeClr>
                </a:solidFill>
                <a:latin typeface="Arial" panose="020B0604020202020204" pitchFamily="34" charset="0"/>
                <a:cs typeface="Arial" panose="020B0604020202020204" pitchFamily="34" charset="0"/>
              </a:rPr>
              <a:t>visited camp meetings across </a:t>
            </a:r>
            <a:r>
              <a:rPr lang="en-US" sz="2700" dirty="0" smtClean="0">
                <a:solidFill>
                  <a:schemeClr val="tx2">
                    <a:lumMod val="90000"/>
                  </a:schemeClr>
                </a:solidFill>
                <a:latin typeface="Arial" panose="020B0604020202020204" pitchFamily="34" charset="0"/>
                <a:cs typeface="Arial" panose="020B0604020202020204" pitchFamily="34" charset="0"/>
              </a:rPr>
              <a:t>the country</a:t>
            </a:r>
            <a:r>
              <a:rPr lang="en-US" sz="2700" dirty="0">
                <a:solidFill>
                  <a:schemeClr val="tx2">
                    <a:lumMod val="90000"/>
                  </a:schemeClr>
                </a:solidFill>
                <a:latin typeface="Arial" panose="020B0604020202020204" pitchFamily="34" charset="0"/>
                <a:cs typeface="Arial" panose="020B0604020202020204" pitchFamily="34" charset="0"/>
              </a:rPr>
              <a:t>, preaching on this </a:t>
            </a:r>
            <a:r>
              <a:rPr lang="en-US" sz="2700" dirty="0" smtClean="0">
                <a:solidFill>
                  <a:schemeClr val="tx2">
                    <a:lumMod val="90000"/>
                  </a:schemeClr>
                </a:solidFill>
                <a:latin typeface="Arial" panose="020B0604020202020204" pitchFamily="34" charset="0"/>
                <a:cs typeface="Arial" panose="020B0604020202020204" pitchFamily="34" charset="0"/>
              </a:rPr>
              <a:t>subject. The men [Jones and Waggoner] </a:t>
            </a:r>
            <a:r>
              <a:rPr lang="en-US" sz="2700" dirty="0">
                <a:solidFill>
                  <a:schemeClr val="tx2">
                    <a:lumMod val="50000"/>
                  </a:schemeClr>
                </a:solidFill>
                <a:latin typeface="Arial" panose="020B0604020202020204" pitchFamily="34" charset="0"/>
                <a:cs typeface="Arial" panose="020B0604020202020204" pitchFamily="34" charset="0"/>
              </a:rPr>
              <a:t>were taught to </a:t>
            </a:r>
            <a:r>
              <a:rPr lang="en-US" sz="2700" dirty="0" smtClean="0">
                <a:solidFill>
                  <a:schemeClr val="tx2">
                    <a:lumMod val="50000"/>
                  </a:schemeClr>
                </a:solidFill>
                <a:latin typeface="Arial" panose="020B0604020202020204" pitchFamily="34" charset="0"/>
                <a:cs typeface="Arial" panose="020B0604020202020204" pitchFamily="34" charset="0"/>
              </a:rPr>
              <a:t>modify their </a:t>
            </a:r>
            <a:r>
              <a:rPr lang="en-US" sz="2700" dirty="0">
                <a:solidFill>
                  <a:schemeClr val="tx2">
                    <a:lumMod val="50000"/>
                  </a:schemeClr>
                </a:solidFill>
                <a:latin typeface="Arial" panose="020B0604020202020204" pitchFamily="34" charset="0"/>
                <a:cs typeface="Arial" panose="020B0604020202020204" pitchFamily="34" charset="0"/>
              </a:rPr>
              <a:t>extreme </a:t>
            </a:r>
            <a:r>
              <a:rPr lang="en-US" sz="2700" dirty="0" smtClean="0">
                <a:solidFill>
                  <a:schemeClr val="tx2">
                    <a:lumMod val="50000"/>
                  </a:schemeClr>
                </a:solidFill>
                <a:latin typeface="Arial" panose="020B0604020202020204" pitchFamily="34" charset="0"/>
                <a:cs typeface="Arial" panose="020B0604020202020204" pitchFamily="34" charset="0"/>
              </a:rPr>
              <a:t>expressions</a:t>
            </a:r>
            <a:r>
              <a:rPr lang="en-US" sz="2700" dirty="0" smtClean="0">
                <a:solidFill>
                  <a:schemeClr val="tx2">
                    <a:lumMod val="90000"/>
                  </a:schemeClr>
                </a:solidFill>
                <a:latin typeface="Arial" panose="020B0604020202020204" pitchFamily="34" charset="0"/>
                <a:cs typeface="Arial" panose="020B0604020202020204" pitchFamily="34" charset="0"/>
              </a:rPr>
              <a:t>….</a:t>
            </a:r>
          </a:p>
          <a:p>
            <a:pPr marL="0" indent="0">
              <a:buNone/>
            </a:pPr>
            <a:r>
              <a:rPr lang="en-US" sz="2700" dirty="0">
                <a:solidFill>
                  <a:schemeClr val="tx2">
                    <a:lumMod val="90000"/>
                  </a:schemeClr>
                </a:solidFill>
                <a:latin typeface="Arial" panose="020B0604020202020204" pitchFamily="34" charset="0"/>
                <a:cs typeface="Arial" panose="020B0604020202020204" pitchFamily="34" charset="0"/>
              </a:rPr>
              <a:t>“The </a:t>
            </a:r>
            <a:r>
              <a:rPr lang="en-US" sz="2700" dirty="0">
                <a:solidFill>
                  <a:schemeClr val="tx2">
                    <a:lumMod val="50000"/>
                  </a:schemeClr>
                </a:solidFill>
                <a:latin typeface="Arial" panose="020B0604020202020204" pitchFamily="34" charset="0"/>
                <a:cs typeface="Arial" panose="020B0604020202020204" pitchFamily="34" charset="0"/>
              </a:rPr>
              <a:t>dissension was largely </a:t>
            </a:r>
            <a:r>
              <a:rPr lang="en-US" sz="2700" dirty="0" smtClean="0">
                <a:solidFill>
                  <a:schemeClr val="tx2">
                    <a:lumMod val="50000"/>
                  </a:schemeClr>
                </a:solidFill>
                <a:latin typeface="Arial" panose="020B0604020202020204" pitchFamily="34" charset="0"/>
                <a:cs typeface="Arial" panose="020B0604020202020204" pitchFamily="34" charset="0"/>
              </a:rPr>
              <a:t>a conflict </a:t>
            </a:r>
            <a:r>
              <a:rPr lang="en-US" sz="2700" dirty="0">
                <a:solidFill>
                  <a:schemeClr val="tx2">
                    <a:lumMod val="50000"/>
                  </a:schemeClr>
                </a:solidFill>
                <a:latin typeface="Arial" panose="020B0604020202020204" pitchFamily="34" charset="0"/>
                <a:cs typeface="Arial" panose="020B0604020202020204" pitchFamily="34" charset="0"/>
              </a:rPr>
              <a:t>of personalities</a:t>
            </a:r>
            <a:r>
              <a:rPr lang="en-US" sz="2700" dirty="0">
                <a:solidFill>
                  <a:schemeClr val="tx2">
                    <a:lumMod val="90000"/>
                  </a:schemeClr>
                </a:solidFill>
                <a:latin typeface="Arial" panose="020B0604020202020204" pitchFamily="34" charset="0"/>
                <a:cs typeface="Arial" panose="020B0604020202020204" pitchFamily="34" charset="0"/>
              </a:rPr>
              <a:t>, </a:t>
            </a:r>
            <a:r>
              <a:rPr lang="en-US" sz="2700" dirty="0" smtClean="0">
                <a:solidFill>
                  <a:schemeClr val="tx2">
                    <a:lumMod val="90000"/>
                  </a:schemeClr>
                </a:solidFill>
                <a:latin typeface="Arial" panose="020B0604020202020204" pitchFamily="34" charset="0"/>
                <a:cs typeface="Arial" panose="020B0604020202020204" pitchFamily="34" charset="0"/>
              </a:rPr>
              <a:t>caused not </a:t>
            </a:r>
            <a:r>
              <a:rPr lang="en-US" sz="2700" dirty="0">
                <a:solidFill>
                  <a:schemeClr val="tx2">
                    <a:lumMod val="90000"/>
                  </a:schemeClr>
                </a:solidFill>
                <a:latin typeface="Arial" panose="020B0604020202020204" pitchFamily="34" charset="0"/>
                <a:cs typeface="Arial" panose="020B0604020202020204" pitchFamily="34" charset="0"/>
              </a:rPr>
              <a:t>by irreconcilable differences </a:t>
            </a:r>
            <a:r>
              <a:rPr lang="en-US" sz="2700" dirty="0" smtClean="0">
                <a:solidFill>
                  <a:schemeClr val="tx2">
                    <a:lumMod val="90000"/>
                  </a:schemeClr>
                </a:solidFill>
                <a:latin typeface="Arial" panose="020B0604020202020204" pitchFamily="34" charset="0"/>
                <a:cs typeface="Arial" panose="020B0604020202020204" pitchFamily="34" charset="0"/>
              </a:rPr>
              <a:t>in doctrine</a:t>
            </a:r>
            <a:r>
              <a:rPr lang="en-US" sz="2700" dirty="0">
                <a:solidFill>
                  <a:schemeClr val="tx2">
                    <a:lumMod val="90000"/>
                  </a:schemeClr>
                </a:solidFill>
                <a:latin typeface="Arial" panose="020B0604020202020204" pitchFamily="34" charset="0"/>
                <a:cs typeface="Arial" panose="020B0604020202020204" pitchFamily="34" charset="0"/>
              </a:rPr>
              <a:t>, but by selfishness, </a:t>
            </a:r>
            <a:r>
              <a:rPr lang="en-US" sz="2700" dirty="0" smtClean="0">
                <a:solidFill>
                  <a:schemeClr val="tx2">
                    <a:lumMod val="90000"/>
                  </a:schemeClr>
                </a:solidFill>
                <a:latin typeface="Arial" panose="020B0604020202020204" pitchFamily="34" charset="0"/>
                <a:cs typeface="Arial" panose="020B0604020202020204" pitchFamily="34" charset="0"/>
              </a:rPr>
              <a:t>pride, and </a:t>
            </a:r>
            <a:r>
              <a:rPr lang="en-US" sz="2700" dirty="0">
                <a:solidFill>
                  <a:schemeClr val="tx2">
                    <a:lumMod val="90000"/>
                  </a:schemeClr>
                </a:solidFill>
                <a:latin typeface="Arial" panose="020B0604020202020204" pitchFamily="34" charset="0"/>
                <a:cs typeface="Arial" panose="020B0604020202020204" pitchFamily="34" charset="0"/>
              </a:rPr>
              <a:t>hardness of </a:t>
            </a:r>
            <a:r>
              <a:rPr lang="en-US" sz="2700" dirty="0" smtClean="0">
                <a:solidFill>
                  <a:schemeClr val="tx2">
                    <a:lumMod val="90000"/>
                  </a:schemeClr>
                </a:solidFill>
                <a:latin typeface="Arial" panose="020B0604020202020204" pitchFamily="34" charset="0"/>
                <a:cs typeface="Arial" panose="020B0604020202020204" pitchFamily="34" charset="0"/>
              </a:rPr>
              <a:t>heart…. </a:t>
            </a:r>
            <a:r>
              <a:rPr lang="en-US" sz="2700" dirty="0">
                <a:solidFill>
                  <a:schemeClr val="tx2">
                    <a:lumMod val="90000"/>
                  </a:schemeClr>
                </a:solidFill>
                <a:latin typeface="Arial" panose="020B0604020202020204" pitchFamily="34" charset="0"/>
                <a:cs typeface="Arial" panose="020B0604020202020204" pitchFamily="34" charset="0"/>
              </a:rPr>
              <a:t>(cont.)</a:t>
            </a:r>
            <a:r>
              <a:rPr lang="en-US" sz="2700" dirty="0" smtClean="0">
                <a:solidFill>
                  <a:schemeClr val="tx2">
                    <a:lumMod val="90000"/>
                  </a:schemeClr>
                </a:solidFill>
                <a:latin typeface="Arial" panose="020B0604020202020204" pitchFamily="34" charset="0"/>
                <a:cs typeface="Arial" panose="020B0604020202020204" pitchFamily="34" charset="0"/>
              </a:rPr>
              <a:t> </a:t>
            </a:r>
          </a:p>
        </p:txBody>
      </p:sp>
      <p:sp>
        <p:nvSpPr>
          <p:cNvPr id="5" name="Rectangle 2"/>
          <p:cNvSpPr>
            <a:spLocks noGrp="1" noChangeArrowheads="1"/>
          </p:cNvSpPr>
          <p:nvPr>
            <p:ph type="title"/>
          </p:nvPr>
        </p:nvSpPr>
        <p:spPr>
          <a:xfrm>
            <a:off x="228600" y="152400"/>
            <a:ext cx="8915400" cy="914400"/>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“Examples of Historical Inaccuracy”</a:t>
            </a:r>
            <a:endParaRPr lang="en-US" altLang="en-US" dirty="0">
              <a:solidFill>
                <a:srgbClr val="FFFF0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492898887"/>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914400"/>
            <a:ext cx="8382000" cy="5791200"/>
          </a:xfrm>
        </p:spPr>
        <p:txBody>
          <a:bodyPr>
            <a:normAutofit lnSpcReduction="10000"/>
          </a:bodyPr>
          <a:lstStyle/>
          <a:p>
            <a:pPr marL="0" indent="0">
              <a:buNone/>
            </a:pPr>
            <a:r>
              <a:rPr lang="en-US" sz="2700" dirty="0">
                <a:solidFill>
                  <a:schemeClr val="tx2">
                    <a:lumMod val="90000"/>
                  </a:schemeClr>
                </a:solidFill>
                <a:latin typeface="Arial" panose="020B0604020202020204" pitchFamily="34" charset="0"/>
                <a:cs typeface="Arial" panose="020B0604020202020204" pitchFamily="34" charset="0"/>
              </a:rPr>
              <a:t>“After the 1888 conference, </a:t>
            </a:r>
            <a:r>
              <a:rPr lang="en-US" sz="2700" dirty="0" smtClean="0">
                <a:solidFill>
                  <a:schemeClr val="tx2">
                    <a:lumMod val="90000"/>
                  </a:schemeClr>
                </a:solidFill>
                <a:latin typeface="Arial" panose="020B0604020202020204" pitchFamily="34" charset="0"/>
                <a:cs typeface="Arial" panose="020B0604020202020204" pitchFamily="34" charset="0"/>
              </a:rPr>
              <a:t>unity gradually </a:t>
            </a:r>
            <a:r>
              <a:rPr lang="en-US" sz="2700" dirty="0">
                <a:solidFill>
                  <a:schemeClr val="tx2">
                    <a:lumMod val="90000"/>
                  </a:schemeClr>
                </a:solidFill>
                <a:latin typeface="Arial" panose="020B0604020202020204" pitchFamily="34" charset="0"/>
                <a:cs typeface="Arial" panose="020B0604020202020204" pitchFamily="34" charset="0"/>
              </a:rPr>
              <a:t>came; leaders who </a:t>
            </a:r>
            <a:r>
              <a:rPr lang="en-US" sz="2700" dirty="0" smtClean="0">
                <a:solidFill>
                  <a:schemeClr val="tx2">
                    <a:lumMod val="90000"/>
                  </a:schemeClr>
                </a:solidFill>
                <a:latin typeface="Arial" panose="020B0604020202020204" pitchFamily="34" charset="0"/>
                <a:cs typeface="Arial" panose="020B0604020202020204" pitchFamily="34" charset="0"/>
              </a:rPr>
              <a:t>had opposed </a:t>
            </a:r>
            <a:r>
              <a:rPr lang="en-US" sz="2700" dirty="0">
                <a:solidFill>
                  <a:schemeClr val="tx2">
                    <a:lumMod val="90000"/>
                  </a:schemeClr>
                </a:solidFill>
                <a:latin typeface="Arial" panose="020B0604020202020204" pitchFamily="34" charset="0"/>
                <a:cs typeface="Arial" panose="020B0604020202020204" pitchFamily="34" charset="0"/>
              </a:rPr>
              <a:t>the movement toward </a:t>
            </a:r>
            <a:r>
              <a:rPr lang="en-US" sz="2700" dirty="0" smtClean="0">
                <a:solidFill>
                  <a:schemeClr val="tx2">
                    <a:lumMod val="90000"/>
                  </a:schemeClr>
                </a:solidFill>
                <a:latin typeface="Arial" panose="020B0604020202020204" pitchFamily="34" charset="0"/>
                <a:cs typeface="Arial" panose="020B0604020202020204" pitchFamily="34" charset="0"/>
              </a:rPr>
              <a:t>a deeper</a:t>
            </a:r>
            <a:r>
              <a:rPr lang="en-US" sz="2700" dirty="0">
                <a:solidFill>
                  <a:schemeClr val="tx2">
                    <a:lumMod val="90000"/>
                  </a:schemeClr>
                </a:solidFill>
                <a:latin typeface="Arial" panose="020B0604020202020204" pitchFamily="34" charset="0"/>
                <a:cs typeface="Arial" panose="020B0604020202020204" pitchFamily="34" charset="0"/>
              </a:rPr>
              <a:t>, more personal faith, </a:t>
            </a:r>
            <a:r>
              <a:rPr lang="en-US" sz="2700" dirty="0" smtClean="0">
                <a:solidFill>
                  <a:schemeClr val="tx2">
                    <a:lumMod val="90000"/>
                  </a:schemeClr>
                </a:solidFill>
                <a:latin typeface="Arial" panose="020B0604020202020204" pitchFamily="34" charset="0"/>
                <a:cs typeface="Arial" panose="020B0604020202020204" pitchFamily="34" charset="0"/>
              </a:rPr>
              <a:t>accepted reproof </a:t>
            </a:r>
            <a:r>
              <a:rPr lang="en-US" sz="2700" dirty="0">
                <a:solidFill>
                  <a:schemeClr val="tx2">
                    <a:lumMod val="90000"/>
                  </a:schemeClr>
                </a:solidFill>
                <a:latin typeface="Arial" panose="020B0604020202020204" pitchFamily="34" charset="0"/>
                <a:cs typeface="Arial" panose="020B0604020202020204" pitchFamily="34" charset="0"/>
              </a:rPr>
              <a:t>from Mrs. </a:t>
            </a:r>
            <a:r>
              <a:rPr lang="en-US" sz="2700" dirty="0" smtClean="0">
                <a:solidFill>
                  <a:schemeClr val="tx2">
                    <a:lumMod val="90000"/>
                  </a:schemeClr>
                </a:solidFill>
                <a:latin typeface="Arial" panose="020B0604020202020204" pitchFamily="34" charset="0"/>
                <a:cs typeface="Arial" panose="020B0604020202020204" pitchFamily="34" charset="0"/>
              </a:rPr>
              <a:t>White and </a:t>
            </a:r>
            <a:r>
              <a:rPr lang="en-US" sz="2700" dirty="0">
                <a:solidFill>
                  <a:schemeClr val="tx2">
                    <a:lumMod val="90000"/>
                  </a:schemeClr>
                </a:solidFill>
                <a:latin typeface="Arial" panose="020B0604020202020204" pitchFamily="34" charset="0"/>
                <a:cs typeface="Arial" panose="020B0604020202020204" pitchFamily="34" charset="0"/>
              </a:rPr>
              <a:t>confessed their unhappy </a:t>
            </a:r>
            <a:r>
              <a:rPr lang="en-US" sz="2700" dirty="0" smtClean="0">
                <a:solidFill>
                  <a:schemeClr val="tx2">
                    <a:lumMod val="90000"/>
                  </a:schemeClr>
                </a:solidFill>
                <a:latin typeface="Arial" panose="020B0604020202020204" pitchFamily="34" charset="0"/>
                <a:cs typeface="Arial" panose="020B0604020202020204" pitchFamily="34" charset="0"/>
              </a:rPr>
              <a:t>condition of </a:t>
            </a:r>
            <a:r>
              <a:rPr lang="en-US" sz="2700" dirty="0">
                <a:solidFill>
                  <a:schemeClr val="tx2">
                    <a:lumMod val="90000"/>
                  </a:schemeClr>
                </a:solidFill>
                <a:latin typeface="Arial" panose="020B0604020202020204" pitchFamily="34" charset="0"/>
                <a:cs typeface="Arial" panose="020B0604020202020204" pitchFamily="34" charset="0"/>
              </a:rPr>
              <a:t>mind after the </a:t>
            </a:r>
            <a:r>
              <a:rPr lang="en-US" sz="2700" dirty="0" smtClean="0">
                <a:solidFill>
                  <a:schemeClr val="tx2">
                    <a:lumMod val="90000"/>
                  </a:schemeClr>
                </a:solidFill>
                <a:latin typeface="Arial" panose="020B0604020202020204" pitchFamily="34" charset="0"/>
                <a:cs typeface="Arial" panose="020B0604020202020204" pitchFamily="34" charset="0"/>
              </a:rPr>
              <a:t>conference. </a:t>
            </a:r>
            <a:r>
              <a:rPr lang="en-US" sz="2700" dirty="0" smtClean="0">
                <a:solidFill>
                  <a:schemeClr val="tx2">
                    <a:lumMod val="50000"/>
                  </a:schemeClr>
                </a:solidFill>
                <a:latin typeface="Arial" panose="020B0604020202020204" pitchFamily="34" charset="0"/>
                <a:cs typeface="Arial" panose="020B0604020202020204" pitchFamily="34" charset="0"/>
              </a:rPr>
              <a:t>Her </a:t>
            </a:r>
            <a:r>
              <a:rPr lang="en-US" sz="2700" dirty="0">
                <a:solidFill>
                  <a:schemeClr val="tx2">
                    <a:lumMod val="50000"/>
                  </a:schemeClr>
                </a:solidFill>
                <a:latin typeface="Arial" panose="020B0604020202020204" pitchFamily="34" charset="0"/>
                <a:cs typeface="Arial" panose="020B0604020202020204" pitchFamily="34" charset="0"/>
              </a:rPr>
              <a:t>testimonies of warning </a:t>
            </a:r>
            <a:r>
              <a:rPr lang="en-US" sz="2700" dirty="0" smtClean="0">
                <a:solidFill>
                  <a:schemeClr val="tx2">
                    <a:lumMod val="50000"/>
                  </a:schemeClr>
                </a:solidFill>
                <a:latin typeface="Arial" panose="020B0604020202020204" pitchFamily="34" charset="0"/>
                <a:cs typeface="Arial" panose="020B0604020202020204" pitchFamily="34" charset="0"/>
              </a:rPr>
              <a:t>went to </a:t>
            </a:r>
            <a:r>
              <a:rPr lang="en-US" sz="2700" dirty="0">
                <a:solidFill>
                  <a:schemeClr val="tx2">
                    <a:lumMod val="50000"/>
                  </a:schemeClr>
                </a:solidFill>
                <a:latin typeface="Arial" panose="020B0604020202020204" pitchFamily="34" charset="0"/>
                <a:cs typeface="Arial" panose="020B0604020202020204" pitchFamily="34" charset="0"/>
              </a:rPr>
              <a:t>the other side, too. At the </a:t>
            </a:r>
            <a:r>
              <a:rPr lang="en-US" sz="2700" dirty="0" smtClean="0">
                <a:solidFill>
                  <a:schemeClr val="tx2">
                    <a:lumMod val="50000"/>
                  </a:schemeClr>
                </a:solidFill>
                <a:latin typeface="Arial" panose="020B0604020202020204" pitchFamily="34" charset="0"/>
                <a:cs typeface="Arial" panose="020B0604020202020204" pitchFamily="34" charset="0"/>
              </a:rPr>
              <a:t>1892 General </a:t>
            </a:r>
            <a:r>
              <a:rPr lang="en-US" sz="2700" dirty="0">
                <a:solidFill>
                  <a:schemeClr val="tx2">
                    <a:lumMod val="50000"/>
                  </a:schemeClr>
                </a:solidFill>
                <a:latin typeface="Arial" panose="020B0604020202020204" pitchFamily="34" charset="0"/>
                <a:cs typeface="Arial" panose="020B0604020202020204" pitchFamily="34" charset="0"/>
              </a:rPr>
              <a:t>Conference, Elder </a:t>
            </a:r>
            <a:r>
              <a:rPr lang="en-US" sz="2700" dirty="0" smtClean="0">
                <a:solidFill>
                  <a:schemeClr val="tx2">
                    <a:lumMod val="50000"/>
                  </a:schemeClr>
                </a:solidFill>
                <a:latin typeface="Arial" panose="020B0604020202020204" pitchFamily="34" charset="0"/>
                <a:cs typeface="Arial" panose="020B0604020202020204" pitchFamily="34" charset="0"/>
              </a:rPr>
              <a:t>Jones tried </a:t>
            </a:r>
            <a:r>
              <a:rPr lang="en-US" sz="2700" dirty="0">
                <a:solidFill>
                  <a:schemeClr val="tx2">
                    <a:lumMod val="50000"/>
                  </a:schemeClr>
                </a:solidFill>
                <a:latin typeface="Arial" panose="020B0604020202020204" pitchFamily="34" charset="0"/>
                <a:cs typeface="Arial" panose="020B0604020202020204" pitchFamily="34" charset="0"/>
              </a:rPr>
              <a:t>to arouse the audience </a:t>
            </a:r>
            <a:r>
              <a:rPr lang="en-US" sz="2700" dirty="0" smtClean="0">
                <a:solidFill>
                  <a:schemeClr val="tx2">
                    <a:lumMod val="50000"/>
                  </a:schemeClr>
                </a:solidFill>
                <a:latin typeface="Arial" panose="020B0604020202020204" pitchFamily="34" charset="0"/>
                <a:cs typeface="Arial" panose="020B0604020202020204" pitchFamily="34" charset="0"/>
              </a:rPr>
              <a:t> against those </a:t>
            </a:r>
            <a:r>
              <a:rPr lang="en-US" sz="2700" dirty="0">
                <a:solidFill>
                  <a:schemeClr val="tx2">
                    <a:lumMod val="50000"/>
                  </a:schemeClr>
                </a:solidFill>
                <a:latin typeface="Arial" panose="020B0604020202020204" pitchFamily="34" charset="0"/>
                <a:cs typeface="Arial" panose="020B0604020202020204" pitchFamily="34" charset="0"/>
              </a:rPr>
              <a:t>who opposed him. </a:t>
            </a:r>
            <a:r>
              <a:rPr lang="en-US" sz="2700" dirty="0">
                <a:solidFill>
                  <a:schemeClr val="tx2">
                    <a:lumMod val="90000"/>
                  </a:schemeClr>
                </a:solidFill>
                <a:latin typeface="Arial" panose="020B0604020202020204" pitchFamily="34" charset="0"/>
                <a:cs typeface="Arial" panose="020B0604020202020204" pitchFamily="34" charset="0"/>
              </a:rPr>
              <a:t>From </a:t>
            </a:r>
            <a:r>
              <a:rPr lang="en-US" sz="2700" dirty="0" smtClean="0">
                <a:solidFill>
                  <a:schemeClr val="tx2">
                    <a:lumMod val="90000"/>
                  </a:schemeClr>
                </a:solidFill>
                <a:latin typeface="Arial" panose="020B0604020202020204" pitchFamily="34" charset="0"/>
                <a:cs typeface="Arial" panose="020B0604020202020204" pitchFamily="34" charset="0"/>
              </a:rPr>
              <a:t>Australia, Ellen </a:t>
            </a:r>
            <a:r>
              <a:rPr lang="en-US" sz="2700" dirty="0">
                <a:solidFill>
                  <a:schemeClr val="tx2">
                    <a:lumMod val="90000"/>
                  </a:schemeClr>
                </a:solidFill>
                <a:latin typeface="Arial" panose="020B0604020202020204" pitchFamily="34" charset="0"/>
                <a:cs typeface="Arial" panose="020B0604020202020204" pitchFamily="34" charset="0"/>
              </a:rPr>
              <a:t>White wrote to </a:t>
            </a:r>
            <a:r>
              <a:rPr lang="en-US" sz="2700" dirty="0" smtClean="0">
                <a:solidFill>
                  <a:schemeClr val="tx2">
                    <a:lumMod val="90000"/>
                  </a:schemeClr>
                </a:solidFill>
                <a:latin typeface="Arial" panose="020B0604020202020204" pitchFamily="34" charset="0"/>
                <a:cs typeface="Arial" panose="020B0604020202020204" pitchFamily="34" charset="0"/>
              </a:rPr>
              <a:t>him, warning </a:t>
            </a:r>
            <a:r>
              <a:rPr lang="en-US" sz="2700" dirty="0">
                <a:solidFill>
                  <a:schemeClr val="tx2">
                    <a:lumMod val="90000"/>
                  </a:schemeClr>
                </a:solidFill>
                <a:latin typeface="Arial" panose="020B0604020202020204" pitchFamily="34" charset="0"/>
                <a:cs typeface="Arial" panose="020B0604020202020204" pitchFamily="34" charset="0"/>
              </a:rPr>
              <a:t>him against his </a:t>
            </a:r>
            <a:r>
              <a:rPr lang="en-US" sz="2700" dirty="0" smtClean="0">
                <a:solidFill>
                  <a:schemeClr val="tx2">
                    <a:lumMod val="50000"/>
                  </a:schemeClr>
                </a:solidFill>
                <a:latin typeface="Arial" panose="020B0604020202020204" pitchFamily="34" charset="0"/>
                <a:cs typeface="Arial" panose="020B0604020202020204" pitchFamily="34" charset="0"/>
              </a:rPr>
              <a:t>critical attitudes</a:t>
            </a:r>
            <a:r>
              <a:rPr lang="en-US" sz="2700" dirty="0" smtClean="0">
                <a:solidFill>
                  <a:schemeClr val="tx2">
                    <a:lumMod val="90000"/>
                  </a:schemeClr>
                </a:solidFill>
                <a:latin typeface="Arial" panose="020B0604020202020204" pitchFamily="34" charset="0"/>
                <a:cs typeface="Arial" panose="020B0604020202020204" pitchFamily="34" charset="0"/>
              </a:rPr>
              <a:t> </a:t>
            </a:r>
            <a:r>
              <a:rPr lang="en-US" sz="2700" dirty="0">
                <a:solidFill>
                  <a:schemeClr val="tx2">
                    <a:lumMod val="90000"/>
                  </a:schemeClr>
                </a:solidFill>
                <a:latin typeface="Arial" panose="020B0604020202020204" pitchFamily="34" charset="0"/>
                <a:cs typeface="Arial" panose="020B0604020202020204" pitchFamily="34" charset="0"/>
              </a:rPr>
              <a:t>and his extreme </a:t>
            </a:r>
            <a:r>
              <a:rPr lang="en-US" sz="2700" dirty="0" smtClean="0">
                <a:solidFill>
                  <a:schemeClr val="tx2">
                    <a:lumMod val="90000"/>
                  </a:schemeClr>
                </a:solidFill>
                <a:latin typeface="Arial" panose="020B0604020202020204" pitchFamily="34" charset="0"/>
                <a:cs typeface="Arial" panose="020B0604020202020204" pitchFamily="34" charset="0"/>
              </a:rPr>
              <a:t>statements….”</a:t>
            </a:r>
          </a:p>
          <a:p>
            <a:pPr marL="0" indent="0">
              <a:buNone/>
            </a:pPr>
            <a:r>
              <a:rPr lang="en-US" sz="2700" dirty="0">
                <a:solidFill>
                  <a:schemeClr val="tx2">
                    <a:lumMod val="90000"/>
                  </a:schemeClr>
                </a:solidFill>
                <a:latin typeface="Arial" panose="020B0604020202020204" pitchFamily="34" charset="0"/>
                <a:cs typeface="Arial" panose="020B0604020202020204" pitchFamily="34" charset="0"/>
              </a:rPr>
              <a:t>“Though the Minneapolis </a:t>
            </a:r>
            <a:r>
              <a:rPr lang="en-US" sz="2700" dirty="0" smtClean="0">
                <a:solidFill>
                  <a:schemeClr val="tx2">
                    <a:lumMod val="90000"/>
                  </a:schemeClr>
                </a:solidFill>
                <a:latin typeface="Arial" panose="020B0604020202020204" pitchFamily="34" charset="0"/>
                <a:cs typeface="Arial" panose="020B0604020202020204" pitchFamily="34" charset="0"/>
              </a:rPr>
              <a:t>Conference seemed </a:t>
            </a:r>
            <a:r>
              <a:rPr lang="en-US" sz="2700" dirty="0">
                <a:solidFill>
                  <a:schemeClr val="tx2">
                    <a:lumMod val="90000"/>
                  </a:schemeClr>
                </a:solidFill>
                <a:latin typeface="Arial" panose="020B0604020202020204" pitchFamily="34" charset="0"/>
                <a:cs typeface="Arial" panose="020B0604020202020204" pitchFamily="34" charset="0"/>
              </a:rPr>
              <a:t>depressing and </a:t>
            </a:r>
            <a:r>
              <a:rPr lang="en-US" sz="2700" dirty="0" smtClean="0">
                <a:solidFill>
                  <a:schemeClr val="tx2">
                    <a:lumMod val="90000"/>
                  </a:schemeClr>
                </a:solidFill>
                <a:latin typeface="Arial" panose="020B0604020202020204" pitchFamily="34" charset="0"/>
                <a:cs typeface="Arial" panose="020B0604020202020204" pitchFamily="34" charset="0"/>
              </a:rPr>
              <a:t>alarming, </a:t>
            </a:r>
            <a:r>
              <a:rPr lang="en-US" sz="2700" dirty="0" smtClean="0">
                <a:solidFill>
                  <a:schemeClr val="tx2">
                    <a:lumMod val="50000"/>
                  </a:schemeClr>
                </a:solidFill>
                <a:latin typeface="Arial" panose="020B0604020202020204" pitchFamily="34" charset="0"/>
                <a:cs typeface="Arial" panose="020B0604020202020204" pitchFamily="34" charset="0"/>
              </a:rPr>
              <a:t>it </a:t>
            </a:r>
            <a:r>
              <a:rPr lang="en-US" sz="2700" dirty="0">
                <a:solidFill>
                  <a:schemeClr val="tx2">
                    <a:lumMod val="50000"/>
                  </a:schemeClr>
                </a:solidFill>
                <a:latin typeface="Arial" panose="020B0604020202020204" pitchFamily="34" charset="0"/>
                <a:cs typeface="Arial" panose="020B0604020202020204" pitchFamily="34" charset="0"/>
              </a:rPr>
              <a:t>turned out to be a </a:t>
            </a:r>
            <a:r>
              <a:rPr lang="en-US" sz="2700" dirty="0" smtClean="0">
                <a:solidFill>
                  <a:schemeClr val="tx2">
                    <a:lumMod val="50000"/>
                  </a:schemeClr>
                </a:solidFill>
                <a:latin typeface="Arial" panose="020B0604020202020204" pitchFamily="34" charset="0"/>
                <a:cs typeface="Arial" panose="020B0604020202020204" pitchFamily="34" charset="0"/>
              </a:rPr>
              <a:t>great victory </a:t>
            </a:r>
            <a:r>
              <a:rPr lang="en-US" sz="2700" dirty="0">
                <a:solidFill>
                  <a:schemeClr val="tx2">
                    <a:lumMod val="50000"/>
                  </a:schemeClr>
                </a:solidFill>
                <a:latin typeface="Arial" panose="020B0604020202020204" pitchFamily="34" charset="0"/>
                <a:cs typeface="Arial" panose="020B0604020202020204" pitchFamily="34" charset="0"/>
              </a:rPr>
              <a:t>for the church</a:t>
            </a:r>
            <a:r>
              <a:rPr lang="en-US" sz="2700" dirty="0" smtClean="0">
                <a:solidFill>
                  <a:schemeClr val="tx2">
                    <a:lumMod val="50000"/>
                  </a:schemeClr>
                </a:solidFill>
                <a:latin typeface="Arial" panose="020B0604020202020204" pitchFamily="34" charset="0"/>
                <a:cs typeface="Arial" panose="020B0604020202020204" pitchFamily="34" charset="0"/>
              </a:rPr>
              <a:t>.</a:t>
            </a:r>
            <a:r>
              <a:rPr lang="en-US" sz="2700" dirty="0" smtClean="0">
                <a:solidFill>
                  <a:schemeClr val="tx2">
                    <a:lumMod val="90000"/>
                  </a:schemeClr>
                </a:solidFill>
                <a:latin typeface="Arial" panose="020B0604020202020204" pitchFamily="34" charset="0"/>
                <a:cs typeface="Arial" panose="020B0604020202020204" pitchFamily="34" charset="0"/>
              </a:rPr>
              <a:t>” </a:t>
            </a:r>
            <a:r>
              <a:rPr lang="en-US" sz="1400" dirty="0" smtClean="0">
                <a:solidFill>
                  <a:schemeClr val="tx2">
                    <a:lumMod val="75000"/>
                  </a:schemeClr>
                </a:solidFill>
                <a:latin typeface="Arial" panose="020B0604020202020204" pitchFamily="34" charset="0"/>
                <a:cs typeface="Arial" panose="020B0604020202020204" pitchFamily="34" charset="0"/>
              </a:rPr>
              <a:t>(General Conference of Seventh-day Adventists, Department of Education, </a:t>
            </a:r>
            <a:r>
              <a:rPr lang="en-US" sz="1400" i="1" dirty="0" smtClean="0">
                <a:solidFill>
                  <a:schemeClr val="tx2">
                    <a:lumMod val="75000"/>
                  </a:schemeClr>
                </a:solidFill>
                <a:latin typeface="Arial" panose="020B0604020202020204" pitchFamily="34" charset="0"/>
                <a:cs typeface="Arial" panose="020B0604020202020204" pitchFamily="34" charset="0"/>
              </a:rPr>
              <a:t>The Story of Our Church</a:t>
            </a:r>
            <a:r>
              <a:rPr lang="en-US" sz="1400" dirty="0" smtClean="0">
                <a:solidFill>
                  <a:schemeClr val="tx2">
                    <a:lumMod val="75000"/>
                  </a:schemeClr>
                </a:solidFill>
                <a:latin typeface="Arial" panose="020B0604020202020204" pitchFamily="34" charset="0"/>
                <a:cs typeface="Arial" panose="020B0604020202020204" pitchFamily="34" charset="0"/>
              </a:rPr>
              <a:t>, </a:t>
            </a:r>
            <a:r>
              <a:rPr lang="en-US" sz="1400" i="1" dirty="0" smtClean="0">
                <a:solidFill>
                  <a:schemeClr val="tx2">
                    <a:lumMod val="75000"/>
                  </a:schemeClr>
                </a:solidFill>
                <a:latin typeface="Arial" panose="020B0604020202020204" pitchFamily="34" charset="0"/>
                <a:cs typeface="Arial" panose="020B0604020202020204" pitchFamily="34" charset="0"/>
              </a:rPr>
              <a:t> </a:t>
            </a:r>
            <a:r>
              <a:rPr lang="en-US" sz="1400" dirty="0" smtClean="0">
                <a:solidFill>
                  <a:schemeClr val="tx2">
                    <a:lumMod val="75000"/>
                  </a:schemeClr>
                </a:solidFill>
                <a:latin typeface="Arial" panose="020B0604020202020204" pitchFamily="34" charset="0"/>
                <a:cs typeface="Arial" panose="020B0604020202020204" pitchFamily="34" charset="0"/>
              </a:rPr>
              <a:t>[1956], p. 244-247).</a:t>
            </a:r>
            <a:endParaRPr lang="en-US" sz="1400" dirty="0" smtClean="0">
              <a:solidFill>
                <a:schemeClr val="accent3"/>
              </a:solidFill>
              <a:latin typeface="Arial" panose="020B0604020202020204" pitchFamily="34" charset="0"/>
              <a:cs typeface="Arial" panose="020B0604020202020204" pitchFamily="34" charset="0"/>
            </a:endParaRPr>
          </a:p>
        </p:txBody>
      </p:sp>
      <p:sp>
        <p:nvSpPr>
          <p:cNvPr id="5" name="Rectangle 2"/>
          <p:cNvSpPr>
            <a:spLocks noGrp="1" noChangeArrowheads="1"/>
          </p:cNvSpPr>
          <p:nvPr>
            <p:ph type="title"/>
          </p:nvPr>
        </p:nvSpPr>
        <p:spPr>
          <a:xfrm>
            <a:off x="228600" y="152400"/>
            <a:ext cx="8915400" cy="914400"/>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“Examples of Historical Inaccuracy”</a:t>
            </a:r>
            <a:endParaRPr lang="en-US" altLang="en-US" dirty="0">
              <a:solidFill>
                <a:srgbClr val="FFFF0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937058319"/>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11FAB56-F1D0-4A38-B6CB-A69DCEBB5786}" type="slidenum">
              <a:rPr lang="en-US" smtClean="0">
                <a:solidFill>
                  <a:srgbClr val="FFFFFF"/>
                </a:solidFill>
              </a:rPr>
              <a:pPr/>
              <a:t>64</a:t>
            </a:fld>
            <a:endParaRPr lang="en-US">
              <a:solidFill>
                <a:srgbClr val="FFFFFF"/>
              </a:solidFill>
            </a:endParaRPr>
          </a:p>
        </p:txBody>
      </p:sp>
      <p:sp>
        <p:nvSpPr>
          <p:cNvPr id="5" name="Rectangle 2"/>
          <p:cNvSpPr txBox="1">
            <a:spLocks noChangeArrowheads="1"/>
          </p:cNvSpPr>
          <p:nvPr/>
        </p:nvSpPr>
        <p:spPr>
          <a:xfrm>
            <a:off x="533400" y="278298"/>
            <a:ext cx="8153400" cy="762000"/>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en-US" dirty="0">
                <a:solidFill>
                  <a:srgbClr val="FFFF00"/>
                </a:solidFill>
              </a:rPr>
              <a:t>“Examples of Historical Inaccuracy”</a:t>
            </a:r>
          </a:p>
        </p:txBody>
      </p:sp>
      <p:pic>
        <p:nvPicPr>
          <p:cNvPr id="8194" name="Picture 2" descr="http://ecx.images-amazon.com/images/I/51ZguRNsSyL._SY300_.jpg"/>
          <p:cNvPicPr>
            <a:picLocks noChangeAspect="1" noChangeArrowheads="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4862926" y="1219200"/>
            <a:ext cx="3280410" cy="4800601"/>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pic>
        <p:nvPicPr>
          <p:cNvPr id="3" name="Picture 2" descr="Screen Clipping"/>
          <p:cNvPicPr>
            <a:picLocks noChangeAspect="1"/>
          </p:cNvPicPr>
          <p:nvPr/>
        </p:nvPicPr>
        <p:blipFill>
          <a:blip r:embed="rId4">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520460" y="1248289"/>
            <a:ext cx="3849481" cy="4771512"/>
          </a:xfrm>
          <a:prstGeom prst="rect">
            <a:avLst/>
          </a:prstGeom>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998313955"/>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p14:dur="0"/>
    </mc:Choice>
    <mc:Fallback>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914400"/>
            <a:ext cx="8382000" cy="5791200"/>
          </a:xfrm>
        </p:spPr>
        <p:txBody>
          <a:bodyPr>
            <a:normAutofit fontScale="92500"/>
          </a:bodyPr>
          <a:lstStyle/>
          <a:p>
            <a:pPr marL="0" indent="0">
              <a:buNone/>
            </a:pPr>
            <a:r>
              <a:rPr lang="en-US" sz="2700" dirty="0">
                <a:solidFill>
                  <a:schemeClr val="tx2">
                    <a:lumMod val="90000"/>
                  </a:schemeClr>
                </a:solidFill>
                <a:latin typeface="Arial" panose="020B0604020202020204" pitchFamily="34" charset="0"/>
                <a:cs typeface="Arial" panose="020B0604020202020204" pitchFamily="34" charset="0"/>
              </a:rPr>
              <a:t>“The opposition that developed at the Minneapolis General Conference session of 1888 against the message of righteousness by faith preached by E. J. Waggoner and A. T. Jones sprang from the weaknesses of human nature…. </a:t>
            </a:r>
            <a:endParaRPr lang="en-US" sz="2700" dirty="0" smtClean="0">
              <a:solidFill>
                <a:schemeClr val="tx2">
                  <a:lumMod val="90000"/>
                </a:schemeClr>
              </a:solidFill>
              <a:latin typeface="Arial" panose="020B0604020202020204" pitchFamily="34" charset="0"/>
              <a:cs typeface="Arial" panose="020B0604020202020204" pitchFamily="34" charset="0"/>
            </a:endParaRPr>
          </a:p>
          <a:p>
            <a:pPr marL="0" indent="0">
              <a:buNone/>
            </a:pPr>
            <a:r>
              <a:rPr lang="en-US" sz="2700" dirty="0" smtClean="0">
                <a:solidFill>
                  <a:schemeClr val="tx2">
                    <a:lumMod val="90000"/>
                  </a:schemeClr>
                </a:solidFill>
                <a:latin typeface="Arial" panose="020B0604020202020204" pitchFamily="34" charset="0"/>
                <a:cs typeface="Arial" panose="020B0604020202020204" pitchFamily="34" charset="0"/>
              </a:rPr>
              <a:t>“It </a:t>
            </a:r>
            <a:r>
              <a:rPr lang="en-US" sz="2700" dirty="0">
                <a:solidFill>
                  <a:schemeClr val="tx2">
                    <a:lumMod val="90000"/>
                  </a:schemeClr>
                </a:solidFill>
                <a:latin typeface="Arial" panose="020B0604020202020204" pitchFamily="34" charset="0"/>
                <a:cs typeface="Arial" panose="020B0604020202020204" pitchFamily="34" charset="0"/>
              </a:rPr>
              <a:t>often happens that when a speaker presents some </a:t>
            </a:r>
            <a:r>
              <a:rPr lang="en-US" sz="2700" dirty="0" smtClean="0">
                <a:solidFill>
                  <a:schemeClr val="tx2">
                    <a:lumMod val="90000"/>
                  </a:schemeClr>
                </a:solidFill>
                <a:latin typeface="Arial" panose="020B0604020202020204" pitchFamily="34" charset="0"/>
                <a:cs typeface="Arial" panose="020B0604020202020204" pitchFamily="34" charset="0"/>
              </a:rPr>
              <a:t>apparently new </a:t>
            </a:r>
            <a:r>
              <a:rPr lang="en-US" sz="2700" dirty="0">
                <a:solidFill>
                  <a:schemeClr val="tx2">
                    <a:lumMod val="90000"/>
                  </a:schemeClr>
                </a:solidFill>
                <a:latin typeface="Arial" panose="020B0604020202020204" pitchFamily="34" charset="0"/>
                <a:cs typeface="Arial" panose="020B0604020202020204" pitchFamily="34" charset="0"/>
              </a:rPr>
              <a:t>thought or theme, prejudice on the part of </a:t>
            </a:r>
            <a:r>
              <a:rPr lang="en-US" sz="2700" dirty="0" smtClean="0">
                <a:solidFill>
                  <a:schemeClr val="tx2">
                    <a:lumMod val="90000"/>
                  </a:schemeClr>
                </a:solidFill>
                <a:latin typeface="Arial" panose="020B0604020202020204" pitchFamily="34" charset="0"/>
                <a:cs typeface="Arial" panose="020B0604020202020204" pitchFamily="34" charset="0"/>
              </a:rPr>
              <a:t>his hearers </a:t>
            </a:r>
            <a:r>
              <a:rPr lang="en-US" sz="2700" dirty="0">
                <a:solidFill>
                  <a:schemeClr val="tx2">
                    <a:lumMod val="90000"/>
                  </a:schemeClr>
                </a:solidFill>
                <a:latin typeface="Arial" panose="020B0604020202020204" pitchFamily="34" charset="0"/>
                <a:cs typeface="Arial" panose="020B0604020202020204" pitchFamily="34" charset="0"/>
              </a:rPr>
              <a:t>makes them unable to properly weigh the </a:t>
            </a:r>
            <a:r>
              <a:rPr lang="en-US" sz="2700" dirty="0" smtClean="0">
                <a:solidFill>
                  <a:schemeClr val="tx2">
                    <a:lumMod val="90000"/>
                  </a:schemeClr>
                </a:solidFill>
                <a:latin typeface="Arial" panose="020B0604020202020204" pitchFamily="34" charset="0"/>
                <a:cs typeface="Arial" panose="020B0604020202020204" pitchFamily="34" charset="0"/>
              </a:rPr>
              <a:t>evidences set </a:t>
            </a:r>
            <a:r>
              <a:rPr lang="en-US" sz="2700" dirty="0">
                <a:solidFill>
                  <a:schemeClr val="tx2">
                    <a:lumMod val="90000"/>
                  </a:schemeClr>
                </a:solidFill>
                <a:latin typeface="Arial" panose="020B0604020202020204" pitchFamily="34" charset="0"/>
                <a:cs typeface="Arial" panose="020B0604020202020204" pitchFamily="34" charset="0"/>
              </a:rPr>
              <a:t>forth in its favor. So it was in Minneapolis. Some </a:t>
            </a:r>
            <a:r>
              <a:rPr lang="en-US" sz="2700" dirty="0" smtClean="0">
                <a:solidFill>
                  <a:schemeClr val="tx2">
                    <a:lumMod val="90000"/>
                  </a:schemeClr>
                </a:solidFill>
                <a:latin typeface="Arial" panose="020B0604020202020204" pitchFamily="34" charset="0"/>
                <a:cs typeface="Arial" panose="020B0604020202020204" pitchFamily="34" charset="0"/>
              </a:rPr>
              <a:t>who heard </a:t>
            </a:r>
            <a:r>
              <a:rPr lang="en-US" sz="2700" dirty="0">
                <a:solidFill>
                  <a:schemeClr val="tx2">
                    <a:lumMod val="90000"/>
                  </a:schemeClr>
                </a:solidFill>
                <a:latin typeface="Arial" panose="020B0604020202020204" pitchFamily="34" charset="0"/>
                <a:cs typeface="Arial" panose="020B0604020202020204" pitchFamily="34" charset="0"/>
              </a:rPr>
              <a:t>E. J. Waggoner and A. T. Jones thought they were </a:t>
            </a:r>
            <a:r>
              <a:rPr lang="en-US" sz="2700" dirty="0" smtClean="0">
                <a:solidFill>
                  <a:schemeClr val="tx2">
                    <a:lumMod val="90000"/>
                  </a:schemeClr>
                </a:solidFill>
                <a:latin typeface="Arial" panose="020B0604020202020204" pitchFamily="34" charset="0"/>
                <a:cs typeface="Arial" panose="020B0604020202020204" pitchFamily="34" charset="0"/>
              </a:rPr>
              <a:t>too young </a:t>
            </a:r>
            <a:r>
              <a:rPr lang="en-US" sz="2700" dirty="0">
                <a:solidFill>
                  <a:schemeClr val="tx2">
                    <a:lumMod val="90000"/>
                  </a:schemeClr>
                </a:solidFill>
                <a:latin typeface="Arial" panose="020B0604020202020204" pitchFamily="34" charset="0"/>
                <a:cs typeface="Arial" panose="020B0604020202020204" pitchFamily="34" charset="0"/>
              </a:rPr>
              <a:t>to have such a prominent part in the hours set </a:t>
            </a:r>
            <a:r>
              <a:rPr lang="en-US" sz="2700" dirty="0" smtClean="0">
                <a:solidFill>
                  <a:schemeClr val="tx2">
                    <a:lumMod val="90000"/>
                  </a:schemeClr>
                </a:solidFill>
                <a:latin typeface="Arial" panose="020B0604020202020204" pitchFamily="34" charset="0"/>
                <a:cs typeface="Arial" panose="020B0604020202020204" pitchFamily="34" charset="0"/>
              </a:rPr>
              <a:t>apart for </a:t>
            </a:r>
            <a:r>
              <a:rPr lang="en-US" sz="2700" dirty="0">
                <a:solidFill>
                  <a:schemeClr val="tx2">
                    <a:lumMod val="90000"/>
                  </a:schemeClr>
                </a:solidFill>
                <a:latin typeface="Arial" panose="020B0604020202020204" pitchFamily="34" charset="0"/>
                <a:cs typeface="Arial" panose="020B0604020202020204" pitchFamily="34" charset="0"/>
              </a:rPr>
              <a:t>the study of the Bible, and </a:t>
            </a:r>
            <a:r>
              <a:rPr lang="en-US" sz="2700" dirty="0">
                <a:solidFill>
                  <a:schemeClr val="tx2">
                    <a:lumMod val="50000"/>
                  </a:schemeClr>
                </a:solidFill>
                <a:latin typeface="Arial" panose="020B0604020202020204" pitchFamily="34" charset="0"/>
                <a:cs typeface="Arial" panose="020B0604020202020204" pitchFamily="34" charset="0"/>
              </a:rPr>
              <a:t>some felt that the manners </a:t>
            </a:r>
            <a:r>
              <a:rPr lang="en-US" sz="2700" dirty="0" smtClean="0">
                <a:solidFill>
                  <a:schemeClr val="tx2">
                    <a:lumMod val="50000"/>
                  </a:schemeClr>
                </a:solidFill>
                <a:latin typeface="Arial" panose="020B0604020202020204" pitchFamily="34" charset="0"/>
                <a:cs typeface="Arial" panose="020B0604020202020204" pitchFamily="34" charset="0"/>
              </a:rPr>
              <a:t>and language </a:t>
            </a:r>
            <a:r>
              <a:rPr lang="en-US" sz="2700" dirty="0">
                <a:solidFill>
                  <a:schemeClr val="tx2">
                    <a:lumMod val="50000"/>
                  </a:schemeClr>
                </a:solidFill>
                <a:latin typeface="Arial" panose="020B0604020202020204" pitchFamily="34" charset="0"/>
                <a:cs typeface="Arial" panose="020B0604020202020204" pitchFamily="34" charset="0"/>
              </a:rPr>
              <a:t>of one of the young speakers were objectionable</a:t>
            </a:r>
            <a:r>
              <a:rPr lang="en-US" sz="2700" dirty="0" smtClean="0">
                <a:solidFill>
                  <a:schemeClr val="tx2">
                    <a:lumMod val="50000"/>
                  </a:schemeClr>
                </a:solidFill>
                <a:latin typeface="Arial" panose="020B0604020202020204" pitchFamily="34" charset="0"/>
                <a:cs typeface="Arial" panose="020B0604020202020204" pitchFamily="34" charset="0"/>
              </a:rPr>
              <a:t>.*</a:t>
            </a:r>
            <a:r>
              <a:rPr lang="en-US" sz="2700" dirty="0" smtClean="0">
                <a:solidFill>
                  <a:schemeClr val="tx2">
                    <a:lumMod val="90000"/>
                  </a:schemeClr>
                </a:solidFill>
                <a:latin typeface="Arial" panose="020B0604020202020204" pitchFamily="34" charset="0"/>
                <a:cs typeface="Arial" panose="020B0604020202020204" pitchFamily="34" charset="0"/>
              </a:rPr>
              <a:t>”</a:t>
            </a:r>
            <a:r>
              <a:rPr lang="en-US" sz="1400" dirty="0" smtClean="0">
                <a:solidFill>
                  <a:schemeClr val="tx2">
                    <a:lumMod val="75000"/>
                  </a:schemeClr>
                </a:solidFill>
                <a:latin typeface="Arial" panose="020B0604020202020204" pitchFamily="34" charset="0"/>
                <a:cs typeface="Arial" panose="020B0604020202020204" pitchFamily="34" charset="0"/>
              </a:rPr>
              <a:t>(A. V. Olson, </a:t>
            </a:r>
            <a:r>
              <a:rPr lang="en-US" sz="1400" i="1" dirty="0" smtClean="0">
                <a:solidFill>
                  <a:schemeClr val="tx2">
                    <a:lumMod val="75000"/>
                  </a:schemeClr>
                </a:solidFill>
                <a:latin typeface="Arial" panose="020B0604020202020204" pitchFamily="34" charset="0"/>
                <a:cs typeface="Arial" panose="020B0604020202020204" pitchFamily="34" charset="0"/>
              </a:rPr>
              <a:t>Through </a:t>
            </a:r>
            <a:r>
              <a:rPr lang="en-US" sz="1400" i="1" dirty="0">
                <a:solidFill>
                  <a:schemeClr val="tx2">
                    <a:lumMod val="75000"/>
                  </a:schemeClr>
                </a:solidFill>
                <a:latin typeface="Arial" panose="020B0604020202020204" pitchFamily="34" charset="0"/>
                <a:cs typeface="Arial" panose="020B0604020202020204" pitchFamily="34" charset="0"/>
              </a:rPr>
              <a:t>Crisis to Victory </a:t>
            </a:r>
            <a:r>
              <a:rPr lang="en-US" sz="1400" dirty="0">
                <a:solidFill>
                  <a:schemeClr val="tx2">
                    <a:lumMod val="75000"/>
                  </a:schemeClr>
                </a:solidFill>
                <a:latin typeface="Arial" panose="020B0604020202020204" pitchFamily="34" charset="0"/>
                <a:cs typeface="Arial" panose="020B0604020202020204" pitchFamily="34" charset="0"/>
              </a:rPr>
              <a:t>1888-1901 [1966], p. 44</a:t>
            </a:r>
            <a:r>
              <a:rPr lang="en-US" sz="1400" dirty="0" smtClean="0">
                <a:solidFill>
                  <a:schemeClr val="tx2">
                    <a:lumMod val="75000"/>
                  </a:schemeClr>
                </a:solidFill>
                <a:latin typeface="Arial" panose="020B0604020202020204" pitchFamily="34" charset="0"/>
                <a:cs typeface="Arial" panose="020B0604020202020204" pitchFamily="34" charset="0"/>
              </a:rPr>
              <a:t>)</a:t>
            </a:r>
            <a:endParaRPr lang="en-US" sz="1400" dirty="0">
              <a:solidFill>
                <a:schemeClr val="tx2">
                  <a:lumMod val="75000"/>
                </a:schemeClr>
              </a:solidFill>
              <a:latin typeface="Arial" panose="020B0604020202020204" pitchFamily="34" charset="0"/>
              <a:cs typeface="Arial" panose="020B0604020202020204" pitchFamily="34" charset="0"/>
            </a:endParaRPr>
          </a:p>
        </p:txBody>
      </p:sp>
      <p:sp>
        <p:nvSpPr>
          <p:cNvPr id="5" name="Rectangle 2"/>
          <p:cNvSpPr>
            <a:spLocks noGrp="1" noChangeArrowheads="1"/>
          </p:cNvSpPr>
          <p:nvPr>
            <p:ph type="title"/>
          </p:nvPr>
        </p:nvSpPr>
        <p:spPr>
          <a:xfrm>
            <a:off x="228600" y="152400"/>
            <a:ext cx="8915400" cy="914400"/>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“Examples of Historical Inaccuracy”</a:t>
            </a:r>
            <a:endParaRPr lang="en-US" altLang="en-US" dirty="0">
              <a:solidFill>
                <a:srgbClr val="FFFF0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268072252"/>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11FAB56-F1D0-4A38-B6CB-A69DCEBB5786}" type="slidenum">
              <a:rPr lang="en-US" smtClean="0">
                <a:solidFill>
                  <a:srgbClr val="FFFFFF"/>
                </a:solidFill>
              </a:rPr>
              <a:pPr/>
              <a:t>66</a:t>
            </a:fld>
            <a:endParaRPr lang="en-US">
              <a:solidFill>
                <a:srgbClr val="FFFFFF"/>
              </a:solidFill>
            </a:endParaRPr>
          </a:p>
        </p:txBody>
      </p:sp>
      <p:sp>
        <p:nvSpPr>
          <p:cNvPr id="5" name="Rectangle 2"/>
          <p:cNvSpPr txBox="1">
            <a:spLocks noChangeArrowheads="1"/>
          </p:cNvSpPr>
          <p:nvPr/>
        </p:nvSpPr>
        <p:spPr>
          <a:xfrm>
            <a:off x="533400" y="278298"/>
            <a:ext cx="8153400" cy="762000"/>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en-US" dirty="0">
                <a:solidFill>
                  <a:srgbClr val="FFFF00"/>
                </a:solidFill>
              </a:rPr>
              <a:t>“Examples of Historical Inaccuracy”</a:t>
            </a:r>
          </a:p>
        </p:txBody>
      </p:sp>
      <p:pic>
        <p:nvPicPr>
          <p:cNvPr id="9218" name="Picture 2" descr="C:\Users\Duffieldfamily\Desktop\1888\1888 Presentations\2014 Images Summer Lectures\Richard Schwarz.png"/>
          <p:cNvPicPr>
            <a:picLocks noChangeAspect="1" noChangeArrowheads="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533400" y="1219200"/>
            <a:ext cx="3326261" cy="4800602"/>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pic>
        <p:nvPicPr>
          <p:cNvPr id="9220" name="Picture 4" descr="http://www.adventistbookcenter.at/images/detailed/32/547785599_cover1.jpg"/>
          <p:cNvPicPr>
            <a:picLocks noChangeAspect="1" noChangeArrowheads="1"/>
          </p:cNvPicPr>
          <p:nvPr/>
        </p:nvPicPr>
        <p:blipFill>
          <a:blip r:embed="rId4">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4953000" y="1188690"/>
            <a:ext cx="3306792" cy="4831112"/>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206714163"/>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p14:dur="0"/>
    </mc:Choice>
    <mc:Fallback>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914400"/>
            <a:ext cx="8382000" cy="5791200"/>
          </a:xfrm>
        </p:spPr>
        <p:txBody>
          <a:bodyPr>
            <a:normAutofit/>
          </a:bodyPr>
          <a:lstStyle/>
          <a:p>
            <a:pPr marL="0" indent="0">
              <a:buNone/>
            </a:pPr>
            <a:r>
              <a:rPr lang="en-US" sz="2700" dirty="0">
                <a:solidFill>
                  <a:schemeClr val="tx2">
                    <a:lumMod val="90000"/>
                  </a:schemeClr>
                </a:solidFill>
                <a:latin typeface="Arial" panose="020B0604020202020204" pitchFamily="34" charset="0"/>
                <a:cs typeface="Arial" panose="020B0604020202020204" pitchFamily="34" charset="0"/>
              </a:rPr>
              <a:t>“Smith </a:t>
            </a:r>
            <a:r>
              <a:rPr lang="en-US" sz="2700" dirty="0" smtClean="0">
                <a:solidFill>
                  <a:schemeClr val="tx2">
                    <a:lumMod val="90000"/>
                  </a:schemeClr>
                </a:solidFill>
                <a:latin typeface="Arial" panose="020B0604020202020204" pitchFamily="34" charset="0"/>
                <a:cs typeface="Arial" panose="020B0604020202020204" pitchFamily="34" charset="0"/>
              </a:rPr>
              <a:t>admitted having </a:t>
            </a:r>
            <a:r>
              <a:rPr lang="en-US" sz="2700" dirty="0">
                <a:solidFill>
                  <a:schemeClr val="tx2">
                    <a:lumMod val="90000"/>
                  </a:schemeClr>
                </a:solidFill>
                <a:latin typeface="Arial" panose="020B0604020202020204" pitchFamily="34" charset="0"/>
                <a:cs typeface="Arial" panose="020B0604020202020204" pitchFamily="34" charset="0"/>
              </a:rPr>
              <a:t>simply followed </a:t>
            </a:r>
            <a:r>
              <a:rPr lang="en-US" sz="2700" dirty="0" smtClean="0">
                <a:solidFill>
                  <a:schemeClr val="tx2">
                    <a:lumMod val="90000"/>
                  </a:schemeClr>
                </a:solidFill>
                <a:latin typeface="Arial" panose="020B0604020202020204" pitchFamily="34" charset="0"/>
                <a:cs typeface="Arial" panose="020B0604020202020204" pitchFamily="34" charset="0"/>
              </a:rPr>
              <a:t>Millerite </a:t>
            </a:r>
            <a:r>
              <a:rPr lang="en-US" sz="2700" dirty="0">
                <a:solidFill>
                  <a:schemeClr val="tx2">
                    <a:lumMod val="90000"/>
                  </a:schemeClr>
                </a:solidFill>
                <a:latin typeface="Arial" panose="020B0604020202020204" pitchFamily="34" charset="0"/>
                <a:cs typeface="Arial" panose="020B0604020202020204" pitchFamily="34" charset="0"/>
              </a:rPr>
              <a:t>and earlier interpreters on this </a:t>
            </a:r>
            <a:r>
              <a:rPr lang="en-US" sz="2700" dirty="0" smtClean="0">
                <a:solidFill>
                  <a:schemeClr val="tx2">
                    <a:lumMod val="90000"/>
                  </a:schemeClr>
                </a:solidFill>
                <a:latin typeface="Arial" panose="020B0604020202020204" pitchFamily="34" charset="0"/>
                <a:cs typeface="Arial" panose="020B0604020202020204" pitchFamily="34" charset="0"/>
              </a:rPr>
              <a:t>point [ten kings]. In reply </a:t>
            </a:r>
            <a:r>
              <a:rPr lang="en-US" sz="2700" dirty="0">
                <a:solidFill>
                  <a:schemeClr val="tx2">
                    <a:lumMod val="90000"/>
                  </a:schemeClr>
                </a:solidFill>
                <a:latin typeface="Arial" panose="020B0604020202020204" pitchFamily="34" charset="0"/>
                <a:cs typeface="Arial" panose="020B0604020202020204" pitchFamily="34" charset="0"/>
              </a:rPr>
              <a:t>Jones remarked rather caustically, </a:t>
            </a:r>
            <a:r>
              <a:rPr lang="en-US" sz="2700" dirty="0" smtClean="0">
                <a:solidFill>
                  <a:schemeClr val="tx2">
                    <a:lumMod val="90000"/>
                  </a:schemeClr>
                </a:solidFill>
                <a:latin typeface="Arial" panose="020B0604020202020204" pitchFamily="34" charset="0"/>
                <a:cs typeface="Arial" panose="020B0604020202020204" pitchFamily="34" charset="0"/>
              </a:rPr>
              <a:t>‘Elder </a:t>
            </a:r>
            <a:r>
              <a:rPr lang="en-US" sz="2700" dirty="0">
                <a:solidFill>
                  <a:schemeClr val="tx2">
                    <a:lumMod val="90000"/>
                  </a:schemeClr>
                </a:solidFill>
                <a:latin typeface="Arial" panose="020B0604020202020204" pitchFamily="34" charset="0"/>
                <a:cs typeface="Arial" panose="020B0604020202020204" pitchFamily="34" charset="0"/>
              </a:rPr>
              <a:t>Smith has told you that </a:t>
            </a:r>
            <a:r>
              <a:rPr lang="en-US" sz="2700" dirty="0" smtClean="0">
                <a:solidFill>
                  <a:schemeClr val="tx2">
                    <a:lumMod val="90000"/>
                  </a:schemeClr>
                </a:solidFill>
                <a:latin typeface="Arial" panose="020B0604020202020204" pitchFamily="34" charset="0"/>
                <a:cs typeface="Arial" panose="020B0604020202020204" pitchFamily="34" charset="0"/>
              </a:rPr>
              <a:t>he does </a:t>
            </a:r>
            <a:r>
              <a:rPr lang="en-US" sz="2700" dirty="0">
                <a:solidFill>
                  <a:schemeClr val="tx2">
                    <a:lumMod val="90000"/>
                  </a:schemeClr>
                </a:solidFill>
                <a:latin typeface="Arial" panose="020B0604020202020204" pitchFamily="34" charset="0"/>
                <a:cs typeface="Arial" panose="020B0604020202020204" pitchFamily="34" charset="0"/>
              </a:rPr>
              <a:t>not know anything about this matter. I do; and I don't want you </a:t>
            </a:r>
            <a:r>
              <a:rPr lang="en-US" sz="2700" dirty="0" smtClean="0">
                <a:solidFill>
                  <a:schemeClr val="tx2">
                    <a:lumMod val="90000"/>
                  </a:schemeClr>
                </a:solidFill>
                <a:latin typeface="Arial" panose="020B0604020202020204" pitchFamily="34" charset="0"/>
                <a:cs typeface="Arial" panose="020B0604020202020204" pitchFamily="34" charset="0"/>
              </a:rPr>
              <a:t>to blame </a:t>
            </a:r>
            <a:r>
              <a:rPr lang="en-US" sz="2700" dirty="0">
                <a:solidFill>
                  <a:schemeClr val="tx2">
                    <a:lumMod val="90000"/>
                  </a:schemeClr>
                </a:solidFill>
                <a:latin typeface="Arial" panose="020B0604020202020204" pitchFamily="34" charset="0"/>
                <a:cs typeface="Arial" panose="020B0604020202020204" pitchFamily="34" charset="0"/>
              </a:rPr>
              <a:t>me for what he does not know</a:t>
            </a:r>
            <a:r>
              <a:rPr lang="en-US" sz="2700" dirty="0" smtClean="0">
                <a:solidFill>
                  <a:schemeClr val="tx2">
                    <a:lumMod val="90000"/>
                  </a:schemeClr>
                </a:solidFill>
                <a:latin typeface="Arial" panose="020B0604020202020204" pitchFamily="34" charset="0"/>
                <a:cs typeface="Arial" panose="020B0604020202020204" pitchFamily="34" charset="0"/>
              </a:rPr>
              <a:t>.’ </a:t>
            </a:r>
            <a:r>
              <a:rPr lang="en-US" sz="2700" dirty="0">
                <a:solidFill>
                  <a:schemeClr val="tx2">
                    <a:lumMod val="90000"/>
                  </a:schemeClr>
                </a:solidFill>
                <a:latin typeface="Arial" panose="020B0604020202020204" pitchFamily="34" charset="0"/>
                <a:cs typeface="Arial" panose="020B0604020202020204" pitchFamily="34" charset="0"/>
              </a:rPr>
              <a:t>Ellen White immediately </a:t>
            </a:r>
            <a:r>
              <a:rPr lang="en-US" sz="2700" dirty="0" smtClean="0">
                <a:solidFill>
                  <a:schemeClr val="tx2">
                    <a:lumMod val="90000"/>
                  </a:schemeClr>
                </a:solidFill>
                <a:latin typeface="Arial" panose="020B0604020202020204" pitchFamily="34" charset="0"/>
                <a:cs typeface="Arial" panose="020B0604020202020204" pitchFamily="34" charset="0"/>
              </a:rPr>
              <a:t>rebuked this </a:t>
            </a:r>
            <a:r>
              <a:rPr lang="en-US" sz="2700" dirty="0">
                <a:solidFill>
                  <a:schemeClr val="tx2">
                    <a:lumMod val="90000"/>
                  </a:schemeClr>
                </a:solidFill>
                <a:latin typeface="Arial" panose="020B0604020202020204" pitchFamily="34" charset="0"/>
                <a:cs typeface="Arial" panose="020B0604020202020204" pitchFamily="34" charset="0"/>
              </a:rPr>
              <a:t>rash statement, </a:t>
            </a:r>
            <a:r>
              <a:rPr lang="en-US" sz="2700" dirty="0">
                <a:solidFill>
                  <a:schemeClr val="tx2">
                    <a:lumMod val="50000"/>
                  </a:schemeClr>
                </a:solidFill>
                <a:latin typeface="Arial" panose="020B0604020202020204" pitchFamily="34" charset="0"/>
                <a:cs typeface="Arial" panose="020B0604020202020204" pitchFamily="34" charset="0"/>
              </a:rPr>
              <a:t>but its impact on many delegates remained</a:t>
            </a:r>
            <a:r>
              <a:rPr lang="en-US" sz="2700" dirty="0">
                <a:solidFill>
                  <a:schemeClr val="tx2">
                    <a:lumMod val="90000"/>
                  </a:schemeClr>
                </a:solidFill>
                <a:latin typeface="Arial" panose="020B0604020202020204" pitchFamily="34" charset="0"/>
                <a:cs typeface="Arial" panose="020B0604020202020204" pitchFamily="34" charset="0"/>
              </a:rPr>
              <a:t>. </a:t>
            </a:r>
            <a:r>
              <a:rPr lang="en-US" sz="2700" dirty="0" smtClean="0">
                <a:solidFill>
                  <a:schemeClr val="tx2">
                    <a:lumMod val="90000"/>
                  </a:schemeClr>
                </a:solidFill>
                <a:latin typeface="Arial" panose="020B0604020202020204" pitchFamily="34" charset="0"/>
                <a:cs typeface="Arial" panose="020B0604020202020204" pitchFamily="34" charset="0"/>
              </a:rPr>
              <a:t>Although they </a:t>
            </a:r>
            <a:r>
              <a:rPr lang="en-US" sz="2700" dirty="0">
                <a:solidFill>
                  <a:schemeClr val="tx2">
                    <a:lumMod val="90000"/>
                  </a:schemeClr>
                </a:solidFill>
                <a:latin typeface="Arial" panose="020B0604020202020204" pitchFamily="34" charset="0"/>
                <a:cs typeface="Arial" panose="020B0604020202020204" pitchFamily="34" charset="0"/>
              </a:rPr>
              <a:t>could not controvert Jones's reasoning, they were appalled by </a:t>
            </a:r>
            <a:r>
              <a:rPr lang="en-US" sz="2700" dirty="0" smtClean="0">
                <a:solidFill>
                  <a:schemeClr val="tx2">
                    <a:lumMod val="90000"/>
                  </a:schemeClr>
                </a:solidFill>
                <a:latin typeface="Arial" panose="020B0604020202020204" pitchFamily="34" charset="0"/>
                <a:cs typeface="Arial" panose="020B0604020202020204" pitchFamily="34" charset="0"/>
              </a:rPr>
              <a:t>his brashness </a:t>
            </a:r>
            <a:r>
              <a:rPr lang="en-US" sz="2700" dirty="0">
                <a:solidFill>
                  <a:schemeClr val="tx2">
                    <a:lumMod val="90000"/>
                  </a:schemeClr>
                </a:solidFill>
                <a:latin typeface="Arial" panose="020B0604020202020204" pitchFamily="34" charset="0"/>
                <a:cs typeface="Arial" panose="020B0604020202020204" pitchFamily="34" charset="0"/>
              </a:rPr>
              <a:t>and retreated to the security of the familiar and traditional </a:t>
            </a:r>
            <a:r>
              <a:rPr lang="en-US" sz="2700" dirty="0" smtClean="0">
                <a:solidFill>
                  <a:schemeClr val="tx2">
                    <a:lumMod val="90000"/>
                  </a:schemeClr>
                </a:solidFill>
                <a:latin typeface="Arial" panose="020B0604020202020204" pitchFamily="34" charset="0"/>
                <a:cs typeface="Arial" panose="020B0604020202020204" pitchFamily="34" charset="0"/>
              </a:rPr>
              <a:t>list.” </a:t>
            </a:r>
            <a:r>
              <a:rPr lang="en-US" sz="1400" dirty="0" smtClean="0">
                <a:solidFill>
                  <a:schemeClr val="tx2">
                    <a:lumMod val="75000"/>
                  </a:schemeClr>
                </a:solidFill>
                <a:latin typeface="Arial" panose="020B0604020202020204" pitchFamily="34" charset="0"/>
                <a:cs typeface="Arial" panose="020B0604020202020204" pitchFamily="34" charset="0"/>
              </a:rPr>
              <a:t>(Richard Schwarz, </a:t>
            </a:r>
            <a:r>
              <a:rPr lang="en-US" sz="1400" i="1" dirty="0" smtClean="0">
                <a:solidFill>
                  <a:schemeClr val="tx2">
                    <a:lumMod val="75000"/>
                  </a:schemeClr>
                </a:solidFill>
                <a:latin typeface="Arial" panose="020B0604020202020204" pitchFamily="34" charset="0"/>
                <a:cs typeface="Arial" panose="020B0604020202020204" pitchFamily="34" charset="0"/>
              </a:rPr>
              <a:t>Light </a:t>
            </a:r>
            <a:r>
              <a:rPr lang="en-US" sz="1400" i="1" dirty="0">
                <a:solidFill>
                  <a:schemeClr val="tx2">
                    <a:lumMod val="75000"/>
                  </a:schemeClr>
                </a:solidFill>
                <a:latin typeface="Arial" panose="020B0604020202020204" pitchFamily="34" charset="0"/>
                <a:cs typeface="Arial" panose="020B0604020202020204" pitchFamily="34" charset="0"/>
              </a:rPr>
              <a:t>Bearers to the Remnant</a:t>
            </a:r>
            <a:r>
              <a:rPr lang="en-US" sz="1400" dirty="0">
                <a:solidFill>
                  <a:schemeClr val="tx2">
                    <a:lumMod val="75000"/>
                  </a:schemeClr>
                </a:solidFill>
                <a:latin typeface="Arial" panose="020B0604020202020204" pitchFamily="34" charset="0"/>
                <a:cs typeface="Arial" panose="020B0604020202020204" pitchFamily="34" charset="0"/>
              </a:rPr>
              <a:t>, [1979], p. 188</a:t>
            </a:r>
            <a:r>
              <a:rPr lang="en-US" sz="1400" dirty="0" smtClean="0">
                <a:solidFill>
                  <a:schemeClr val="tx2">
                    <a:lumMod val="75000"/>
                  </a:schemeClr>
                </a:solidFill>
                <a:latin typeface="Arial" panose="020B0604020202020204" pitchFamily="34" charset="0"/>
                <a:cs typeface="Arial" panose="020B0604020202020204" pitchFamily="34" charset="0"/>
              </a:rPr>
              <a:t>)</a:t>
            </a:r>
            <a:endParaRPr lang="en-US" sz="1400" dirty="0">
              <a:solidFill>
                <a:schemeClr val="tx2">
                  <a:lumMod val="75000"/>
                </a:schemeClr>
              </a:solidFill>
              <a:latin typeface="Arial" panose="020B0604020202020204" pitchFamily="34" charset="0"/>
              <a:cs typeface="Arial" panose="020B0604020202020204" pitchFamily="34" charset="0"/>
            </a:endParaRPr>
          </a:p>
        </p:txBody>
      </p:sp>
      <p:sp>
        <p:nvSpPr>
          <p:cNvPr id="5" name="Rectangle 2"/>
          <p:cNvSpPr>
            <a:spLocks noGrp="1" noChangeArrowheads="1"/>
          </p:cNvSpPr>
          <p:nvPr>
            <p:ph type="title"/>
          </p:nvPr>
        </p:nvSpPr>
        <p:spPr>
          <a:xfrm>
            <a:off x="228600" y="152400"/>
            <a:ext cx="8915400" cy="914400"/>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“Examples of Historical Inaccuracy”</a:t>
            </a:r>
            <a:endParaRPr lang="en-US" altLang="en-US" dirty="0">
              <a:solidFill>
                <a:srgbClr val="FFFF0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535112459"/>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11FAB56-F1D0-4A38-B6CB-A69DCEBB5786}" type="slidenum">
              <a:rPr lang="en-US" smtClean="0">
                <a:solidFill>
                  <a:srgbClr val="FFFFFF"/>
                </a:solidFill>
              </a:rPr>
              <a:pPr/>
              <a:t>68</a:t>
            </a:fld>
            <a:endParaRPr lang="en-US">
              <a:solidFill>
                <a:srgbClr val="FFFFFF"/>
              </a:solidFill>
            </a:endParaRPr>
          </a:p>
        </p:txBody>
      </p:sp>
      <p:sp>
        <p:nvSpPr>
          <p:cNvPr id="5" name="Rectangle 2"/>
          <p:cNvSpPr txBox="1">
            <a:spLocks noChangeArrowheads="1"/>
          </p:cNvSpPr>
          <p:nvPr/>
        </p:nvSpPr>
        <p:spPr>
          <a:xfrm>
            <a:off x="533400" y="278298"/>
            <a:ext cx="8153400" cy="762000"/>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en-US" dirty="0">
                <a:solidFill>
                  <a:srgbClr val="FFFF00"/>
                </a:solidFill>
              </a:rPr>
              <a:t>“Examples of Historical </a:t>
            </a:r>
            <a:r>
              <a:rPr lang="en-US" altLang="en-US" dirty="0" smtClean="0">
                <a:solidFill>
                  <a:srgbClr val="FFFF00"/>
                </a:solidFill>
              </a:rPr>
              <a:t>Inaccuracy”</a:t>
            </a:r>
            <a:endParaRPr lang="en-US" altLang="en-US" dirty="0">
              <a:solidFill>
                <a:srgbClr val="FFFF00"/>
              </a:solidFill>
            </a:endParaRPr>
          </a:p>
        </p:txBody>
      </p:sp>
      <p:pic>
        <p:nvPicPr>
          <p:cNvPr id="3074" name="Picture 2" descr="http://ecx.images-amazon.com/images/I/6197YqR5kKL.jpg"/>
          <p:cNvPicPr>
            <a:picLocks noChangeAspect="1" noChangeArrowheads="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4876800" y="1143000"/>
            <a:ext cx="3444374" cy="5108072"/>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pic>
        <p:nvPicPr>
          <p:cNvPr id="3076" name="Picture 4" descr="https://www.andrews.edu/sem/inministry/uploads/photos/professors/knight_george.jpg"/>
          <p:cNvPicPr>
            <a:picLocks noChangeAspect="1" noChangeArrowheads="1"/>
          </p:cNvPicPr>
          <p:nvPr/>
        </p:nvPicPr>
        <p:blipFill>
          <a:blip r:embed="rId4">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649576" y="1143001"/>
            <a:ext cx="3768247" cy="5108071"/>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011381086"/>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p14:dur="0"/>
    </mc:Choice>
    <mc:Fallback>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914400"/>
            <a:ext cx="8382000" cy="5791200"/>
          </a:xfrm>
        </p:spPr>
        <p:txBody>
          <a:bodyPr>
            <a:normAutofit fontScale="85000" lnSpcReduction="10000"/>
          </a:bodyPr>
          <a:lstStyle/>
          <a:p>
            <a:pPr marL="0" indent="0">
              <a:buNone/>
            </a:pPr>
            <a:r>
              <a:rPr lang="en-US" sz="2700" dirty="0" smtClean="0">
                <a:solidFill>
                  <a:schemeClr val="tx2">
                    <a:lumMod val="90000"/>
                  </a:schemeClr>
                </a:solidFill>
                <a:latin typeface="Arial" panose="020B0604020202020204" pitchFamily="34" charset="0"/>
                <a:cs typeface="Arial" panose="020B0604020202020204" pitchFamily="34" charset="0"/>
              </a:rPr>
              <a:t>“‘Elder Smith,’ A. T. Jones blurted out early in the Minneapolis meetings, ‘has told you he does not know anything about this matter. I do, and I don’t want you to blame me for what he does not know.’ Such </a:t>
            </a:r>
            <a:r>
              <a:rPr lang="en-US" sz="2700" dirty="0">
                <a:solidFill>
                  <a:schemeClr val="tx2">
                    <a:lumMod val="90000"/>
                  </a:schemeClr>
                </a:solidFill>
                <a:latin typeface="Arial" panose="020B0604020202020204" pitchFamily="34" charset="0"/>
                <a:cs typeface="Arial" panose="020B0604020202020204" pitchFamily="34" charset="0"/>
              </a:rPr>
              <a:t>harsh words and pompous attitudes provided </a:t>
            </a:r>
            <a:r>
              <a:rPr lang="en-US" sz="2700" dirty="0" smtClean="0">
                <a:solidFill>
                  <a:schemeClr val="tx2">
                    <a:lumMod val="90000"/>
                  </a:schemeClr>
                </a:solidFill>
                <a:latin typeface="Arial" panose="020B0604020202020204" pitchFamily="34" charset="0"/>
                <a:cs typeface="Arial" panose="020B0604020202020204" pitchFamily="34" charset="0"/>
              </a:rPr>
              <a:t>part of </a:t>
            </a:r>
            <a:r>
              <a:rPr lang="en-US" sz="2700" dirty="0">
                <a:solidFill>
                  <a:schemeClr val="tx2">
                    <a:lumMod val="90000"/>
                  </a:schemeClr>
                </a:solidFill>
                <a:latin typeface="Arial" panose="020B0604020202020204" pitchFamily="34" charset="0"/>
                <a:cs typeface="Arial" panose="020B0604020202020204" pitchFamily="34" charset="0"/>
              </a:rPr>
              <a:t>the backdrop for the conflict that characterized the 1888 General </a:t>
            </a:r>
            <a:r>
              <a:rPr lang="en-US" sz="2700" dirty="0" smtClean="0">
                <a:solidFill>
                  <a:schemeClr val="tx2">
                    <a:lumMod val="90000"/>
                  </a:schemeClr>
                </a:solidFill>
                <a:latin typeface="Arial" panose="020B0604020202020204" pitchFamily="34" charset="0"/>
                <a:cs typeface="Arial" panose="020B0604020202020204" pitchFamily="34" charset="0"/>
              </a:rPr>
              <a:t>Conference session. They were certainly not phrased in a manner that won friends for the two young editors from California….”</a:t>
            </a:r>
          </a:p>
          <a:p>
            <a:pPr marL="0" indent="0">
              <a:buNone/>
            </a:pPr>
            <a:r>
              <a:rPr lang="en-US" sz="2700" dirty="0" smtClean="0">
                <a:solidFill>
                  <a:schemeClr val="tx2">
                    <a:lumMod val="90000"/>
                  </a:schemeClr>
                </a:solidFill>
                <a:latin typeface="Arial" panose="020B0604020202020204" pitchFamily="34" charset="0"/>
                <a:cs typeface="Arial" panose="020B0604020202020204" pitchFamily="34" charset="0"/>
              </a:rPr>
              <a:t>“In a moment of honesty, Smith had modestly stated that he had not had the time to do original research into the historical documents, but had relied on Bible commentaries. It was that admission that had brought forth Jones’s self-confident remark. He had done his homework, knew he was correct, and sought to drive the point home.”</a:t>
            </a:r>
          </a:p>
          <a:p>
            <a:pPr marL="0" indent="0">
              <a:buNone/>
            </a:pPr>
            <a:r>
              <a:rPr lang="en-US" sz="2700" dirty="0" smtClean="0">
                <a:solidFill>
                  <a:schemeClr val="tx2">
                    <a:lumMod val="90000"/>
                  </a:schemeClr>
                </a:solidFill>
                <a:latin typeface="Arial" panose="020B0604020202020204" pitchFamily="34" charset="0"/>
                <a:cs typeface="Arial" panose="020B0604020202020204" pitchFamily="34" charset="0"/>
              </a:rPr>
              <a:t>“Smith responded in kind, accusing Jones of ‘coming prepared with Libraries’ and tearing up ‘established positions’ with ‘ruthless hands.’” </a:t>
            </a:r>
            <a:r>
              <a:rPr lang="en-US" sz="1400" dirty="0" smtClean="0">
                <a:solidFill>
                  <a:schemeClr val="tx2">
                    <a:lumMod val="75000"/>
                  </a:schemeClr>
                </a:solidFill>
                <a:latin typeface="Arial" panose="020B0604020202020204" pitchFamily="34" charset="0"/>
                <a:cs typeface="Arial" panose="020B0604020202020204" pitchFamily="34" charset="0"/>
              </a:rPr>
              <a:t>(George R. Knight, </a:t>
            </a:r>
            <a:r>
              <a:rPr lang="en-US" sz="1400" i="1" dirty="0" smtClean="0">
                <a:solidFill>
                  <a:schemeClr val="tx2">
                    <a:lumMod val="75000"/>
                  </a:schemeClr>
                </a:solidFill>
                <a:latin typeface="Arial" panose="020B0604020202020204" pitchFamily="34" charset="0"/>
                <a:cs typeface="Arial" panose="020B0604020202020204" pitchFamily="34" charset="0"/>
              </a:rPr>
              <a:t>From </a:t>
            </a:r>
            <a:r>
              <a:rPr lang="en-US" sz="1400" i="1" dirty="0">
                <a:solidFill>
                  <a:schemeClr val="tx2">
                    <a:lumMod val="75000"/>
                  </a:schemeClr>
                </a:solidFill>
                <a:latin typeface="Arial" panose="020B0604020202020204" pitchFamily="34" charset="0"/>
                <a:cs typeface="Arial" panose="020B0604020202020204" pitchFamily="34" charset="0"/>
              </a:rPr>
              <a:t>1888 to Apostasy </a:t>
            </a:r>
            <a:r>
              <a:rPr lang="en-US" sz="1400" dirty="0">
                <a:solidFill>
                  <a:schemeClr val="tx2">
                    <a:lumMod val="75000"/>
                  </a:schemeClr>
                </a:solidFill>
                <a:latin typeface="Arial" panose="020B0604020202020204" pitchFamily="34" charset="0"/>
                <a:cs typeface="Arial" panose="020B0604020202020204" pitchFamily="34" charset="0"/>
              </a:rPr>
              <a:t>[1987], p. </a:t>
            </a:r>
            <a:r>
              <a:rPr lang="en-US" sz="1400" dirty="0" smtClean="0">
                <a:solidFill>
                  <a:schemeClr val="tx2">
                    <a:lumMod val="75000"/>
                  </a:schemeClr>
                </a:solidFill>
                <a:latin typeface="Arial" panose="020B0604020202020204" pitchFamily="34" charset="0"/>
                <a:cs typeface="Arial" panose="020B0604020202020204" pitchFamily="34" charset="0"/>
              </a:rPr>
              <a:t>35)</a:t>
            </a:r>
            <a:endParaRPr lang="en-US" sz="1400" dirty="0">
              <a:solidFill>
                <a:schemeClr val="tx2">
                  <a:lumMod val="75000"/>
                </a:schemeClr>
              </a:solidFill>
              <a:latin typeface="Arial" panose="020B0604020202020204" pitchFamily="34" charset="0"/>
              <a:cs typeface="Arial" panose="020B0604020202020204" pitchFamily="34" charset="0"/>
            </a:endParaRPr>
          </a:p>
        </p:txBody>
      </p:sp>
      <p:sp>
        <p:nvSpPr>
          <p:cNvPr id="5" name="Rectangle 2"/>
          <p:cNvSpPr>
            <a:spLocks noGrp="1" noChangeArrowheads="1"/>
          </p:cNvSpPr>
          <p:nvPr>
            <p:ph type="title"/>
          </p:nvPr>
        </p:nvSpPr>
        <p:spPr>
          <a:xfrm>
            <a:off x="228600" y="152400"/>
            <a:ext cx="8915400" cy="914400"/>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“Examples of Historical Inaccuracy”</a:t>
            </a:r>
            <a:endParaRPr lang="en-US" altLang="en-US" dirty="0">
              <a:solidFill>
                <a:srgbClr val="FFFF0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959372708"/>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11FAB56-F1D0-4A38-B6CB-A69DCEBB5786}" type="slidenum">
              <a:rPr lang="en-US" smtClean="0">
                <a:solidFill>
                  <a:srgbClr val="FFFFFF"/>
                </a:solidFill>
              </a:rPr>
              <a:pPr/>
              <a:t>7</a:t>
            </a:fld>
            <a:endParaRPr lang="en-US">
              <a:solidFill>
                <a:srgbClr val="FFFFFF"/>
              </a:solidFill>
            </a:endParaRPr>
          </a:p>
        </p:txBody>
      </p:sp>
      <p:sp>
        <p:nvSpPr>
          <p:cNvPr id="5" name="Rectangle 2"/>
          <p:cNvSpPr txBox="1">
            <a:spLocks noChangeArrowheads="1"/>
          </p:cNvSpPr>
          <p:nvPr/>
        </p:nvSpPr>
        <p:spPr>
          <a:xfrm>
            <a:off x="533400" y="228600"/>
            <a:ext cx="8153400" cy="1219201"/>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en-US" dirty="0" smtClean="0">
                <a:solidFill>
                  <a:srgbClr val="FFFF00"/>
                </a:solidFill>
              </a:rPr>
              <a:t>Forty Years in the Wilderness!</a:t>
            </a:r>
            <a:endParaRPr lang="en-US" altLang="en-US" dirty="0">
              <a:solidFill>
                <a:srgbClr val="FFFF00"/>
              </a:solidFill>
            </a:endParaRPr>
          </a:p>
        </p:txBody>
      </p:sp>
      <p:pic>
        <p:nvPicPr>
          <p:cNvPr id="20482" name="Picture 2" descr="C:\Users\Ron Duffield\MyPictures\Pictures\ControlCenter4\Scan\CCF10022014_0001.jpg"/>
          <p:cNvPicPr>
            <a:picLocks noChangeAspect="1" noChangeArrowheads="1"/>
          </p:cNvPicPr>
          <p:nvPr/>
        </p:nvPicPr>
        <p:blipFill rotWithShape="1">
          <a:blip r:embed="rId3"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l="2445" t="3454" r="59822" b="59758"/>
          <a:stretch/>
        </p:blipFill>
        <p:spPr bwMode="auto">
          <a:xfrm rot="-120000">
            <a:off x="2674649" y="1113349"/>
            <a:ext cx="3508490" cy="4866492"/>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549669873"/>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p14:dur="0"/>
    </mc:Choice>
    <mc:Fallback>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11FAB56-F1D0-4A38-B6CB-A69DCEBB5786}" type="slidenum">
              <a:rPr lang="en-US" smtClean="0">
                <a:solidFill>
                  <a:srgbClr val="FFFFFF"/>
                </a:solidFill>
              </a:rPr>
              <a:pPr/>
              <a:t>70</a:t>
            </a:fld>
            <a:endParaRPr lang="en-US">
              <a:solidFill>
                <a:srgbClr val="FFFFFF"/>
              </a:solidFill>
            </a:endParaRPr>
          </a:p>
        </p:txBody>
      </p:sp>
      <p:sp>
        <p:nvSpPr>
          <p:cNvPr id="5" name="Rectangle 2"/>
          <p:cNvSpPr txBox="1">
            <a:spLocks noChangeArrowheads="1"/>
          </p:cNvSpPr>
          <p:nvPr/>
        </p:nvSpPr>
        <p:spPr>
          <a:xfrm>
            <a:off x="533400" y="278298"/>
            <a:ext cx="8153400" cy="762000"/>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en-US" dirty="0">
                <a:solidFill>
                  <a:srgbClr val="FFFF00"/>
                </a:solidFill>
              </a:rPr>
              <a:t>“Examples of Historical Inaccuracy”</a:t>
            </a:r>
          </a:p>
        </p:txBody>
      </p:sp>
      <p:pic>
        <p:nvPicPr>
          <p:cNvPr id="11266" name="Picture 2" descr="http://pics.cdn.librarything.com/picsizes/91/33/91339118902bb7c592b624e5751434d414f4141.jpg"/>
          <p:cNvPicPr>
            <a:picLocks noChangeAspect="1" noChangeArrowheads="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2286000" y="1200509"/>
            <a:ext cx="3886200" cy="5218614"/>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263124191"/>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p14:dur="0"/>
    </mc:Choice>
    <mc:Fallback>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914400"/>
            <a:ext cx="8229600" cy="5791200"/>
          </a:xfrm>
        </p:spPr>
        <p:txBody>
          <a:bodyPr>
            <a:normAutofit/>
          </a:bodyPr>
          <a:lstStyle/>
          <a:p>
            <a:pPr marL="0" indent="0">
              <a:buNone/>
            </a:pPr>
            <a:r>
              <a:rPr lang="en-US" sz="2700" dirty="0">
                <a:solidFill>
                  <a:schemeClr val="tx2">
                    <a:lumMod val="90000"/>
                  </a:schemeClr>
                </a:solidFill>
                <a:latin typeface="Arial" panose="020B0604020202020204" pitchFamily="34" charset="0"/>
                <a:cs typeface="Arial" panose="020B0604020202020204" pitchFamily="34" charset="0"/>
              </a:rPr>
              <a:t>“Smith: </a:t>
            </a:r>
            <a:r>
              <a:rPr lang="en-US" sz="2700" dirty="0" smtClean="0">
                <a:solidFill>
                  <a:schemeClr val="tx2">
                    <a:lumMod val="90000"/>
                  </a:schemeClr>
                </a:solidFill>
                <a:latin typeface="Arial" panose="020B0604020202020204" pitchFamily="34" charset="0"/>
                <a:cs typeface="Arial" panose="020B0604020202020204" pitchFamily="34" charset="0"/>
              </a:rPr>
              <a:t>‘Thank </a:t>
            </a:r>
            <a:r>
              <a:rPr lang="en-US" sz="2700" dirty="0">
                <a:solidFill>
                  <a:schemeClr val="tx2">
                    <a:lumMod val="90000"/>
                  </a:schemeClr>
                </a:solidFill>
                <a:latin typeface="Arial" panose="020B0604020202020204" pitchFamily="34" charset="0"/>
                <a:cs typeface="Arial" panose="020B0604020202020204" pitchFamily="34" charset="0"/>
              </a:rPr>
              <a:t>you for that introduction, Elder Haskell. You mention the horns of Daniel 7, but really that topic is an unnecessary one, and tends to argument. I </a:t>
            </a:r>
            <a:r>
              <a:rPr lang="en-US" sz="2700" dirty="0" smtClean="0">
                <a:solidFill>
                  <a:schemeClr val="tx2">
                    <a:lumMod val="90000"/>
                  </a:schemeClr>
                </a:solidFill>
                <a:latin typeface="Arial" panose="020B0604020202020204" pitchFamily="34" charset="0"/>
                <a:cs typeface="Arial" panose="020B0604020202020204" pitchFamily="34" charset="0"/>
              </a:rPr>
              <a:t>don’t </a:t>
            </a:r>
            <a:r>
              <a:rPr lang="en-US" sz="2700" dirty="0">
                <a:solidFill>
                  <a:schemeClr val="tx2">
                    <a:lumMod val="90000"/>
                  </a:schemeClr>
                </a:solidFill>
                <a:latin typeface="Arial" panose="020B0604020202020204" pitchFamily="34" charset="0"/>
                <a:cs typeface="Arial" panose="020B0604020202020204" pitchFamily="34" charset="0"/>
              </a:rPr>
              <a:t>claim any special authority concerning the horns. You see, the Millerites years ago identified all ten of the horns, and their view has stood the test for forty years. My study has merely confirmed their </a:t>
            </a:r>
            <a:r>
              <a:rPr lang="en-US" sz="2700" dirty="0" smtClean="0">
                <a:solidFill>
                  <a:schemeClr val="tx2">
                    <a:lumMod val="90000"/>
                  </a:schemeClr>
                </a:solidFill>
                <a:latin typeface="Arial" panose="020B0604020202020204" pitchFamily="34" charset="0"/>
                <a:cs typeface="Arial" panose="020B0604020202020204" pitchFamily="34" charset="0"/>
              </a:rPr>
              <a:t>conclusion.’”</a:t>
            </a:r>
          </a:p>
          <a:p>
            <a:pPr marL="0" indent="0">
              <a:buNone/>
            </a:pPr>
            <a:r>
              <a:rPr lang="en-US" sz="2700" dirty="0">
                <a:solidFill>
                  <a:schemeClr val="tx2">
                    <a:lumMod val="90000"/>
                  </a:schemeClr>
                </a:solidFill>
                <a:latin typeface="Arial" panose="020B0604020202020204" pitchFamily="34" charset="0"/>
                <a:cs typeface="Arial" panose="020B0604020202020204" pitchFamily="34" charset="0"/>
              </a:rPr>
              <a:t>“Henderson:  </a:t>
            </a:r>
            <a:r>
              <a:rPr lang="en-US" sz="2700" dirty="0" smtClean="0">
                <a:solidFill>
                  <a:schemeClr val="tx2">
                    <a:lumMod val="90000"/>
                  </a:schemeClr>
                </a:solidFill>
                <a:latin typeface="Arial" panose="020B0604020202020204" pitchFamily="34" charset="0"/>
                <a:cs typeface="Arial" panose="020B0604020202020204" pitchFamily="34" charset="0"/>
              </a:rPr>
              <a:t>(</a:t>
            </a:r>
            <a:r>
              <a:rPr lang="en-US" sz="2700" dirty="0">
                <a:solidFill>
                  <a:schemeClr val="tx2">
                    <a:lumMod val="90000"/>
                  </a:schemeClr>
                </a:solidFill>
                <a:latin typeface="Arial" panose="020B0604020202020204" pitchFamily="34" charset="0"/>
                <a:cs typeface="Arial" panose="020B0604020202020204" pitchFamily="34" charset="0"/>
              </a:rPr>
              <a:t>From audience, stands.) </a:t>
            </a:r>
            <a:r>
              <a:rPr lang="en-US" sz="2700" dirty="0" smtClean="0">
                <a:solidFill>
                  <a:schemeClr val="tx2">
                    <a:lumMod val="90000"/>
                  </a:schemeClr>
                </a:solidFill>
                <a:latin typeface="Arial" panose="020B0604020202020204" pitchFamily="34" charset="0"/>
                <a:cs typeface="Arial" panose="020B0604020202020204" pitchFamily="34" charset="0"/>
              </a:rPr>
              <a:t>‘Let's </a:t>
            </a:r>
            <a:r>
              <a:rPr lang="en-US" sz="2700" dirty="0">
                <a:solidFill>
                  <a:schemeClr val="tx2">
                    <a:lumMod val="90000"/>
                  </a:schemeClr>
                </a:solidFill>
                <a:latin typeface="Arial" panose="020B0604020202020204" pitchFamily="34" charset="0"/>
                <a:cs typeface="Arial" panose="020B0604020202020204" pitchFamily="34" charset="0"/>
              </a:rPr>
              <a:t>hear what Elder Jones has to say on the horns</a:t>
            </a:r>
            <a:r>
              <a:rPr lang="en-US" sz="2700" dirty="0" smtClean="0">
                <a:solidFill>
                  <a:schemeClr val="tx2">
                    <a:lumMod val="90000"/>
                  </a:schemeClr>
                </a:solidFill>
                <a:latin typeface="Arial" panose="020B0604020202020204" pitchFamily="34" charset="0"/>
                <a:cs typeface="Arial" panose="020B0604020202020204" pitchFamily="34" charset="0"/>
              </a:rPr>
              <a:t>.’”</a:t>
            </a:r>
            <a:endParaRPr lang="en-US" sz="2700" dirty="0">
              <a:solidFill>
                <a:schemeClr val="tx2">
                  <a:lumMod val="90000"/>
                </a:schemeClr>
              </a:solidFill>
              <a:latin typeface="Arial" panose="020B0604020202020204" pitchFamily="34" charset="0"/>
              <a:cs typeface="Arial" panose="020B0604020202020204" pitchFamily="34" charset="0"/>
            </a:endParaRPr>
          </a:p>
          <a:p>
            <a:pPr marL="0" indent="0">
              <a:buNone/>
            </a:pPr>
            <a:r>
              <a:rPr lang="en-US" sz="2700" dirty="0" smtClean="0">
                <a:solidFill>
                  <a:schemeClr val="tx2">
                    <a:lumMod val="90000"/>
                  </a:schemeClr>
                </a:solidFill>
                <a:latin typeface="Arial" panose="020B0604020202020204" pitchFamily="34" charset="0"/>
                <a:cs typeface="Arial" panose="020B0604020202020204" pitchFamily="34" charset="0"/>
              </a:rPr>
              <a:t>“Smith</a:t>
            </a:r>
            <a:r>
              <a:rPr lang="en-US" sz="2700" dirty="0">
                <a:solidFill>
                  <a:schemeClr val="tx2">
                    <a:lumMod val="90000"/>
                  </a:schemeClr>
                </a:solidFill>
                <a:latin typeface="Arial" panose="020B0604020202020204" pitchFamily="34" charset="0"/>
                <a:cs typeface="Arial" panose="020B0604020202020204" pitchFamily="34" charset="0"/>
              </a:rPr>
              <a:t>: </a:t>
            </a:r>
            <a:r>
              <a:rPr lang="en-US" sz="2700" dirty="0" smtClean="0">
                <a:solidFill>
                  <a:schemeClr val="tx2">
                    <a:lumMod val="90000"/>
                  </a:schemeClr>
                </a:solidFill>
                <a:latin typeface="Arial" panose="020B0604020202020204" pitchFamily="34" charset="0"/>
                <a:cs typeface="Arial" panose="020B0604020202020204" pitchFamily="34" charset="0"/>
              </a:rPr>
              <a:t>‘I </a:t>
            </a:r>
            <a:r>
              <a:rPr lang="en-US" sz="2700" dirty="0">
                <a:solidFill>
                  <a:schemeClr val="tx2">
                    <a:lumMod val="90000"/>
                  </a:schemeClr>
                </a:solidFill>
                <a:latin typeface="Arial" panose="020B0604020202020204" pitchFamily="34" charset="0"/>
                <a:cs typeface="Arial" panose="020B0604020202020204" pitchFamily="34" charset="0"/>
              </a:rPr>
              <a:t>have no objection to that. Brother Jones</a:t>
            </a:r>
            <a:r>
              <a:rPr lang="en-US" sz="2700" dirty="0" smtClean="0">
                <a:solidFill>
                  <a:schemeClr val="tx2">
                    <a:lumMod val="90000"/>
                  </a:schemeClr>
                </a:solidFill>
                <a:latin typeface="Arial" panose="020B0604020202020204" pitchFamily="34" charset="0"/>
                <a:cs typeface="Arial" panose="020B0604020202020204" pitchFamily="34" charset="0"/>
              </a:rPr>
              <a:t>?’ </a:t>
            </a:r>
            <a:r>
              <a:rPr lang="en-US" sz="2700" dirty="0">
                <a:solidFill>
                  <a:schemeClr val="tx2">
                    <a:lumMod val="90000"/>
                  </a:schemeClr>
                </a:solidFill>
                <a:latin typeface="Arial" panose="020B0604020202020204" pitchFamily="34" charset="0"/>
                <a:cs typeface="Arial" panose="020B0604020202020204" pitchFamily="34" charset="0"/>
              </a:rPr>
              <a:t>(Smith sits down, and Jones steps to the desk</a:t>
            </a:r>
            <a:r>
              <a:rPr lang="en-US" sz="2700" dirty="0" smtClean="0">
                <a:solidFill>
                  <a:schemeClr val="tx2">
                    <a:lumMod val="90000"/>
                  </a:schemeClr>
                </a:solidFill>
                <a:latin typeface="Arial" panose="020B0604020202020204" pitchFamily="34" charset="0"/>
                <a:cs typeface="Arial" panose="020B0604020202020204" pitchFamily="34" charset="0"/>
              </a:rPr>
              <a:t>.)” (cont.)</a:t>
            </a:r>
            <a:endParaRPr lang="en-US" sz="1400" dirty="0">
              <a:solidFill>
                <a:schemeClr val="tx2">
                  <a:lumMod val="75000"/>
                </a:schemeClr>
              </a:solidFill>
              <a:latin typeface="Arial" panose="020B0604020202020204" pitchFamily="34" charset="0"/>
              <a:cs typeface="Arial" panose="020B0604020202020204" pitchFamily="34" charset="0"/>
            </a:endParaRPr>
          </a:p>
        </p:txBody>
      </p:sp>
      <p:sp>
        <p:nvSpPr>
          <p:cNvPr id="5" name="Rectangle 2"/>
          <p:cNvSpPr>
            <a:spLocks noGrp="1" noChangeArrowheads="1"/>
          </p:cNvSpPr>
          <p:nvPr>
            <p:ph type="title"/>
          </p:nvPr>
        </p:nvSpPr>
        <p:spPr>
          <a:xfrm>
            <a:off x="228600" y="152400"/>
            <a:ext cx="8915400" cy="914400"/>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“Examples of Historical Inaccuracy”</a:t>
            </a:r>
            <a:endParaRPr lang="en-US" altLang="en-US" dirty="0">
              <a:solidFill>
                <a:srgbClr val="FFFF0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244850295"/>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914400"/>
            <a:ext cx="8229600" cy="5791200"/>
          </a:xfrm>
        </p:spPr>
        <p:txBody>
          <a:bodyPr>
            <a:normAutofit fontScale="92500"/>
          </a:bodyPr>
          <a:lstStyle/>
          <a:p>
            <a:pPr marL="0" indent="0">
              <a:buNone/>
            </a:pPr>
            <a:r>
              <a:rPr lang="en-US" sz="2700" dirty="0" smtClean="0">
                <a:solidFill>
                  <a:schemeClr val="tx2">
                    <a:lumMod val="90000"/>
                  </a:schemeClr>
                </a:solidFill>
                <a:latin typeface="Arial" panose="020B0604020202020204" pitchFamily="34" charset="0"/>
                <a:cs typeface="Arial" panose="020B0604020202020204" pitchFamily="34" charset="0"/>
              </a:rPr>
              <a:t>“Jones: ‘I </a:t>
            </a:r>
            <a:r>
              <a:rPr lang="en-US" sz="2700" dirty="0">
                <a:solidFill>
                  <a:schemeClr val="tx2">
                    <a:lumMod val="90000"/>
                  </a:schemeClr>
                </a:solidFill>
                <a:latin typeface="Arial" panose="020B0604020202020204" pitchFamily="34" charset="0"/>
                <a:cs typeface="Arial" panose="020B0604020202020204" pitchFamily="34" charset="0"/>
              </a:rPr>
              <a:t>am certainly happy to comment on the horns. Elder Smith has </a:t>
            </a:r>
            <a:r>
              <a:rPr lang="en-US" sz="2700" dirty="0" smtClean="0">
                <a:solidFill>
                  <a:schemeClr val="tx2">
                    <a:lumMod val="90000"/>
                  </a:schemeClr>
                </a:solidFill>
                <a:latin typeface="Arial" panose="020B0604020202020204" pitchFamily="34" charset="0"/>
                <a:cs typeface="Arial" panose="020B0604020202020204" pitchFamily="34" charset="0"/>
              </a:rPr>
              <a:t>just admitted </a:t>
            </a:r>
            <a:r>
              <a:rPr lang="en-US" sz="2700" dirty="0">
                <a:solidFill>
                  <a:schemeClr val="tx2">
                    <a:lumMod val="90000"/>
                  </a:schemeClr>
                </a:solidFill>
                <a:latin typeface="Arial" panose="020B0604020202020204" pitchFamily="34" charset="0"/>
                <a:cs typeface="Arial" panose="020B0604020202020204" pitchFamily="34" charset="0"/>
              </a:rPr>
              <a:t>to us that </a:t>
            </a:r>
            <a:r>
              <a:rPr lang="en-US" sz="2700" dirty="0">
                <a:solidFill>
                  <a:schemeClr val="tx2">
                    <a:lumMod val="50000"/>
                  </a:schemeClr>
                </a:solidFill>
                <a:latin typeface="Arial" panose="020B0604020202020204" pitchFamily="34" charset="0"/>
                <a:cs typeface="Arial" panose="020B0604020202020204" pitchFamily="34" charset="0"/>
              </a:rPr>
              <a:t>he is not really an </a:t>
            </a:r>
            <a:r>
              <a:rPr lang="en-US" sz="2700" dirty="0" smtClean="0">
                <a:solidFill>
                  <a:schemeClr val="tx2">
                    <a:lumMod val="50000"/>
                  </a:schemeClr>
                </a:solidFill>
                <a:latin typeface="Arial" panose="020B0604020202020204" pitchFamily="34" charset="0"/>
                <a:cs typeface="Arial" panose="020B0604020202020204" pitchFamily="34" charset="0"/>
              </a:rPr>
              <a:t>authority </a:t>
            </a:r>
            <a:r>
              <a:rPr lang="en-US" sz="2700" dirty="0">
                <a:solidFill>
                  <a:schemeClr val="tx2">
                    <a:lumMod val="50000"/>
                  </a:schemeClr>
                </a:solidFill>
                <a:latin typeface="Arial" panose="020B0604020202020204" pitchFamily="34" charset="0"/>
                <a:cs typeface="Arial" panose="020B0604020202020204" pitchFamily="34" charset="0"/>
              </a:rPr>
              <a:t>on the ten horns</a:t>
            </a:r>
            <a:r>
              <a:rPr lang="en-US" sz="2700" dirty="0">
                <a:solidFill>
                  <a:schemeClr val="tx2">
                    <a:lumMod val="90000"/>
                  </a:schemeClr>
                </a:solidFill>
                <a:latin typeface="Arial" panose="020B0604020202020204" pitchFamily="34" charset="0"/>
                <a:cs typeface="Arial" panose="020B0604020202020204" pitchFamily="34" charset="0"/>
              </a:rPr>
              <a:t>. I want to </a:t>
            </a:r>
            <a:r>
              <a:rPr lang="en-US" sz="2700" dirty="0" smtClean="0">
                <a:solidFill>
                  <a:schemeClr val="tx2">
                    <a:lumMod val="90000"/>
                  </a:schemeClr>
                </a:solidFill>
                <a:latin typeface="Arial" panose="020B0604020202020204" pitchFamily="34" charset="0"/>
                <a:cs typeface="Arial" panose="020B0604020202020204" pitchFamily="34" charset="0"/>
              </a:rPr>
              <a:t>assure you </a:t>
            </a:r>
            <a:r>
              <a:rPr lang="en-US" sz="2700" dirty="0">
                <a:solidFill>
                  <a:schemeClr val="tx2">
                    <a:lumMod val="90000"/>
                  </a:schemeClr>
                </a:solidFill>
                <a:latin typeface="Arial" panose="020B0604020202020204" pitchFamily="34" charset="0"/>
                <a:cs typeface="Arial" panose="020B0604020202020204" pitchFamily="34" charset="0"/>
              </a:rPr>
              <a:t>that I have given this subject a great deal of study, </a:t>
            </a:r>
            <a:r>
              <a:rPr lang="en-US" sz="2700" dirty="0">
                <a:solidFill>
                  <a:schemeClr val="tx2">
                    <a:lumMod val="50000"/>
                  </a:schemeClr>
                </a:solidFill>
                <a:latin typeface="Arial" panose="020B0604020202020204" pitchFamily="34" charset="0"/>
                <a:cs typeface="Arial" panose="020B0604020202020204" pitchFamily="34" charset="0"/>
              </a:rPr>
              <a:t>and I can make up </a:t>
            </a:r>
            <a:r>
              <a:rPr lang="en-US" sz="2700" dirty="0" smtClean="0">
                <a:solidFill>
                  <a:schemeClr val="tx2">
                    <a:lumMod val="50000"/>
                  </a:schemeClr>
                </a:solidFill>
                <a:latin typeface="Arial" panose="020B0604020202020204" pitchFamily="34" charset="0"/>
                <a:cs typeface="Arial" panose="020B0604020202020204" pitchFamily="34" charset="0"/>
              </a:rPr>
              <a:t>for Elder </a:t>
            </a:r>
            <a:r>
              <a:rPr lang="en-US" sz="2700" dirty="0">
                <a:solidFill>
                  <a:schemeClr val="tx2">
                    <a:lumMod val="50000"/>
                  </a:schemeClr>
                </a:solidFill>
                <a:latin typeface="Arial" panose="020B0604020202020204" pitchFamily="34" charset="0"/>
                <a:cs typeface="Arial" panose="020B0604020202020204" pitchFamily="34" charset="0"/>
              </a:rPr>
              <a:t>Smith’s ignorance</a:t>
            </a:r>
            <a:r>
              <a:rPr lang="en-US" sz="2700" dirty="0" smtClean="0">
                <a:solidFill>
                  <a:schemeClr val="tx2">
                    <a:lumMod val="90000"/>
                  </a:schemeClr>
                </a:solidFill>
                <a:latin typeface="Arial" panose="020B0604020202020204" pitchFamily="34" charset="0"/>
                <a:cs typeface="Arial" panose="020B0604020202020204" pitchFamily="34" charset="0"/>
              </a:rPr>
              <a:t>’”</a:t>
            </a:r>
          </a:p>
          <a:p>
            <a:pPr marL="0" indent="0">
              <a:buNone/>
            </a:pPr>
            <a:r>
              <a:rPr lang="en-US" sz="2700" dirty="0">
                <a:solidFill>
                  <a:schemeClr val="tx2">
                    <a:lumMod val="90000"/>
                  </a:schemeClr>
                </a:solidFill>
                <a:latin typeface="Arial" panose="020B0604020202020204" pitchFamily="34" charset="0"/>
                <a:cs typeface="Arial" panose="020B0604020202020204" pitchFamily="34" charset="0"/>
              </a:rPr>
              <a:t>“Ellen White: </a:t>
            </a:r>
            <a:r>
              <a:rPr lang="en-US" sz="2700" dirty="0" smtClean="0">
                <a:solidFill>
                  <a:schemeClr val="tx2">
                    <a:lumMod val="90000"/>
                  </a:schemeClr>
                </a:solidFill>
                <a:latin typeface="Arial" panose="020B0604020202020204" pitchFamily="34" charset="0"/>
                <a:cs typeface="Arial" panose="020B0604020202020204" pitchFamily="34" charset="0"/>
              </a:rPr>
              <a:t>(</a:t>
            </a:r>
            <a:r>
              <a:rPr lang="en-US" sz="2700" dirty="0">
                <a:solidFill>
                  <a:schemeClr val="tx2">
                    <a:lumMod val="90000"/>
                  </a:schemeClr>
                </a:solidFill>
                <a:latin typeface="Arial" panose="020B0604020202020204" pitchFamily="34" charset="0"/>
                <a:cs typeface="Arial" panose="020B0604020202020204" pitchFamily="34" charset="0"/>
              </a:rPr>
              <a:t>Stands and steps forward.) </a:t>
            </a:r>
            <a:r>
              <a:rPr lang="en-US" sz="2700" dirty="0" smtClean="0">
                <a:solidFill>
                  <a:schemeClr val="tx2">
                    <a:lumMod val="90000"/>
                  </a:schemeClr>
                </a:solidFill>
                <a:latin typeface="Arial" panose="020B0604020202020204" pitchFamily="34" charset="0"/>
                <a:cs typeface="Arial" panose="020B0604020202020204" pitchFamily="34" charset="0"/>
              </a:rPr>
              <a:t>‘Brother </a:t>
            </a:r>
            <a:r>
              <a:rPr lang="en-US" sz="2700" dirty="0">
                <a:solidFill>
                  <a:schemeClr val="tx2">
                    <a:lumMod val="90000"/>
                  </a:schemeClr>
                </a:solidFill>
                <a:latin typeface="Arial" panose="020B0604020202020204" pitchFamily="34" charset="0"/>
                <a:cs typeface="Arial" panose="020B0604020202020204" pitchFamily="34" charset="0"/>
              </a:rPr>
              <a:t>Jones, your manner of speaking distresses me. Whatever your knowledge may be on this subject, I do not believe it is in order for you to cast aspersions upon others</a:t>
            </a:r>
            <a:r>
              <a:rPr lang="en-US" sz="2700" dirty="0" smtClean="0">
                <a:solidFill>
                  <a:schemeClr val="tx2">
                    <a:lumMod val="90000"/>
                  </a:schemeClr>
                </a:solidFill>
                <a:latin typeface="Arial" panose="020B0604020202020204" pitchFamily="34" charset="0"/>
                <a:cs typeface="Arial" panose="020B0604020202020204" pitchFamily="34" charset="0"/>
              </a:rPr>
              <a:t>.’ </a:t>
            </a:r>
            <a:r>
              <a:rPr lang="en-US" sz="2700" dirty="0">
                <a:solidFill>
                  <a:schemeClr val="tx2">
                    <a:lumMod val="90000"/>
                  </a:schemeClr>
                </a:solidFill>
                <a:latin typeface="Arial" panose="020B0604020202020204" pitchFamily="34" charset="0"/>
                <a:cs typeface="Arial" panose="020B0604020202020204" pitchFamily="34" charset="0"/>
              </a:rPr>
              <a:t>(To audience) </a:t>
            </a:r>
            <a:r>
              <a:rPr lang="en-US" sz="2700" dirty="0" smtClean="0">
                <a:solidFill>
                  <a:schemeClr val="tx2">
                    <a:lumMod val="90000"/>
                  </a:schemeClr>
                </a:solidFill>
                <a:latin typeface="Arial" panose="020B0604020202020204" pitchFamily="34" charset="0"/>
                <a:cs typeface="Arial" panose="020B0604020202020204" pitchFamily="34" charset="0"/>
              </a:rPr>
              <a:t>‘Brethren</a:t>
            </a:r>
            <a:r>
              <a:rPr lang="en-US" sz="2700" dirty="0">
                <a:solidFill>
                  <a:schemeClr val="tx2">
                    <a:lumMod val="90000"/>
                  </a:schemeClr>
                </a:solidFill>
                <a:latin typeface="Arial" panose="020B0604020202020204" pitchFamily="34" charset="0"/>
                <a:cs typeface="Arial" panose="020B0604020202020204" pitchFamily="34" charset="0"/>
              </a:rPr>
              <a:t>, we need to respect one another, and treat one another with brotherly love. There is much I could say on this subject, but I will say no more at this time</a:t>
            </a:r>
            <a:r>
              <a:rPr lang="en-US" sz="2700" dirty="0" smtClean="0">
                <a:solidFill>
                  <a:schemeClr val="tx2">
                    <a:lumMod val="90000"/>
                  </a:schemeClr>
                </a:solidFill>
                <a:latin typeface="Arial" panose="020B0604020202020204" pitchFamily="34" charset="0"/>
                <a:cs typeface="Arial" panose="020B0604020202020204" pitchFamily="34" charset="0"/>
              </a:rPr>
              <a:t>.’ </a:t>
            </a:r>
            <a:r>
              <a:rPr lang="en-US" sz="2700" dirty="0">
                <a:solidFill>
                  <a:schemeClr val="tx2">
                    <a:lumMod val="90000"/>
                  </a:schemeClr>
                </a:solidFill>
                <a:latin typeface="Arial" panose="020B0604020202020204" pitchFamily="34" charset="0"/>
                <a:cs typeface="Arial" panose="020B0604020202020204" pitchFamily="34" charset="0"/>
              </a:rPr>
              <a:t>(Sits</a:t>
            </a:r>
            <a:r>
              <a:rPr lang="en-US" sz="2700" dirty="0" smtClean="0">
                <a:solidFill>
                  <a:schemeClr val="tx2">
                    <a:lumMod val="90000"/>
                  </a:schemeClr>
                </a:solidFill>
                <a:latin typeface="Arial" panose="020B0604020202020204" pitchFamily="34" charset="0"/>
                <a:cs typeface="Arial" panose="020B0604020202020204" pitchFamily="34" charset="0"/>
              </a:rPr>
              <a:t>)” </a:t>
            </a:r>
            <a:r>
              <a:rPr lang="en-US" sz="1400" dirty="0">
                <a:solidFill>
                  <a:schemeClr val="tx2">
                    <a:lumMod val="75000"/>
                  </a:schemeClr>
                </a:solidFill>
                <a:latin typeface="Arial" panose="020B0604020202020204" pitchFamily="34" charset="0"/>
                <a:cs typeface="Arial" panose="020B0604020202020204" pitchFamily="34" charset="0"/>
              </a:rPr>
              <a:t>(“The News From Minneapolis 1888,” Playing Our </a:t>
            </a:r>
            <a:r>
              <a:rPr lang="en-US" sz="1400" dirty="0" smtClean="0">
                <a:solidFill>
                  <a:schemeClr val="tx2">
                    <a:lumMod val="75000"/>
                  </a:schemeClr>
                </a:solidFill>
                <a:latin typeface="Arial" panose="020B0604020202020204" pitchFamily="34" charset="0"/>
                <a:cs typeface="Arial" panose="020B0604020202020204" pitchFamily="34" charset="0"/>
              </a:rPr>
              <a:t>Past [North </a:t>
            </a:r>
            <a:r>
              <a:rPr lang="en-US" sz="1400" dirty="0">
                <a:solidFill>
                  <a:schemeClr val="tx2">
                    <a:lumMod val="75000"/>
                  </a:schemeClr>
                </a:solidFill>
                <a:latin typeface="Arial" panose="020B0604020202020204" pitchFamily="34" charset="0"/>
                <a:cs typeface="Arial" panose="020B0604020202020204" pitchFamily="34" charset="0"/>
              </a:rPr>
              <a:t>American Division Office of Education, 1989], p. 126</a:t>
            </a:r>
            <a:r>
              <a:rPr lang="en-US" sz="1400" dirty="0" smtClean="0">
                <a:solidFill>
                  <a:schemeClr val="tx2">
                    <a:lumMod val="75000"/>
                  </a:schemeClr>
                </a:solidFill>
                <a:latin typeface="Arial" panose="020B0604020202020204" pitchFamily="34" charset="0"/>
                <a:cs typeface="Arial" panose="020B0604020202020204" pitchFamily="34" charset="0"/>
              </a:rPr>
              <a:t>)</a:t>
            </a:r>
            <a:endParaRPr lang="en-US" sz="1400" dirty="0">
              <a:solidFill>
                <a:schemeClr val="tx2">
                  <a:lumMod val="75000"/>
                </a:schemeClr>
              </a:solidFill>
              <a:latin typeface="Arial" panose="020B0604020202020204" pitchFamily="34" charset="0"/>
              <a:cs typeface="Arial" panose="020B0604020202020204" pitchFamily="34" charset="0"/>
            </a:endParaRPr>
          </a:p>
        </p:txBody>
      </p:sp>
      <p:sp>
        <p:nvSpPr>
          <p:cNvPr id="5" name="Rectangle 2"/>
          <p:cNvSpPr>
            <a:spLocks noGrp="1" noChangeArrowheads="1"/>
          </p:cNvSpPr>
          <p:nvPr>
            <p:ph type="title"/>
          </p:nvPr>
        </p:nvSpPr>
        <p:spPr>
          <a:xfrm>
            <a:off x="228600" y="152400"/>
            <a:ext cx="8915400" cy="914400"/>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“Examples of Historical Inaccuracy”</a:t>
            </a:r>
            <a:endParaRPr lang="en-US" altLang="en-US" dirty="0">
              <a:solidFill>
                <a:srgbClr val="FFFF0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075239050"/>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11FAB56-F1D0-4A38-B6CB-A69DCEBB5786}" type="slidenum">
              <a:rPr lang="en-US" smtClean="0">
                <a:solidFill>
                  <a:srgbClr val="FFFFFF"/>
                </a:solidFill>
              </a:rPr>
              <a:pPr/>
              <a:t>73</a:t>
            </a:fld>
            <a:endParaRPr lang="en-US">
              <a:solidFill>
                <a:srgbClr val="FFFFFF"/>
              </a:solidFill>
            </a:endParaRPr>
          </a:p>
        </p:txBody>
      </p:sp>
      <p:sp>
        <p:nvSpPr>
          <p:cNvPr id="5" name="Rectangle 2"/>
          <p:cNvSpPr txBox="1">
            <a:spLocks noChangeArrowheads="1"/>
          </p:cNvSpPr>
          <p:nvPr/>
        </p:nvSpPr>
        <p:spPr>
          <a:xfrm>
            <a:off x="533400" y="278298"/>
            <a:ext cx="8153400" cy="762000"/>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en-US" dirty="0" smtClean="0">
                <a:solidFill>
                  <a:srgbClr val="FFFF00"/>
                </a:solidFill>
              </a:rPr>
              <a:t>Celebrating 125 years?</a:t>
            </a:r>
            <a:endParaRPr lang="en-US" altLang="en-US" dirty="0">
              <a:solidFill>
                <a:srgbClr val="FFFF00"/>
              </a:solidFill>
            </a:endParaRPr>
          </a:p>
        </p:txBody>
      </p:sp>
      <p:pic>
        <p:nvPicPr>
          <p:cNvPr id="3" name="Picture 2" descr="Screen Clipping"/>
          <p:cNvPicPr>
            <a:picLocks noChangeAspect="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2504963" y="1040298"/>
            <a:ext cx="4210274" cy="5484325"/>
          </a:xfrm>
          <a:prstGeom prst="rect">
            <a:avLst/>
          </a:prstGeom>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77227097"/>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p14:dur="0"/>
    </mc:Choice>
    <mc:Fallback>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914400"/>
            <a:ext cx="8229600" cy="5791200"/>
          </a:xfrm>
        </p:spPr>
        <p:txBody>
          <a:bodyPr>
            <a:normAutofit/>
          </a:bodyPr>
          <a:lstStyle/>
          <a:p>
            <a:pPr marL="0" indent="0">
              <a:buNone/>
            </a:pPr>
            <a:r>
              <a:rPr lang="en-US" sz="2700" dirty="0">
                <a:solidFill>
                  <a:schemeClr val="tx2">
                    <a:lumMod val="90000"/>
                  </a:schemeClr>
                </a:solidFill>
                <a:latin typeface="Arial" panose="020B0604020202020204" pitchFamily="34" charset="0"/>
                <a:cs typeface="Arial" panose="020B0604020202020204" pitchFamily="34" charset="0"/>
              </a:rPr>
              <a:t>“TENSION IN THE </a:t>
            </a:r>
            <a:r>
              <a:rPr lang="en-US" sz="2700" dirty="0" smtClean="0">
                <a:solidFill>
                  <a:schemeClr val="tx2">
                    <a:lumMod val="90000"/>
                  </a:schemeClr>
                </a:solidFill>
                <a:latin typeface="Arial" panose="020B0604020202020204" pitchFamily="34" charset="0"/>
                <a:cs typeface="Arial" panose="020B0604020202020204" pitchFamily="34" charset="0"/>
              </a:rPr>
              <a:t>CAMP: The </a:t>
            </a:r>
            <a:r>
              <a:rPr lang="en-US" sz="2700" dirty="0">
                <a:solidFill>
                  <a:schemeClr val="tx2">
                    <a:lumMod val="90000"/>
                  </a:schemeClr>
                </a:solidFill>
                <a:latin typeface="Arial" panose="020B0604020202020204" pitchFamily="34" charset="0"/>
                <a:cs typeface="Arial" panose="020B0604020202020204" pitchFamily="34" charset="0"/>
              </a:rPr>
              <a:t>tension didn’t take long to surface</a:t>
            </a:r>
            <a:r>
              <a:rPr lang="en-US" sz="2700" dirty="0" smtClean="0">
                <a:solidFill>
                  <a:schemeClr val="tx2">
                    <a:lumMod val="90000"/>
                  </a:schemeClr>
                </a:solidFill>
                <a:latin typeface="Arial" panose="020B0604020202020204" pitchFamily="34" charset="0"/>
                <a:cs typeface="Arial" panose="020B0604020202020204" pitchFamily="34" charset="0"/>
              </a:rPr>
              <a:t>. ‘Elder </a:t>
            </a:r>
            <a:r>
              <a:rPr lang="en-US" sz="2700" dirty="0">
                <a:solidFill>
                  <a:schemeClr val="tx2">
                    <a:lumMod val="90000"/>
                  </a:schemeClr>
                </a:solidFill>
                <a:latin typeface="Arial" panose="020B0604020202020204" pitchFamily="34" charset="0"/>
                <a:cs typeface="Arial" panose="020B0604020202020204" pitchFamily="34" charset="0"/>
              </a:rPr>
              <a:t>Smith</a:t>
            </a:r>
            <a:r>
              <a:rPr lang="en-US" sz="2700" dirty="0" smtClean="0">
                <a:solidFill>
                  <a:schemeClr val="tx2">
                    <a:lumMod val="90000"/>
                  </a:schemeClr>
                </a:solidFill>
                <a:latin typeface="Arial" panose="020B0604020202020204" pitchFamily="34" charset="0"/>
                <a:cs typeface="Arial" panose="020B0604020202020204" pitchFamily="34" charset="0"/>
              </a:rPr>
              <a:t>,’ </a:t>
            </a:r>
            <a:r>
              <a:rPr lang="en-US" sz="2700" dirty="0">
                <a:solidFill>
                  <a:schemeClr val="tx2">
                    <a:lumMod val="50000"/>
                  </a:schemeClr>
                </a:solidFill>
                <a:latin typeface="Arial" panose="020B0604020202020204" pitchFamily="34" charset="0"/>
                <a:cs typeface="Arial" panose="020B0604020202020204" pitchFamily="34" charset="0"/>
              </a:rPr>
              <a:t>A. T. Jones blurted </a:t>
            </a:r>
            <a:r>
              <a:rPr lang="en-US" sz="2700" dirty="0" smtClean="0">
                <a:solidFill>
                  <a:schemeClr val="tx2">
                    <a:lumMod val="50000"/>
                  </a:schemeClr>
                </a:solidFill>
                <a:latin typeface="Arial" panose="020B0604020202020204" pitchFamily="34" charset="0"/>
                <a:cs typeface="Arial" panose="020B0604020202020204" pitchFamily="34" charset="0"/>
              </a:rPr>
              <a:t>out early </a:t>
            </a:r>
            <a:r>
              <a:rPr lang="en-US" sz="2700" dirty="0">
                <a:solidFill>
                  <a:schemeClr val="tx2">
                    <a:lumMod val="50000"/>
                  </a:schemeClr>
                </a:solidFill>
                <a:latin typeface="Arial" panose="020B0604020202020204" pitchFamily="34" charset="0"/>
                <a:cs typeface="Arial" panose="020B0604020202020204" pitchFamily="34" charset="0"/>
              </a:rPr>
              <a:t>in the meetings,</a:t>
            </a:r>
            <a:r>
              <a:rPr lang="en-US" sz="2700" dirty="0">
                <a:solidFill>
                  <a:schemeClr val="tx2">
                    <a:lumMod val="90000"/>
                  </a:schemeClr>
                </a:solidFill>
                <a:latin typeface="Arial" panose="020B0604020202020204" pitchFamily="34" charset="0"/>
                <a:cs typeface="Arial" panose="020B0604020202020204" pitchFamily="34" charset="0"/>
              </a:rPr>
              <a:t> </a:t>
            </a:r>
            <a:r>
              <a:rPr lang="en-US" sz="2700" dirty="0" smtClean="0">
                <a:solidFill>
                  <a:schemeClr val="tx2">
                    <a:lumMod val="90000"/>
                  </a:schemeClr>
                </a:solidFill>
                <a:latin typeface="Arial" panose="020B0604020202020204" pitchFamily="34" charset="0"/>
                <a:cs typeface="Arial" panose="020B0604020202020204" pitchFamily="34" charset="0"/>
              </a:rPr>
              <a:t>‘has </a:t>
            </a:r>
            <a:r>
              <a:rPr lang="en-US" sz="2700" dirty="0">
                <a:solidFill>
                  <a:schemeClr val="tx2">
                    <a:lumMod val="90000"/>
                  </a:schemeClr>
                </a:solidFill>
                <a:latin typeface="Arial" panose="020B0604020202020204" pitchFamily="34" charset="0"/>
                <a:cs typeface="Arial" panose="020B0604020202020204" pitchFamily="34" charset="0"/>
              </a:rPr>
              <a:t>told you </a:t>
            </a:r>
            <a:r>
              <a:rPr lang="en-US" sz="2700" dirty="0" smtClean="0">
                <a:solidFill>
                  <a:schemeClr val="tx2">
                    <a:lumMod val="90000"/>
                  </a:schemeClr>
                </a:solidFill>
                <a:latin typeface="Arial" panose="020B0604020202020204" pitchFamily="34" charset="0"/>
                <a:cs typeface="Arial" panose="020B0604020202020204" pitchFamily="34" charset="0"/>
              </a:rPr>
              <a:t>he does </a:t>
            </a:r>
            <a:r>
              <a:rPr lang="en-US" sz="2700" dirty="0">
                <a:solidFill>
                  <a:schemeClr val="tx2">
                    <a:lumMod val="90000"/>
                  </a:schemeClr>
                </a:solidFill>
                <a:latin typeface="Arial" panose="020B0604020202020204" pitchFamily="34" charset="0"/>
                <a:cs typeface="Arial" panose="020B0604020202020204" pitchFamily="34" charset="0"/>
              </a:rPr>
              <a:t>not know anything about this </a:t>
            </a:r>
            <a:r>
              <a:rPr lang="en-US" sz="2700" dirty="0" smtClean="0">
                <a:solidFill>
                  <a:schemeClr val="tx2">
                    <a:lumMod val="90000"/>
                  </a:schemeClr>
                </a:solidFill>
                <a:latin typeface="Arial" panose="020B0604020202020204" pitchFamily="34" charset="0"/>
                <a:cs typeface="Arial" panose="020B0604020202020204" pitchFamily="34" charset="0"/>
              </a:rPr>
              <a:t>matter. I </a:t>
            </a:r>
            <a:r>
              <a:rPr lang="en-US" sz="2700" dirty="0">
                <a:solidFill>
                  <a:schemeClr val="tx2">
                    <a:lumMod val="90000"/>
                  </a:schemeClr>
                </a:solidFill>
                <a:latin typeface="Arial" panose="020B0604020202020204" pitchFamily="34" charset="0"/>
                <a:cs typeface="Arial" panose="020B0604020202020204" pitchFamily="34" charset="0"/>
              </a:rPr>
              <a:t>do, and I don’t want you to </a:t>
            </a:r>
            <a:r>
              <a:rPr lang="en-US" sz="2700" dirty="0" smtClean="0">
                <a:solidFill>
                  <a:schemeClr val="tx2">
                    <a:lumMod val="90000"/>
                  </a:schemeClr>
                </a:solidFill>
                <a:latin typeface="Arial" panose="020B0604020202020204" pitchFamily="34" charset="0"/>
                <a:cs typeface="Arial" panose="020B0604020202020204" pitchFamily="34" charset="0"/>
              </a:rPr>
              <a:t>blame me </a:t>
            </a:r>
            <a:r>
              <a:rPr lang="en-US" sz="2700" dirty="0">
                <a:solidFill>
                  <a:schemeClr val="tx2">
                    <a:lumMod val="90000"/>
                  </a:schemeClr>
                </a:solidFill>
                <a:latin typeface="Arial" panose="020B0604020202020204" pitchFamily="34" charset="0"/>
                <a:cs typeface="Arial" panose="020B0604020202020204" pitchFamily="34" charset="0"/>
              </a:rPr>
              <a:t>for what he does not know</a:t>
            </a:r>
            <a:r>
              <a:rPr lang="en-US" sz="2700" dirty="0" smtClean="0">
                <a:solidFill>
                  <a:schemeClr val="tx2">
                    <a:lumMod val="90000"/>
                  </a:schemeClr>
                </a:solidFill>
                <a:latin typeface="Arial" panose="020B0604020202020204" pitchFamily="34" charset="0"/>
                <a:cs typeface="Arial" panose="020B0604020202020204" pitchFamily="34" charset="0"/>
              </a:rPr>
              <a:t>.’ Ellen White </a:t>
            </a:r>
            <a:r>
              <a:rPr lang="en-US" sz="2700" dirty="0">
                <a:solidFill>
                  <a:schemeClr val="tx2">
                    <a:lumMod val="90000"/>
                  </a:schemeClr>
                </a:solidFill>
                <a:latin typeface="Arial" panose="020B0604020202020204" pitchFamily="34" charset="0"/>
                <a:cs typeface="Arial" panose="020B0604020202020204" pitchFamily="34" charset="0"/>
              </a:rPr>
              <a:t>responded with </a:t>
            </a:r>
            <a:r>
              <a:rPr lang="en-US" sz="2700" dirty="0" smtClean="0">
                <a:solidFill>
                  <a:schemeClr val="tx2">
                    <a:lumMod val="90000"/>
                  </a:schemeClr>
                </a:solidFill>
                <a:latin typeface="Arial" panose="020B0604020202020204" pitchFamily="34" charset="0"/>
                <a:cs typeface="Arial" panose="020B0604020202020204" pitchFamily="34" charset="0"/>
              </a:rPr>
              <a:t>‘Not </a:t>
            </a:r>
            <a:r>
              <a:rPr lang="en-US" sz="2700" dirty="0">
                <a:solidFill>
                  <a:schemeClr val="tx2">
                    <a:lumMod val="90000"/>
                  </a:schemeClr>
                </a:solidFill>
                <a:latin typeface="Arial" panose="020B0604020202020204" pitchFamily="34" charset="0"/>
                <a:cs typeface="Arial" panose="020B0604020202020204" pitchFamily="34" charset="0"/>
              </a:rPr>
              <a:t>so </a:t>
            </a:r>
            <a:r>
              <a:rPr lang="en-US" sz="2700" dirty="0" smtClean="0">
                <a:solidFill>
                  <a:schemeClr val="tx2">
                    <a:lumMod val="90000"/>
                  </a:schemeClr>
                </a:solidFill>
                <a:latin typeface="Arial" panose="020B0604020202020204" pitchFamily="34" charset="0"/>
                <a:cs typeface="Arial" panose="020B0604020202020204" pitchFamily="34" charset="0"/>
              </a:rPr>
              <a:t>sharp, brother </a:t>
            </a:r>
            <a:r>
              <a:rPr lang="en-US" sz="2700" dirty="0">
                <a:solidFill>
                  <a:schemeClr val="tx2">
                    <a:lumMod val="90000"/>
                  </a:schemeClr>
                </a:solidFill>
                <a:latin typeface="Arial" panose="020B0604020202020204" pitchFamily="34" charset="0"/>
                <a:cs typeface="Arial" panose="020B0604020202020204" pitchFamily="34" charset="0"/>
              </a:rPr>
              <a:t>Jones, not so sharp</a:t>
            </a:r>
            <a:r>
              <a:rPr lang="en-US" sz="2700" dirty="0" smtClean="0">
                <a:solidFill>
                  <a:schemeClr val="tx2">
                    <a:lumMod val="90000"/>
                  </a:schemeClr>
                </a:solidFill>
                <a:latin typeface="Arial" panose="020B0604020202020204" pitchFamily="34" charset="0"/>
                <a:cs typeface="Arial" panose="020B0604020202020204" pitchFamily="34" charset="0"/>
              </a:rPr>
              <a:t>.’ Unfortunately, </a:t>
            </a:r>
            <a:r>
              <a:rPr lang="en-US" sz="2700" dirty="0" smtClean="0">
                <a:solidFill>
                  <a:schemeClr val="tx2">
                    <a:lumMod val="50000"/>
                  </a:schemeClr>
                </a:solidFill>
                <a:latin typeface="Arial" panose="020B0604020202020204" pitchFamily="34" charset="0"/>
                <a:cs typeface="Arial" panose="020B0604020202020204" pitchFamily="34" charset="0"/>
              </a:rPr>
              <a:t>such </a:t>
            </a:r>
            <a:r>
              <a:rPr lang="en-US" sz="2700" dirty="0">
                <a:solidFill>
                  <a:schemeClr val="tx2">
                    <a:lumMod val="50000"/>
                  </a:schemeClr>
                </a:solidFill>
                <a:latin typeface="Arial" panose="020B0604020202020204" pitchFamily="34" charset="0"/>
                <a:cs typeface="Arial" panose="020B0604020202020204" pitchFamily="34" charset="0"/>
              </a:rPr>
              <a:t>harsh words and </a:t>
            </a:r>
            <a:r>
              <a:rPr lang="en-US" sz="2700" dirty="0" smtClean="0">
                <a:solidFill>
                  <a:schemeClr val="tx2">
                    <a:lumMod val="50000"/>
                  </a:schemeClr>
                </a:solidFill>
                <a:latin typeface="Arial" panose="020B0604020202020204" pitchFamily="34" charset="0"/>
                <a:cs typeface="Arial" panose="020B0604020202020204" pitchFamily="34" charset="0"/>
              </a:rPr>
              <a:t>pompous attitudes </a:t>
            </a:r>
            <a:r>
              <a:rPr lang="en-US" sz="2700" dirty="0">
                <a:solidFill>
                  <a:schemeClr val="tx2">
                    <a:lumMod val="50000"/>
                  </a:schemeClr>
                </a:solidFill>
                <a:latin typeface="Arial" panose="020B0604020202020204" pitchFamily="34" charset="0"/>
                <a:cs typeface="Arial" panose="020B0604020202020204" pitchFamily="34" charset="0"/>
              </a:rPr>
              <a:t>provided part of the </a:t>
            </a:r>
            <a:r>
              <a:rPr lang="en-US" sz="2700" dirty="0" smtClean="0">
                <a:solidFill>
                  <a:schemeClr val="tx2">
                    <a:lumMod val="50000"/>
                  </a:schemeClr>
                </a:solidFill>
                <a:latin typeface="Arial" panose="020B0604020202020204" pitchFamily="34" charset="0"/>
                <a:cs typeface="Arial" panose="020B0604020202020204" pitchFamily="34" charset="0"/>
              </a:rPr>
              <a:t>backdrop for </a:t>
            </a:r>
            <a:r>
              <a:rPr lang="en-US" sz="2700" dirty="0">
                <a:solidFill>
                  <a:schemeClr val="tx2">
                    <a:lumMod val="50000"/>
                  </a:schemeClr>
                </a:solidFill>
                <a:latin typeface="Arial" panose="020B0604020202020204" pitchFamily="34" charset="0"/>
                <a:cs typeface="Arial" panose="020B0604020202020204" pitchFamily="34" charset="0"/>
              </a:rPr>
              <a:t>the conflict that characterized </a:t>
            </a:r>
            <a:r>
              <a:rPr lang="en-US" sz="2700" dirty="0" smtClean="0">
                <a:solidFill>
                  <a:schemeClr val="tx2">
                    <a:lumMod val="50000"/>
                  </a:schemeClr>
                </a:solidFill>
                <a:latin typeface="Arial" panose="020B0604020202020204" pitchFamily="34" charset="0"/>
                <a:cs typeface="Arial" panose="020B0604020202020204" pitchFamily="34" charset="0"/>
              </a:rPr>
              <a:t>the 1888 </a:t>
            </a:r>
            <a:r>
              <a:rPr lang="en-US" sz="2700" dirty="0">
                <a:solidFill>
                  <a:schemeClr val="tx2">
                    <a:lumMod val="90000"/>
                  </a:schemeClr>
                </a:solidFill>
                <a:latin typeface="Arial" panose="020B0604020202020204" pitchFamily="34" charset="0"/>
                <a:cs typeface="Arial" panose="020B0604020202020204" pitchFamily="34" charset="0"/>
              </a:rPr>
              <a:t>General Conference </a:t>
            </a:r>
            <a:r>
              <a:rPr lang="en-US" sz="2700" dirty="0" smtClean="0">
                <a:solidFill>
                  <a:schemeClr val="tx2">
                    <a:lumMod val="90000"/>
                  </a:schemeClr>
                </a:solidFill>
                <a:latin typeface="Arial" panose="020B0604020202020204" pitchFamily="34" charset="0"/>
                <a:cs typeface="Arial" panose="020B0604020202020204" pitchFamily="34" charset="0"/>
              </a:rPr>
              <a:t>session. Jones </a:t>
            </a:r>
            <a:r>
              <a:rPr lang="en-US" sz="2700" dirty="0">
                <a:solidFill>
                  <a:schemeClr val="tx2">
                    <a:lumMod val="90000"/>
                  </a:schemeClr>
                </a:solidFill>
                <a:latin typeface="Arial" panose="020B0604020202020204" pitchFamily="34" charset="0"/>
                <a:cs typeface="Arial" panose="020B0604020202020204" pitchFamily="34" charset="0"/>
              </a:rPr>
              <a:t>had no monopoly on the </a:t>
            </a:r>
            <a:r>
              <a:rPr lang="en-US" sz="2700" dirty="0" smtClean="0">
                <a:solidFill>
                  <a:schemeClr val="tx2">
                    <a:lumMod val="90000"/>
                  </a:schemeClr>
                </a:solidFill>
                <a:latin typeface="Arial" panose="020B0604020202020204" pitchFamily="34" charset="0"/>
                <a:cs typeface="Arial" panose="020B0604020202020204" pitchFamily="34" charset="0"/>
              </a:rPr>
              <a:t>harsh words front.” </a:t>
            </a:r>
            <a:r>
              <a:rPr lang="en-US" sz="1400" dirty="0" smtClean="0">
                <a:solidFill>
                  <a:schemeClr val="tx2">
                    <a:lumMod val="75000"/>
                  </a:schemeClr>
                </a:solidFill>
                <a:latin typeface="Arial" panose="020B0604020202020204" pitchFamily="34" charset="0"/>
                <a:cs typeface="Arial" panose="020B0604020202020204" pitchFamily="34" charset="0"/>
              </a:rPr>
              <a:t>(George R. Knight, “What Happened in 1888?: A Historical Account of a Very Historic Event,” </a:t>
            </a:r>
            <a:r>
              <a:rPr lang="en-US" sz="1400" i="1" dirty="0" smtClean="0">
                <a:solidFill>
                  <a:schemeClr val="tx2">
                    <a:lumMod val="75000"/>
                  </a:schemeClr>
                </a:solidFill>
                <a:latin typeface="Arial" panose="020B0604020202020204" pitchFamily="34" charset="0"/>
                <a:cs typeface="Arial" panose="020B0604020202020204" pitchFamily="34" charset="0"/>
              </a:rPr>
              <a:t>Adventist Review</a:t>
            </a:r>
            <a:r>
              <a:rPr lang="en-US" sz="1400" dirty="0" smtClean="0">
                <a:solidFill>
                  <a:schemeClr val="tx2">
                    <a:lumMod val="75000"/>
                  </a:schemeClr>
                </a:solidFill>
                <a:latin typeface="Arial" panose="020B0604020202020204" pitchFamily="34" charset="0"/>
                <a:cs typeface="Arial" panose="020B0604020202020204" pitchFamily="34" charset="0"/>
              </a:rPr>
              <a:t>, Oct. 10, 2013, p. 17 )</a:t>
            </a:r>
            <a:endParaRPr lang="en-US" sz="1400" dirty="0">
              <a:solidFill>
                <a:schemeClr val="tx2">
                  <a:lumMod val="75000"/>
                </a:schemeClr>
              </a:solidFill>
              <a:latin typeface="Arial" panose="020B0604020202020204" pitchFamily="34" charset="0"/>
              <a:cs typeface="Arial" panose="020B0604020202020204" pitchFamily="34" charset="0"/>
            </a:endParaRPr>
          </a:p>
        </p:txBody>
      </p:sp>
      <p:sp>
        <p:nvSpPr>
          <p:cNvPr id="5" name="Rectangle 2"/>
          <p:cNvSpPr>
            <a:spLocks noGrp="1" noChangeArrowheads="1"/>
          </p:cNvSpPr>
          <p:nvPr>
            <p:ph type="title"/>
          </p:nvPr>
        </p:nvSpPr>
        <p:spPr>
          <a:xfrm>
            <a:off x="228600" y="152400"/>
            <a:ext cx="8915400" cy="914400"/>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“Examples of Historical Inaccuracy”</a:t>
            </a:r>
            <a:endParaRPr lang="en-US" altLang="en-US" dirty="0">
              <a:solidFill>
                <a:srgbClr val="FFFF0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940606507"/>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914400"/>
            <a:ext cx="8229600" cy="5791200"/>
          </a:xfrm>
        </p:spPr>
        <p:txBody>
          <a:bodyPr>
            <a:normAutofit/>
          </a:bodyPr>
          <a:lstStyle/>
          <a:p>
            <a:pPr marL="0" indent="0">
              <a:buNone/>
            </a:pPr>
            <a:r>
              <a:rPr lang="en-US" sz="2800" dirty="0" smtClean="0">
                <a:solidFill>
                  <a:schemeClr val="tx2">
                    <a:lumMod val="90000"/>
                  </a:schemeClr>
                </a:solidFill>
                <a:latin typeface="Arial" panose="020B0604020202020204" pitchFamily="34" charset="0"/>
                <a:cs typeface="Arial" panose="020B0604020202020204" pitchFamily="34" charset="0"/>
              </a:rPr>
              <a:t>1.  </a:t>
            </a:r>
            <a:r>
              <a:rPr lang="en-US" sz="2800" i="1" dirty="0" smtClean="0">
                <a:solidFill>
                  <a:schemeClr val="tx2">
                    <a:lumMod val="90000"/>
                  </a:schemeClr>
                </a:solidFill>
                <a:latin typeface="Arial" panose="020B0604020202020204" pitchFamily="34" charset="0"/>
                <a:cs typeface="Arial" panose="020B0604020202020204" pitchFamily="34" charset="0"/>
              </a:rPr>
              <a:t>Application of Ellen White’s Remarks Related to 1888</a:t>
            </a:r>
            <a:r>
              <a:rPr lang="en-US" sz="2800" dirty="0">
                <a:solidFill>
                  <a:schemeClr val="tx2">
                    <a:lumMod val="90000"/>
                  </a:schemeClr>
                </a:solidFill>
                <a:latin typeface="Arial" panose="020B0604020202020204" pitchFamily="34" charset="0"/>
                <a:cs typeface="Arial" panose="020B0604020202020204" pitchFamily="34" charset="0"/>
              </a:rPr>
              <a:t>?</a:t>
            </a:r>
            <a:endParaRPr lang="en-US" sz="2800" dirty="0" smtClean="0">
              <a:solidFill>
                <a:schemeClr val="tx2">
                  <a:lumMod val="90000"/>
                </a:schemeClr>
              </a:solidFill>
              <a:latin typeface="Arial" panose="020B0604020202020204" pitchFamily="34" charset="0"/>
              <a:cs typeface="Arial" panose="020B0604020202020204" pitchFamily="34" charset="0"/>
            </a:endParaRPr>
          </a:p>
          <a:p>
            <a:pPr marL="0" indent="0">
              <a:buNone/>
            </a:pPr>
            <a:endParaRPr lang="en-US" sz="2800" dirty="0">
              <a:solidFill>
                <a:schemeClr val="tx2">
                  <a:lumMod val="90000"/>
                </a:schemeClr>
              </a:solidFill>
              <a:latin typeface="Arial" panose="020B0604020202020204" pitchFamily="34" charset="0"/>
              <a:cs typeface="Arial" panose="020B0604020202020204" pitchFamily="34" charset="0"/>
            </a:endParaRPr>
          </a:p>
          <a:p>
            <a:pPr marL="0" indent="0">
              <a:buNone/>
            </a:pPr>
            <a:r>
              <a:rPr lang="en-US" sz="2800" dirty="0" smtClean="0">
                <a:solidFill>
                  <a:schemeClr val="tx2">
                    <a:lumMod val="90000"/>
                  </a:schemeClr>
                </a:solidFill>
                <a:latin typeface="Arial" panose="020B0604020202020204" pitchFamily="34" charset="0"/>
                <a:cs typeface="Arial" panose="020B0604020202020204" pitchFamily="34" charset="0"/>
              </a:rPr>
              <a:t>3.  </a:t>
            </a:r>
            <a:r>
              <a:rPr lang="en-US" sz="2800" i="1" dirty="0" smtClean="0">
                <a:solidFill>
                  <a:schemeClr val="tx2">
                    <a:lumMod val="90000"/>
                  </a:schemeClr>
                </a:solidFill>
                <a:latin typeface="Arial" panose="020B0604020202020204" pitchFamily="34" charset="0"/>
                <a:cs typeface="Arial" panose="020B0604020202020204" pitchFamily="34" charset="0"/>
              </a:rPr>
              <a:t>Ellen White’s Endorsements of Jones and Waggoner</a:t>
            </a:r>
            <a:r>
              <a:rPr lang="en-US" sz="2800" dirty="0">
                <a:solidFill>
                  <a:schemeClr val="tx2">
                    <a:lumMod val="90000"/>
                  </a:schemeClr>
                </a:solidFill>
                <a:latin typeface="Arial" panose="020B0604020202020204" pitchFamily="34" charset="0"/>
                <a:cs typeface="Arial" panose="020B0604020202020204" pitchFamily="34" charset="0"/>
              </a:rPr>
              <a:t>?</a:t>
            </a:r>
            <a:endParaRPr lang="en-US" sz="2800" dirty="0" smtClean="0">
              <a:solidFill>
                <a:schemeClr val="tx2">
                  <a:lumMod val="90000"/>
                </a:schemeClr>
              </a:solidFill>
              <a:latin typeface="Arial" panose="020B0604020202020204" pitchFamily="34" charset="0"/>
              <a:cs typeface="Arial" panose="020B0604020202020204" pitchFamily="34" charset="0"/>
            </a:endParaRPr>
          </a:p>
          <a:p>
            <a:pPr marL="0" indent="0">
              <a:buNone/>
            </a:pPr>
            <a:endParaRPr lang="en-US" sz="2800" dirty="0">
              <a:solidFill>
                <a:schemeClr val="tx2">
                  <a:lumMod val="90000"/>
                </a:schemeClr>
              </a:solidFill>
              <a:latin typeface="Arial" panose="020B0604020202020204" pitchFamily="34" charset="0"/>
              <a:cs typeface="Arial" panose="020B0604020202020204" pitchFamily="34" charset="0"/>
            </a:endParaRPr>
          </a:p>
          <a:p>
            <a:pPr marL="0" indent="0">
              <a:buNone/>
            </a:pPr>
            <a:r>
              <a:rPr lang="en-US" sz="2800" dirty="0" smtClean="0">
                <a:solidFill>
                  <a:schemeClr val="tx2">
                    <a:lumMod val="90000"/>
                  </a:schemeClr>
                </a:solidFill>
                <a:latin typeface="Arial" panose="020B0604020202020204" pitchFamily="34" charset="0"/>
                <a:cs typeface="Arial" panose="020B0604020202020204" pitchFamily="34" charset="0"/>
              </a:rPr>
              <a:t>4.  </a:t>
            </a:r>
            <a:r>
              <a:rPr lang="en-US" sz="2800" i="1" dirty="0" smtClean="0">
                <a:solidFill>
                  <a:schemeClr val="tx2">
                    <a:lumMod val="90000"/>
                  </a:schemeClr>
                </a:solidFill>
                <a:latin typeface="Arial" panose="020B0604020202020204" pitchFamily="34" charset="0"/>
                <a:cs typeface="Arial" panose="020B0604020202020204" pitchFamily="34" charset="0"/>
              </a:rPr>
              <a:t>Historic Accuracy</a:t>
            </a:r>
            <a:r>
              <a:rPr lang="en-US" sz="2800" dirty="0">
                <a:solidFill>
                  <a:schemeClr val="tx2">
                    <a:lumMod val="90000"/>
                  </a:schemeClr>
                </a:solidFill>
                <a:latin typeface="Arial" panose="020B0604020202020204" pitchFamily="34" charset="0"/>
                <a:cs typeface="Arial" panose="020B0604020202020204" pitchFamily="34" charset="0"/>
              </a:rPr>
              <a:t>?</a:t>
            </a:r>
            <a:endParaRPr lang="en-US" sz="2800" dirty="0" smtClean="0">
              <a:solidFill>
                <a:schemeClr val="tx2">
                  <a:lumMod val="90000"/>
                </a:schemeClr>
              </a:solidFill>
              <a:latin typeface="Arial" panose="020B0604020202020204" pitchFamily="34" charset="0"/>
              <a:cs typeface="Arial" panose="020B0604020202020204" pitchFamily="34" charset="0"/>
            </a:endParaRPr>
          </a:p>
        </p:txBody>
      </p:sp>
      <p:sp>
        <p:nvSpPr>
          <p:cNvPr id="5" name="Rectangle 2"/>
          <p:cNvSpPr>
            <a:spLocks noGrp="1" noChangeArrowheads="1"/>
          </p:cNvSpPr>
          <p:nvPr>
            <p:ph type="title"/>
          </p:nvPr>
        </p:nvSpPr>
        <p:spPr>
          <a:xfrm>
            <a:off x="228600" y="152400"/>
            <a:ext cx="8915400" cy="914400"/>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Areas of Disagreement?</a:t>
            </a:r>
            <a:endParaRPr lang="en-US" altLang="en-US" dirty="0">
              <a:solidFill>
                <a:srgbClr val="FFFF0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84449612"/>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1009442" y="304801"/>
            <a:ext cx="7125113" cy="1143000"/>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Forty Years in the Wilderness</a:t>
            </a:r>
            <a:endParaRPr lang="en-US" altLang="en-US" dirty="0">
              <a:solidFill>
                <a:srgbClr val="FFFF00"/>
              </a:solidFill>
            </a:endParaRPr>
          </a:p>
        </p:txBody>
      </p:sp>
      <p:sp>
        <p:nvSpPr>
          <p:cNvPr id="2" name="Content Placeholder 1"/>
          <p:cNvSpPr>
            <a:spLocks noGrp="1"/>
          </p:cNvSpPr>
          <p:nvPr>
            <p:ph idx="1"/>
          </p:nvPr>
        </p:nvSpPr>
        <p:spPr>
          <a:xfrm>
            <a:off x="533400" y="1295400"/>
            <a:ext cx="8229600" cy="5334000"/>
          </a:xfrm>
        </p:spPr>
        <p:txBody>
          <a:bodyPr>
            <a:normAutofit lnSpcReduction="10000"/>
          </a:bodyPr>
          <a:lstStyle/>
          <a:p>
            <a:pPr marL="0" indent="0">
              <a:buNone/>
            </a:pPr>
            <a:r>
              <a:rPr lang="en-US" sz="2700" dirty="0" smtClean="0">
                <a:latin typeface="Arial" panose="020B0604020202020204" pitchFamily="34" charset="0"/>
                <a:cs typeface="Arial" panose="020B0604020202020204" pitchFamily="34" charset="0"/>
              </a:rPr>
              <a:t>“The </a:t>
            </a:r>
            <a:r>
              <a:rPr lang="en-US" sz="2700" dirty="0">
                <a:latin typeface="Arial" panose="020B0604020202020204" pitchFamily="34" charset="0"/>
                <a:cs typeface="Arial" panose="020B0604020202020204" pitchFamily="34" charset="0"/>
              </a:rPr>
              <a:t>Advent movement reached its Kadesh-barnea at the Minneapolis General Conference in the fall of 1888. For two or three years previous to that notable gathering, the Lord, through the Spirit of Prophecy, sent message after message to this people, declaring that they were on the boarders of the heavenly Canaan and calling for a great spiritual awakening in preparation for the coming of Christ….” </a:t>
            </a:r>
            <a:endParaRPr lang="en-US" sz="2700" dirty="0" smtClean="0">
              <a:latin typeface="Arial" panose="020B0604020202020204" pitchFamily="34" charset="0"/>
              <a:cs typeface="Arial" panose="020B0604020202020204" pitchFamily="34" charset="0"/>
            </a:endParaRPr>
          </a:p>
          <a:p>
            <a:pPr marL="0" indent="0">
              <a:buNone/>
            </a:pPr>
            <a:r>
              <a:rPr lang="en-US" sz="2700" dirty="0" smtClean="0">
                <a:latin typeface="Arial" panose="020B0604020202020204" pitchFamily="34" charset="0"/>
                <a:cs typeface="Arial" panose="020B0604020202020204" pitchFamily="34" charset="0"/>
              </a:rPr>
              <a:t>“From </a:t>
            </a:r>
            <a:r>
              <a:rPr lang="en-US" sz="2700" dirty="0">
                <a:latin typeface="Arial" panose="020B0604020202020204" pitchFamily="34" charset="0"/>
                <a:cs typeface="Arial" panose="020B0604020202020204" pitchFamily="34" charset="0"/>
              </a:rPr>
              <a:t>the above statement [TM 91, 92] it is evident that the Lord intended to pour out His spirit in the latter rain and quickly finish the work. This is also evident from the statement in the Review and Herald of November 22, </a:t>
            </a:r>
            <a:r>
              <a:rPr lang="en-US" sz="2700" dirty="0" smtClean="0">
                <a:latin typeface="Arial" panose="020B0604020202020204" pitchFamily="34" charset="0"/>
                <a:cs typeface="Arial" panose="020B0604020202020204" pitchFamily="34" charset="0"/>
              </a:rPr>
              <a:t>1892.” </a:t>
            </a:r>
            <a:r>
              <a:rPr lang="en-US" sz="1500" dirty="0" smtClean="0">
                <a:solidFill>
                  <a:schemeClr val="accent3"/>
                </a:solidFill>
                <a:latin typeface="Arial" panose="020B0604020202020204" pitchFamily="34" charset="0"/>
                <a:cs typeface="Arial" panose="020B0604020202020204" pitchFamily="34" charset="0"/>
              </a:rPr>
              <a:t>(Taylor G. Bunch, </a:t>
            </a:r>
            <a:r>
              <a:rPr lang="en-US" sz="1500" i="1" dirty="0" smtClean="0">
                <a:solidFill>
                  <a:schemeClr val="accent3"/>
                </a:solidFill>
                <a:latin typeface="Arial" panose="020B0604020202020204" pitchFamily="34" charset="0"/>
                <a:cs typeface="Arial" panose="020B0604020202020204" pitchFamily="34" charset="0"/>
              </a:rPr>
              <a:t>Forty Years in the Wilderness: In Type and Antitype</a:t>
            </a:r>
            <a:r>
              <a:rPr lang="en-US" sz="1500" dirty="0" smtClean="0">
                <a:solidFill>
                  <a:schemeClr val="accent3"/>
                </a:solidFill>
                <a:latin typeface="Arial" panose="020B0604020202020204" pitchFamily="34" charset="0"/>
                <a:cs typeface="Arial" panose="020B0604020202020204" pitchFamily="34" charset="0"/>
              </a:rPr>
              <a:t>, pp. 10-11, 12) (cont.) </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656630008"/>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1009442" y="304801"/>
            <a:ext cx="7125113" cy="1143000"/>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Forty Years in the Wilderness</a:t>
            </a:r>
            <a:endParaRPr lang="en-US" altLang="en-US" dirty="0">
              <a:solidFill>
                <a:srgbClr val="FFFF00"/>
              </a:solidFill>
            </a:endParaRPr>
          </a:p>
        </p:txBody>
      </p:sp>
      <p:sp>
        <p:nvSpPr>
          <p:cNvPr id="2" name="Content Placeholder 1"/>
          <p:cNvSpPr>
            <a:spLocks noGrp="1"/>
          </p:cNvSpPr>
          <p:nvPr>
            <p:ph idx="1"/>
          </p:nvPr>
        </p:nvSpPr>
        <p:spPr>
          <a:xfrm>
            <a:off x="533400" y="1295400"/>
            <a:ext cx="8229600" cy="5334000"/>
          </a:xfrm>
        </p:spPr>
        <p:txBody>
          <a:bodyPr>
            <a:normAutofit fontScale="92500" lnSpcReduction="10000"/>
          </a:bodyPr>
          <a:lstStyle/>
          <a:p>
            <a:pPr marL="0" indent="0">
              <a:buNone/>
            </a:pPr>
            <a:r>
              <a:rPr lang="en-US" sz="2700" dirty="0" smtClean="0">
                <a:latin typeface="Arial" panose="020B0604020202020204" pitchFamily="34" charset="0"/>
                <a:cs typeface="Arial" panose="020B0604020202020204" pitchFamily="34" charset="0"/>
              </a:rPr>
              <a:t>“But </a:t>
            </a:r>
            <a:r>
              <a:rPr lang="en-US" sz="2700" dirty="0">
                <a:latin typeface="Arial" panose="020B0604020202020204" pitchFamily="34" charset="0"/>
                <a:cs typeface="Arial" panose="020B0604020202020204" pitchFamily="34" charset="0"/>
              </a:rPr>
              <a:t>many began to fear fanaticism and the [1888] meeting that began with a signal manifestation of God’s presence and blessings ended in wrangling and confusion. Many felt that the message being given was a departure from the good old doctrines that had made us a people and </a:t>
            </a:r>
            <a:r>
              <a:rPr lang="en-US" sz="2700" dirty="0">
                <a:solidFill>
                  <a:schemeClr val="tx2">
                    <a:lumMod val="50000"/>
                  </a:schemeClr>
                </a:solidFill>
                <a:latin typeface="Arial" panose="020B0604020202020204" pitchFamily="34" charset="0"/>
                <a:cs typeface="Arial" panose="020B0604020202020204" pitchFamily="34" charset="0"/>
              </a:rPr>
              <a:t>they rejected it</a:t>
            </a:r>
            <a:r>
              <a:rPr lang="en-US" sz="2700" dirty="0">
                <a:latin typeface="Arial" panose="020B0604020202020204" pitchFamily="34" charset="0"/>
                <a:cs typeface="Arial" panose="020B0604020202020204" pitchFamily="34" charset="0"/>
              </a:rPr>
              <a:t>. (See </a:t>
            </a:r>
            <a:r>
              <a:rPr lang="en-US" sz="2700" i="1" dirty="0">
                <a:latin typeface="Arial" panose="020B0604020202020204" pitchFamily="34" charset="0"/>
                <a:cs typeface="Arial" panose="020B0604020202020204" pitchFamily="34" charset="0"/>
              </a:rPr>
              <a:t>Christ Our Righteousness</a:t>
            </a:r>
            <a:r>
              <a:rPr lang="en-US" sz="2700" dirty="0">
                <a:latin typeface="Arial" panose="020B0604020202020204" pitchFamily="34" charset="0"/>
                <a:cs typeface="Arial" panose="020B0604020202020204" pitchFamily="34" charset="0"/>
              </a:rPr>
              <a:t>, pp. 63-68</a:t>
            </a:r>
            <a:r>
              <a:rPr lang="en-US" sz="2700" dirty="0" smtClean="0">
                <a:latin typeface="Arial" panose="020B0604020202020204" pitchFamily="34" charset="0"/>
                <a:cs typeface="Arial" panose="020B0604020202020204" pitchFamily="34" charset="0"/>
              </a:rPr>
              <a:t>). </a:t>
            </a:r>
          </a:p>
          <a:p>
            <a:pPr marL="0" indent="0">
              <a:buNone/>
            </a:pPr>
            <a:r>
              <a:rPr lang="en-US" sz="2700" dirty="0" smtClean="0">
                <a:latin typeface="Arial" panose="020B0604020202020204" pitchFamily="34" charset="0"/>
                <a:cs typeface="Arial" panose="020B0604020202020204" pitchFamily="34" charset="0"/>
              </a:rPr>
              <a:t>“In </a:t>
            </a:r>
            <a:r>
              <a:rPr lang="en-US" sz="2700" dirty="0">
                <a:latin typeface="Arial" panose="020B0604020202020204" pitchFamily="34" charset="0"/>
                <a:cs typeface="Arial" panose="020B0604020202020204" pitchFamily="34" charset="0"/>
              </a:rPr>
              <a:t>Testimonies to Ministers, pp. 89-98, is a chapter entitled ‘Rejecting the Light,’ and contains a most scathing rebuke to </a:t>
            </a:r>
            <a:r>
              <a:rPr lang="en-US" sz="2700" dirty="0">
                <a:solidFill>
                  <a:schemeClr val="tx2">
                    <a:lumMod val="50000"/>
                  </a:schemeClr>
                </a:solidFill>
                <a:latin typeface="Arial" panose="020B0604020202020204" pitchFamily="34" charset="0"/>
                <a:cs typeface="Arial" panose="020B0604020202020204" pitchFamily="34" charset="0"/>
              </a:rPr>
              <a:t>those who rejected the message</a:t>
            </a:r>
            <a:r>
              <a:rPr lang="en-US" sz="2700" dirty="0">
                <a:latin typeface="Arial" panose="020B0604020202020204" pitchFamily="34" charset="0"/>
                <a:cs typeface="Arial" panose="020B0604020202020204" pitchFamily="34" charset="0"/>
              </a:rPr>
              <a:t>. It must have been as terrible in the sight of the Lord as the rebellion at Kadesh-barnea, for it resulted in the same punishment, a turning back into the wilderness</a:t>
            </a:r>
            <a:r>
              <a:rPr lang="en-US" sz="2700" dirty="0" smtClean="0">
                <a:latin typeface="Arial" panose="020B0604020202020204" pitchFamily="34" charset="0"/>
                <a:cs typeface="Arial" panose="020B0604020202020204" pitchFamily="34" charset="0"/>
              </a:rPr>
              <a:t>….”</a:t>
            </a:r>
            <a:r>
              <a:rPr lang="en-US" sz="1500" dirty="0" smtClean="0">
                <a:solidFill>
                  <a:schemeClr val="accent3"/>
                </a:solidFill>
                <a:latin typeface="Arial" panose="020B0604020202020204" pitchFamily="34" charset="0"/>
                <a:cs typeface="Arial" panose="020B0604020202020204" pitchFamily="34" charset="0"/>
              </a:rPr>
              <a:t>(Taylor G. Bunch, </a:t>
            </a:r>
            <a:r>
              <a:rPr lang="en-US" sz="1500" i="1" dirty="0" smtClean="0">
                <a:solidFill>
                  <a:schemeClr val="accent3"/>
                </a:solidFill>
                <a:latin typeface="Arial" panose="020B0604020202020204" pitchFamily="34" charset="0"/>
                <a:cs typeface="Arial" panose="020B0604020202020204" pitchFamily="34" charset="0"/>
              </a:rPr>
              <a:t>Forty Years in the Wilderness: In Type and Antitype</a:t>
            </a:r>
            <a:r>
              <a:rPr lang="en-US" sz="1500" dirty="0" smtClean="0">
                <a:solidFill>
                  <a:schemeClr val="accent3"/>
                </a:solidFill>
                <a:latin typeface="Arial" panose="020B0604020202020204" pitchFamily="34" charset="0"/>
                <a:cs typeface="Arial" panose="020B0604020202020204" pitchFamily="34" charset="0"/>
              </a:rPr>
              <a:t>, p. 12) (cont.) </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262831967"/>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theme/theme1.xml><?xml version="1.0" encoding="utf-8"?>
<a:theme xmlns:a="http://schemas.openxmlformats.org/drawingml/2006/main" name="Summer">
  <a:themeElements>
    <a:clrScheme name="Apothecary">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Summer">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ummer">
      <a:fillStyleLst>
        <a:solidFill>
          <a:schemeClr val="phClr"/>
        </a:solidFill>
        <a:gradFill rotWithShape="1">
          <a:gsLst>
            <a:gs pos="0">
              <a:schemeClr val="phClr">
                <a:tint val="70000"/>
                <a:lumMod val="110000"/>
              </a:schemeClr>
            </a:gs>
            <a:gs pos="100000">
              <a:schemeClr val="phClr">
                <a:tint val="90000"/>
              </a:schemeClr>
            </a:gs>
          </a:gsLst>
          <a:lin ang="5400000" scaled="1"/>
        </a:gradFill>
        <a:gradFill rotWithShape="1">
          <a:gsLst>
            <a:gs pos="0">
              <a:schemeClr val="phClr">
                <a:tint val="98000"/>
                <a:satMod val="120000"/>
                <a:lumMod val="110000"/>
              </a:schemeClr>
            </a:gs>
            <a:gs pos="100000">
              <a:schemeClr val="phClr">
                <a:shade val="90000"/>
                <a:lumMod val="9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97000"/>
                <a:shade val="80000"/>
                <a:hueMod val="110000"/>
                <a:satMod val="120000"/>
              </a:schemeClr>
            </a:gs>
            <a:gs pos="100000">
              <a:schemeClr val="phClr">
                <a:shade val="60000"/>
                <a:hueMod val="40000"/>
                <a:satMod val="120000"/>
                <a:lumMod val="103000"/>
              </a:schemeClr>
            </a:gs>
          </a:gsLst>
          <a:lin ang="5400000" scaled="1"/>
        </a:gradFill>
        <a:gradFill rotWithShape="1">
          <a:gsLst>
            <a:gs pos="0">
              <a:schemeClr val="phClr">
                <a:tint val="97000"/>
                <a:shade val="80000"/>
                <a:hueMod val="110000"/>
                <a:satMod val="130000"/>
                <a:lumMod val="100000"/>
              </a:schemeClr>
            </a:gs>
            <a:gs pos="100000">
              <a:schemeClr val="phClr">
                <a:shade val="60000"/>
                <a:hueMod val="40000"/>
                <a:satMod val="120000"/>
                <a:lumMod val="103000"/>
              </a:schemeClr>
            </a:gs>
          </a:gsLst>
          <a:path path="circle">
            <a:fillToRect l="50000" t="50000" r="100000" b="100000"/>
          </a:path>
        </a:gradFill>
      </a:bgFillStyleLst>
    </a:fmtScheme>
  </a:themeElements>
  <a:objectDefaults/>
  <a:extraClrSchemeLst/>
</a:theme>
</file>

<file path=ppt/theme/theme2.xml><?xml version="1.0" encoding="utf-8"?>
<a:theme xmlns:a="http://schemas.openxmlformats.org/drawingml/2006/main" name="Theme1">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Summer">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ummer">
      <a:fillStyleLst>
        <a:solidFill>
          <a:schemeClr val="phClr"/>
        </a:solidFill>
        <a:gradFill rotWithShape="1">
          <a:gsLst>
            <a:gs pos="0">
              <a:schemeClr val="phClr">
                <a:tint val="70000"/>
                <a:lumMod val="110000"/>
              </a:schemeClr>
            </a:gs>
            <a:gs pos="100000">
              <a:schemeClr val="phClr">
                <a:tint val="90000"/>
              </a:schemeClr>
            </a:gs>
          </a:gsLst>
          <a:lin ang="5400000" scaled="1"/>
        </a:gradFill>
        <a:gradFill rotWithShape="1">
          <a:gsLst>
            <a:gs pos="0">
              <a:schemeClr val="phClr">
                <a:tint val="98000"/>
                <a:satMod val="120000"/>
                <a:lumMod val="110000"/>
              </a:schemeClr>
            </a:gs>
            <a:gs pos="100000">
              <a:schemeClr val="phClr">
                <a:shade val="90000"/>
                <a:lumMod val="9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97000"/>
                <a:shade val="80000"/>
                <a:hueMod val="110000"/>
                <a:satMod val="120000"/>
              </a:schemeClr>
            </a:gs>
            <a:gs pos="100000">
              <a:schemeClr val="phClr">
                <a:shade val="60000"/>
                <a:hueMod val="40000"/>
                <a:satMod val="120000"/>
                <a:lumMod val="103000"/>
              </a:schemeClr>
            </a:gs>
          </a:gsLst>
          <a:lin ang="5400000" scaled="1"/>
        </a:gradFill>
        <a:gradFill rotWithShape="1">
          <a:gsLst>
            <a:gs pos="0">
              <a:schemeClr val="phClr">
                <a:tint val="97000"/>
                <a:shade val="80000"/>
                <a:hueMod val="110000"/>
                <a:satMod val="130000"/>
                <a:lumMod val="100000"/>
              </a:schemeClr>
            </a:gs>
            <a:gs pos="100000">
              <a:schemeClr val="phClr">
                <a:shade val="60000"/>
                <a:hueMod val="40000"/>
                <a:satMod val="120000"/>
                <a:lumMod val="103000"/>
              </a:schemeClr>
            </a:gs>
          </a:gsLst>
          <a:path path="circle">
            <a:fillToRect l="50000" t="50000" r="100000" b="10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2571</TotalTime>
  <Words>15613</Words>
  <Application>Microsoft Macintosh PowerPoint</Application>
  <PresentationFormat>On-screen Show (4:3)</PresentationFormat>
  <Paragraphs>468</Paragraphs>
  <Slides>75</Slides>
  <Notes>75</Notes>
  <HiddenSlides>0</HiddenSlides>
  <MMClips>0</MMClips>
  <ScaleCrop>false</ScaleCrop>
  <HeadingPairs>
    <vt:vector size="4" baseType="variant">
      <vt:variant>
        <vt:lpstr>Design Template</vt:lpstr>
      </vt:variant>
      <vt:variant>
        <vt:i4>2</vt:i4>
      </vt:variant>
      <vt:variant>
        <vt:lpstr>Slide Titles</vt:lpstr>
      </vt:variant>
      <vt:variant>
        <vt:i4>75</vt:i4>
      </vt:variant>
    </vt:vector>
  </HeadingPairs>
  <TitlesOfParts>
    <vt:vector size="77" baseType="lpstr">
      <vt:lpstr>Summer</vt:lpstr>
      <vt:lpstr>Theme1</vt:lpstr>
      <vt:lpstr>Two Rivers of Thought Flowing Out of 1888:  Application of Ellen White’s Comments Relative to 1888? Ellen White’s Endorsements of Jones &amp; Waggoner? Historical Accuracy Relative to 1888?  Part 2  Gospel Study Group, October 10-11, 2014   Ron Duffield</vt:lpstr>
      <vt:lpstr>Slide 2</vt:lpstr>
      <vt:lpstr>Slide 3</vt:lpstr>
      <vt:lpstr>Slide 4</vt:lpstr>
      <vt:lpstr>Christ Our Righteousness</vt:lpstr>
      <vt:lpstr>Slide 6</vt:lpstr>
      <vt:lpstr>Slide 7</vt:lpstr>
      <vt:lpstr>Forty Years in the Wilderness</vt:lpstr>
      <vt:lpstr>Forty Years in the Wilderness</vt:lpstr>
      <vt:lpstr>Forty Years in the Wilderness</vt:lpstr>
      <vt:lpstr>Forty Years in the Wilderness</vt:lpstr>
      <vt:lpstr>Forty Years in the Wilderness</vt:lpstr>
      <vt:lpstr>Slide 13</vt:lpstr>
      <vt:lpstr>Forty Years in the Wilderness</vt:lpstr>
      <vt:lpstr>Forty Years in the Wilderness</vt:lpstr>
      <vt:lpstr>Forty Years in the Wilderness</vt:lpstr>
      <vt:lpstr>Slide 17</vt:lpstr>
      <vt:lpstr>Forty Years in the Wilderness</vt:lpstr>
      <vt:lpstr>Slide 19</vt:lpstr>
      <vt:lpstr>Slide 20</vt:lpstr>
      <vt:lpstr>Slide 21</vt:lpstr>
      <vt:lpstr>Slide 22</vt:lpstr>
      <vt:lpstr>Slide 23</vt:lpstr>
      <vt:lpstr>Slide 24</vt:lpstr>
      <vt:lpstr>Slide 25</vt:lpstr>
      <vt:lpstr>Slide 26</vt:lpstr>
      <vt:lpstr>“The Temple of the Lord are We”</vt:lpstr>
      <vt:lpstr>“The Temple of the Lord are We”</vt:lpstr>
      <vt:lpstr>“The Temple of the Lord are We”</vt:lpstr>
      <vt:lpstr>“The Temple of the Lord are We”</vt:lpstr>
      <vt:lpstr>“The Temple of the Lord are We”</vt:lpstr>
      <vt:lpstr>“The Temple of the Lord are We”</vt:lpstr>
      <vt:lpstr>“The Temple of the Lord are We?”</vt:lpstr>
      <vt:lpstr>“The Temple of the Lord are We?”</vt:lpstr>
      <vt:lpstr>Slide 35</vt:lpstr>
      <vt:lpstr>Examples of Historical Inaccuracy</vt:lpstr>
      <vt:lpstr>Examples of Historical Dishonesty?</vt:lpstr>
      <vt:lpstr>Slide 38</vt:lpstr>
      <vt:lpstr>“Examples of Historical Inaccuracy”</vt:lpstr>
      <vt:lpstr>“Examples of Historical Inaccuracy”</vt:lpstr>
      <vt:lpstr>Slide 41</vt:lpstr>
      <vt:lpstr>“Examples of Historical Inaccuracy”</vt:lpstr>
      <vt:lpstr>Slide 43</vt:lpstr>
      <vt:lpstr>“Examples of Historical Inaccuracy”</vt:lpstr>
      <vt:lpstr>Slide 45</vt:lpstr>
      <vt:lpstr>“Examples of Historical Inaccuracy”</vt:lpstr>
      <vt:lpstr>“Examples of Historical Inaccuracy”</vt:lpstr>
      <vt:lpstr>“Examples of Historical Inaccuracy”</vt:lpstr>
      <vt:lpstr>“Examples of Historical Inaccuracy”</vt:lpstr>
      <vt:lpstr>Slide 50</vt:lpstr>
      <vt:lpstr>“Examples of Historical Inaccuracy”</vt:lpstr>
      <vt:lpstr>“Examples of Historical Inaccuracy”</vt:lpstr>
      <vt:lpstr>Slide 53</vt:lpstr>
      <vt:lpstr>“Examples of Historical Inaccuracy”</vt:lpstr>
      <vt:lpstr>“Examples of Historical Inaccuracy”</vt:lpstr>
      <vt:lpstr>Slide 56</vt:lpstr>
      <vt:lpstr>“Examples of Historical Inaccuracy”</vt:lpstr>
      <vt:lpstr>Slide 58</vt:lpstr>
      <vt:lpstr>“Examples of Historical Inaccuracy”</vt:lpstr>
      <vt:lpstr>Slide 60</vt:lpstr>
      <vt:lpstr>“Examples of Historical Inaccuracy”</vt:lpstr>
      <vt:lpstr>“Examples of Historical Inaccuracy”</vt:lpstr>
      <vt:lpstr>“Examples of Historical Inaccuracy”</vt:lpstr>
      <vt:lpstr>Slide 64</vt:lpstr>
      <vt:lpstr>“Examples of Historical Inaccuracy”</vt:lpstr>
      <vt:lpstr>Slide 66</vt:lpstr>
      <vt:lpstr>“Examples of Historical Inaccuracy”</vt:lpstr>
      <vt:lpstr>Slide 68</vt:lpstr>
      <vt:lpstr>“Examples of Historical Inaccuracy”</vt:lpstr>
      <vt:lpstr>Slide 70</vt:lpstr>
      <vt:lpstr>“Examples of Historical Inaccuracy”</vt:lpstr>
      <vt:lpstr>“Examples of Historical Inaccuracy”</vt:lpstr>
      <vt:lpstr>Slide 73</vt:lpstr>
      <vt:lpstr>“Examples of Historical Inaccuracy”</vt:lpstr>
      <vt:lpstr>Areas of Disagreement?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Ellen White’s Endorsements of Jones &amp; Waggoner?  Gospel Study Group Oct. 10-11, 2014   Ron Duffield</dc:title>
  <dc:creator>Bethany</dc:creator>
  <cp:lastModifiedBy>Fred Bischoff</cp:lastModifiedBy>
  <cp:revision>32</cp:revision>
  <dcterms:created xsi:type="dcterms:W3CDTF">2014-11-23T10:33:59Z</dcterms:created>
  <dcterms:modified xsi:type="dcterms:W3CDTF">2014-11-23T11:49:30Z</dcterms:modified>
</cp:coreProperties>
</file>