
<file path=[Content_Types].xml><?xml version="1.0" encoding="utf-8"?>
<Types xmlns="http://schemas.openxmlformats.org/package/2006/content-types">
  <Override PartName="/ppt/slides/slide41.xml" ContentType="application/vnd.openxmlformats-officedocument.presentationml.slide+xml"/>
  <Override PartName="/ppt/notesSlides/notesSlide16.xml" ContentType="application/vnd.openxmlformats-officedocument.presentationml.notesSlide+xml"/>
  <Override PartName="/ppt/slides/slide50.xml" ContentType="application/vnd.openxmlformats-officedocument.presentationml.slide+xml"/>
  <Override PartName="/ppt/slides/slide18.xml" ContentType="application/vnd.openxmlformats-officedocument.presentationml.slide+xml"/>
  <Override PartName="/ppt/notesSlides/notesSlide26.xml" ContentType="application/vnd.openxmlformats-officedocument.presentationml.notesSlide+xml"/>
  <Override PartName="/ppt/slides/slide60.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70.xml" ContentType="application/vnd.openxmlformats-officedocument.presentationml.slide+xml"/>
  <Override PartName="/ppt/slides/slide9.xml" ContentType="application/vnd.openxmlformats-officedocument.presentationml.slide+xml"/>
  <Override PartName="/ppt/notesSlides/notesSlide45.xml" ContentType="application/vnd.openxmlformats-officedocument.presentationml.notesSlide+xml"/>
  <Override PartName="/ppt/slides/slide47.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Masters/notesMaster1.xml" ContentType="application/vnd.openxmlformats-officedocument.presentationml.notesMaster+xml"/>
  <Override PartName="/ppt/notesSlides/notesSlide64.xml" ContentType="application/vnd.openxmlformats-officedocument.presentationml.notesSlide+xml"/>
  <Override PartName="/ppt/slideLayouts/slideLayout15.xml" ContentType="application/vnd.openxmlformats-officedocument.presentationml.slideLayout+xml"/>
  <Override PartName="/ppt/slides/slide66.xml" ContentType="application/vnd.openxmlformats-officedocument.presentationml.slide+xml"/>
  <Override PartName="/ppt/theme/theme1.xml" ContentType="application/vnd.openxmlformats-officedocument.theme+xml"/>
  <Override PartName="/ppt/notesSlides/notesSlide74.xml" ContentType="application/vnd.openxmlformats-officedocument.presentationml.notesSlide+xml"/>
  <Override PartName="/ppt/notesSlides/notesSlide2.xml" ContentType="application/vnd.openxmlformats-officedocument.presentationml.notesSlide+xml"/>
  <Override PartName="/ppt/slideLayouts/slideLayout24.xml" ContentType="application/vnd.openxmlformats-officedocument.presentationml.slideLayout+xml"/>
  <Default Extension="jpeg" ContentType="image/jpeg"/>
  <Override PartName="/ppt/notesSlides/notesSlide11.xml" ContentType="application/vnd.openxmlformats-officedocument.presentationml.notesSlide+xml"/>
  <Override PartName="/ppt/slides/slide13.xml" ContentType="application/vnd.openxmlformats-officedocument.presentationml.slide+xml"/>
  <Override PartName="/ppt/notesSlides/notesSlide21.xml" ContentType="application/vnd.openxmlformats-officedocument.presentationml.notesSlide+xml"/>
  <Override PartName="/ppt/slides/slide23.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slides/slide4.xml" ContentType="application/vnd.openxmlformats-officedocument.presentationml.slide+xml"/>
  <Override PartName="/ppt/notesSlides/notesSlide40.xml" ContentType="application/vnd.openxmlformats-officedocument.presentationml.notesSlide+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s/slide42.xml" ContentType="application/vnd.openxmlformats-officedocument.presentationml.slide+xml"/>
  <Override PartName="/ppt/notesSlides/notesSlide17.xml" ContentType="application/vnd.openxmlformats-officedocument.presentationml.notesSlide+xml"/>
  <Override PartName="/ppt/notesSlides/notesSlide50.xml" ContentType="application/vnd.openxmlformats-officedocument.presentationml.notesSlide+xml"/>
  <Override PartName="/ppt/slides/slide51.xml" ContentType="application/vnd.openxmlformats-officedocument.presentationml.slide+xml"/>
  <Override PartName="/ppt/slides/slide19.xml" ContentType="application/vnd.openxmlformats-officedocument.presentationml.slide+xml"/>
  <Override PartName="/ppt/notesSlides/notesSlide27.xml" ContentType="application/vnd.openxmlformats-officedocument.presentationml.notesSlide+xml"/>
  <Override PartName="/ppt/slideLayouts/slideLayout10.xml" ContentType="application/vnd.openxmlformats-officedocument.presentationml.slideLayout+xml"/>
  <Override PartName="/ppt/slides/slide61.xml" ContentType="application/vnd.openxmlformats-officedocument.presentationml.slide+xml"/>
  <Override PartName="/ppt/slides/slide29.xml" ContentType="application/vnd.openxmlformats-officedocument.presentationml.slide+xml"/>
  <Override PartName="/ppt/notesSlides/notesSlide36.xml" ContentType="application/vnd.openxmlformats-officedocument.presentationml.notesSlide+xml"/>
  <Override PartName="/ppt/slides/slide38.xml" ContentType="application/vnd.openxmlformats-officedocument.presentationml.slide+xml"/>
  <Override PartName="/ppt/slides/slide71.xml" ContentType="application/vnd.openxmlformats-officedocument.presentationml.slide+xml"/>
  <Override PartName="/ppt/notesSlides/notesSlide46.xml" ContentType="application/vnd.openxmlformats-officedocument.presentationml.notesSlide+xml"/>
  <Override PartName="/ppt/slides/slide48.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65.xml" ContentType="application/vnd.openxmlformats-officedocument.presentationml.notesSlide+xml"/>
  <Override PartName="/ppt/slideLayouts/slideLayout16.xml" ContentType="application/vnd.openxmlformats-officedocument.presentationml.slideLayout+xml"/>
  <Override PartName="/ppt/slides/slide67.xml" ContentType="application/vnd.openxmlformats-officedocument.presentationml.slide+xml"/>
  <Override PartName="/ppt/theme/theme2.xml" ContentType="application/vnd.openxmlformats-officedocument.them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slides/slide14.xml" ContentType="application/vnd.openxmlformats-officedocument.presentationml.slide+xml"/>
  <Override PartName="/ppt/notesSlides/notesSlide22.xml" ContentType="application/vnd.openxmlformats-officedocument.presentationml.notesSlide+xml"/>
  <Override PartName="/ppt/slides/slide24.xml" ContentType="application/vnd.openxmlformats-officedocument.presentationml.slide+xml"/>
  <Default Extension="bin" ContentType="application/vnd.openxmlformats-officedocument.presentationml.printerSettings"/>
  <Override PartName="/ppt/notesSlides/notesSlide32.xml" ContentType="application/vnd.openxmlformats-officedocument.presentationml.notesSlide+xml"/>
  <Override PartName="/ppt/slides/slide33.xml" ContentType="application/vnd.openxmlformats-officedocument.presentationml.slide+xml"/>
  <Override PartName="/ppt/slides/slide5.xml" ContentType="application/vnd.openxmlformats-officedocument.presentationml.slide+xml"/>
  <Override PartName="/ppt/notesSlides/notesSlide41.xml" ContentType="application/vnd.openxmlformats-officedocument.presentationml.notesSlide+xml"/>
  <Override PartName="/ppt/slideLayouts/slideLayout6.xml" ContentType="application/vnd.openxmlformats-officedocument.presentationml.slideLayout+xml"/>
  <Default Extension="xml" ContentType="application/xml"/>
  <Override PartName="/ppt/slides/slide43.xml" ContentType="application/vnd.openxmlformats-officedocument.presentationml.slide+xml"/>
  <Override PartName="/ppt/tableStyles.xml" ContentType="application/vnd.openxmlformats-officedocument.presentationml.tableStyles+xml"/>
  <Override PartName="/ppt/notesSlides/notesSlide18.xml" ContentType="application/vnd.openxmlformats-officedocument.presentationml.notes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60.xml" ContentType="application/vnd.openxmlformats-officedocument.presentationml.notesSlide+xml"/>
  <Override PartName="/ppt/notesSlides/notesSlide28.xml" ContentType="application/vnd.openxmlformats-officedocument.presentationml.notesSlide+xml"/>
  <Override PartName="/ppt/slideLayouts/slideLayout11.xml" ContentType="application/vnd.openxmlformats-officedocument.presentationml.slideLayout+xml"/>
  <Override PartName="/ppt/slides/slide62.xml" ContentType="application/vnd.openxmlformats-officedocument.presentationml.slide+xml"/>
  <Override PartName="/ppt/notesSlides/notesSlide37.xml" ContentType="application/vnd.openxmlformats-officedocument.presentationml.notesSlide+xml"/>
  <Override PartName="/ppt/slideLayouts/slideLayout20.xml" ContentType="application/vnd.openxmlformats-officedocument.presentationml.slideLayout+xml"/>
  <Override PartName="/ppt/notesSlides/notesSlide70.xml" ContentType="application/vnd.openxmlformats-officedocument.presentationml.notesSlide+xml"/>
  <Override PartName="/ppt/slides/slide39.xml" ContentType="application/vnd.openxmlformats-officedocument.presentationml.slide+xml"/>
  <Override PartName="/docProps/app.xml" ContentType="application/vnd.openxmlformats-officedocument.extended-properties+xml"/>
  <Override PartName="/ppt/notesSlides/notesSlide47.xml" ContentType="application/vnd.openxmlformats-officedocument.presentationml.notesSlide+xml"/>
  <Override PartName="/ppt/slides/slide49.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docProps/core.xml" ContentType="application/vnd.openxmlformats-package.core-properties+xml"/>
  <Override PartName="/ppt/notesSlides/notesSlide66.xml" ContentType="application/vnd.openxmlformats-officedocument.presentationml.notesSlide+xml"/>
  <Override PartName="/ppt/slideLayouts/slideLayout17.xml" ContentType="application/vnd.openxmlformats-officedocument.presentationml.slideLayout+xml"/>
  <Override PartName="/ppt/slides/slide68.xml" ContentType="application/vnd.openxmlformats-officedocument.presentationml.slide+xml"/>
  <Override PartName="/ppt/theme/theme3.xml" ContentType="application/vnd.openxmlformats-officedocument.them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3.xml" ContentType="application/vnd.openxmlformats-officedocument.presentationml.notesSlide+xml"/>
  <Override PartName="/ppt/slides/slide15.xml" ContentType="application/vnd.openxmlformats-officedocument.presentationml.slide+xml"/>
  <Override PartName="/ppt/notesSlides/notesSlide23.xml" ContentType="application/vnd.openxmlformats-officedocument.presentationml.notesSlide+xml"/>
  <Override PartName="/ppt/slides/slide25.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slides/slide6.xml" ContentType="application/vnd.openxmlformats-officedocument.presentationml.slide+xml"/>
  <Override PartName="/ppt/notesSlides/notesSlide42.xml" ContentType="application/vnd.openxmlformats-officedocument.presentationml.notesSlide+xml"/>
  <Override PartName="/ppt/slideLayouts/slideLayout7.xml" ContentType="application/vnd.openxmlformats-officedocument.presentationml.slideLayout+xml"/>
  <Default Extension="png" ContentType="image/png"/>
  <Override PartName="/ppt/slides/slide44.xml" ContentType="application/vnd.openxmlformats-officedocument.presentationml.slide+xml"/>
  <Override PartName="/ppt/notesSlides/notesSlide19.xml" ContentType="application/vnd.openxmlformats-officedocument.presentationml.notes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61.xml" ContentType="application/vnd.openxmlformats-officedocument.presentationml.notesSlide+xml"/>
  <Override PartName="/ppt/notesSlides/notesSlide29.xml" ContentType="application/vnd.openxmlformats-officedocument.presentationml.notesSlide+xml"/>
  <Override PartName="/ppt/slideLayouts/slideLayout12.xml" ContentType="application/vnd.openxmlformats-officedocument.presentationml.slideLayout+xml"/>
  <Override PartName="/ppt/slides/slide63.xml" ContentType="application/vnd.openxmlformats-officedocument.presentationml.slide+xml"/>
  <Override PartName="/ppt/notesSlides/notesSlide38.xml" ContentType="application/vnd.openxmlformats-officedocument.presentationml.notesSlide+xml"/>
  <Override PartName="/ppt/slideLayouts/slideLayout21.xml" ContentType="application/vnd.openxmlformats-officedocument.presentationml.slideLayout+xml"/>
  <Override PartName="/ppt/slides/slide72.xml" ContentType="application/vnd.openxmlformats-officedocument.presentationml.slide+xml"/>
  <Override PartName="/ppt/notesSlides/notesSlide71.xml" ContentType="application/vnd.openxmlformats-officedocument.presentationml.notesSlide+xml"/>
  <Override PartName="/ppt/notesSlides/notesSlide48.xml" ContentType="application/vnd.openxmlformats-officedocument.presentationml.notes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67.xml" ContentType="application/vnd.openxmlformats-officedocument.presentationml.notesSlide+xml"/>
  <Override PartName="/ppt/slideLayouts/slideLayout18.xml" ContentType="application/vnd.openxmlformats-officedocument.presentationml.slideLayout+xml"/>
  <Override PartName="/ppt/slides/slide69.xml" ContentType="application/vnd.openxmlformats-officedocument.presentationml.slide+xml"/>
  <Override PartName="/ppt/notesSlides/notesSlide5.xml" ContentType="application/vnd.openxmlformats-officedocument.presentationml.notesSlide+xml"/>
  <Override PartName="/ppt/slides/slide10.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notesSlides/notesSlide14.xml" ContentType="application/vnd.openxmlformats-officedocument.presentationml.notesSlide+xml"/>
  <Override PartName="/ppt/slides/slide16.xml" ContentType="application/vnd.openxmlformats-officedocument.presentationml.slide+xml"/>
  <Override PartName="/ppt/notesSlides/notesSlide24.xml" ContentType="application/vnd.openxmlformats-officedocument.presentationml.notesSlide+xml"/>
  <Override PartName="/ppt/viewProps.xml" ContentType="application/vnd.openxmlformats-officedocument.presentationml.viewProps+xml"/>
  <Default Extension="rels" ContentType="application/vnd.openxmlformats-package.relationships+xml"/>
  <Override PartName="/ppt/slides/slide26.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slides/slide7.xml" ContentType="application/vnd.openxmlformats-officedocument.presentationml.slide+xml"/>
  <Override PartName="/ppt/notesSlides/notesSlide43.xml" ContentType="application/vnd.openxmlformats-officedocument.presentationml.notesSlide+xml"/>
  <Override PartName="/ppt/slideLayouts/slideLayout8.xml" ContentType="application/vnd.openxmlformats-officedocument.presentationml.slideLayout+xml"/>
  <Override PartName="/ppt/slides/slide45.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62.xml" ContentType="application/vnd.openxmlformats-officedocument.presentationml.notesSlide+xml"/>
  <Override PartName="/ppt/slideLayouts/slideLayout13.xml" ContentType="application/vnd.openxmlformats-officedocument.presentationml.slideLayout+xml"/>
  <Override PartName="/ppt/slides/slide6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Layouts/slideLayout22.xml" ContentType="application/vnd.openxmlformats-officedocument.presentationml.slideLayout+xml"/>
  <Override PartName="/ppt/slides/slide73.xml" ContentType="application/vnd.openxmlformats-officedocument.presentationml.slide+xml"/>
  <Override PartName="/ppt/notesSlides/notesSlide72.xml" ContentType="application/vnd.openxmlformats-officedocument.presentationml.notesSlide+xml"/>
  <Override PartName="/ppt/presentation.xml" ContentType="application/vnd.openxmlformats-officedocument.presentationml.presentation.main+xml"/>
  <Override PartName="/ppt/notesSlides/notesSlide49.xml" ContentType="application/vnd.openxmlformats-officedocument.presentationml.notesSlide+xml"/>
  <Override PartName="/ppt/notesSlides/notesSlide59.xml" ContentType="application/vnd.openxmlformats-officedocument.presentationml.notesSlide+xml"/>
  <Default Extension="tiff" ContentType="image/tiff"/>
  <Override PartName="/ppt/notesSlides/notesSlide68.xml" ContentType="application/vnd.openxmlformats-officedocument.presentationml.notesSlide+xml"/>
  <Override PartName="/ppt/slideLayouts/slideLayout19.xml" ContentType="application/vnd.openxmlformats-officedocument.presentationml.slideLayout+xml"/>
  <Override PartName="/ppt/notesSlides/notesSlide6.xml" ContentType="application/vnd.openxmlformats-officedocument.presentationml.notesSlide+xml"/>
  <Override PartName="/ppt/notesSlides/notesSlide10.xml" ContentType="application/vnd.openxmlformats-officedocument.presentationml.notesSlide+xml"/>
  <Override PartName="/ppt/slides/slide11.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2.xml" ContentType="application/vnd.openxmlformats-officedocument.presentationml.slide+xml"/>
  <Override PartName="/ppt/slideLayouts/slideLayout3.xml" ContentType="application/vnd.openxmlformats-officedocument.presentationml.slideLayout+xml"/>
  <Override PartName="/ppt/slides/slide40.xml" ContentType="application/vnd.openxmlformats-officedocument.presentationml.slide+xml"/>
  <Override PartName="/ppt/notesSlides/notesSlide15.xml" ContentType="application/vnd.openxmlformats-officedocument.presentationml.notesSlide+xml"/>
  <Override PartName="/ppt/slides/slide17.xml" ContentType="application/vnd.openxmlformats-officedocument.presentationml.slide+xml"/>
  <Override PartName="/ppt/notesSlides/notesSlide25.xml" ContentType="application/vnd.openxmlformats-officedocument.presentationml.notesSlide+xml"/>
  <Override PartName="/ppt/slides/slide27.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slides/slide8.xml" ContentType="application/vnd.openxmlformats-officedocument.presentationml.slide+xml"/>
  <Override PartName="/ppt/notesSlides/notesSlide44.xml" ContentType="application/vnd.openxmlformats-officedocument.presentationml.notesSlide+xml"/>
  <Override PartName="/ppt/slideLayouts/slideLayout9.xml" ContentType="application/vnd.openxmlformats-officedocument.presentationml.slideLayout+xml"/>
  <Override PartName="/ppt/slides/slide46.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63.xml" ContentType="application/vnd.openxmlformats-officedocument.presentationml.notesSlide+xml"/>
  <Override PartName="/ppt/slideLayouts/slideLayout14.xml" ContentType="application/vnd.openxmlformats-officedocument.presentationml.slideLayout+xml"/>
  <Override PartName="/ppt/slides/slide65.xml" ContentType="application/vnd.openxmlformats-officedocument.presentationml.slide+xml"/>
  <Override PartName="/ppt/notesSlides/notesSlide73.xml" ContentType="application/vnd.openxmlformats-officedocument.presentationml.notesSlide+xml"/>
  <Override PartName="/ppt/notesSlides/notesSlide1.xml" ContentType="application/vnd.openxmlformats-officedocument.presentationml.notesSlide+xml"/>
  <Override PartName="/ppt/slides/slide74.xml" ContentType="application/vnd.openxmlformats-officedocument.presentationml.slide+xml"/>
  <Override PartName="/ppt/slideLayouts/slideLayout23.xml" ContentType="application/vnd.openxmlformats-officedocument.presentationml.slideLayout+xml"/>
  <Override PartName="/ppt/notesSlides/notesSlide69.xml" ContentType="application/vnd.openxmlformats-officedocument.presentationml.notesSlide+xml"/>
  <Override PartName="/ppt/notesSlides/notesSlide7.xml" ContentType="application/vnd.openxmlformats-officedocument.presentationml.notesSlide+xml"/>
  <Override PartName="/ppt/slides/slide12.xml" ContentType="application/vnd.openxmlformats-officedocument.presentationml.slide+xml"/>
  <Override PartName="/ppt/notesSlides/notesSlide20.xml" ContentType="application/vnd.openxmlformats-officedocument.presentationml.notesSlide+xml"/>
  <Override PartName="/ppt/slides/slide22.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slides/slide3.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73" r:id="rId2"/>
  </p:sldMasterIdLst>
  <p:notesMasterIdLst>
    <p:notesMasterId r:id="rId77"/>
  </p:notesMasterIdLst>
  <p:sldIdLst>
    <p:sldId id="552" r:id="rId3"/>
    <p:sldId id="259" r:id="rId4"/>
    <p:sldId id="368" r:id="rId5"/>
    <p:sldId id="350" r:id="rId6"/>
    <p:sldId id="262" r:id="rId7"/>
    <p:sldId id="351" r:id="rId8"/>
    <p:sldId id="352" r:id="rId9"/>
    <p:sldId id="353" r:id="rId10"/>
    <p:sldId id="354" r:id="rId11"/>
    <p:sldId id="355" r:id="rId12"/>
    <p:sldId id="369" r:id="rId13"/>
    <p:sldId id="356" r:id="rId14"/>
    <p:sldId id="370" r:id="rId15"/>
    <p:sldId id="357" r:id="rId16"/>
    <p:sldId id="358" r:id="rId17"/>
    <p:sldId id="371" r:id="rId18"/>
    <p:sldId id="360" r:id="rId19"/>
    <p:sldId id="359" r:id="rId20"/>
    <p:sldId id="361" r:id="rId21"/>
    <p:sldId id="372" r:id="rId22"/>
    <p:sldId id="362" r:id="rId23"/>
    <p:sldId id="383" r:id="rId24"/>
    <p:sldId id="384" r:id="rId25"/>
    <p:sldId id="430" r:id="rId26"/>
    <p:sldId id="431" r:id="rId27"/>
    <p:sldId id="373" r:id="rId28"/>
    <p:sldId id="364" r:id="rId29"/>
    <p:sldId id="374" r:id="rId30"/>
    <p:sldId id="385" r:id="rId31"/>
    <p:sldId id="314" r:id="rId32"/>
    <p:sldId id="363" r:id="rId33"/>
    <p:sldId id="365" r:id="rId34"/>
    <p:sldId id="366" r:id="rId35"/>
    <p:sldId id="367" r:id="rId36"/>
    <p:sldId id="376" r:id="rId37"/>
    <p:sldId id="326" r:id="rId38"/>
    <p:sldId id="377" r:id="rId39"/>
    <p:sldId id="375" r:id="rId40"/>
    <p:sldId id="378" r:id="rId41"/>
    <p:sldId id="379" r:id="rId42"/>
    <p:sldId id="391" r:id="rId43"/>
    <p:sldId id="344" r:id="rId44"/>
    <p:sldId id="380" r:id="rId45"/>
    <p:sldId id="387" r:id="rId46"/>
    <p:sldId id="389" r:id="rId47"/>
    <p:sldId id="390" r:id="rId48"/>
    <p:sldId id="388" r:id="rId49"/>
    <p:sldId id="382" r:id="rId50"/>
    <p:sldId id="386" r:id="rId51"/>
    <p:sldId id="392" r:id="rId52"/>
    <p:sldId id="393" r:id="rId53"/>
    <p:sldId id="394" r:id="rId54"/>
    <p:sldId id="395" r:id="rId55"/>
    <p:sldId id="396" r:id="rId56"/>
    <p:sldId id="543" r:id="rId57"/>
    <p:sldId id="544" r:id="rId58"/>
    <p:sldId id="545" r:id="rId59"/>
    <p:sldId id="547" r:id="rId60"/>
    <p:sldId id="540" r:id="rId61"/>
    <p:sldId id="541" r:id="rId62"/>
    <p:sldId id="542" r:id="rId63"/>
    <p:sldId id="548" r:id="rId64"/>
    <p:sldId id="549" r:id="rId65"/>
    <p:sldId id="550" r:id="rId66"/>
    <p:sldId id="551" r:id="rId67"/>
    <p:sldId id="413" r:id="rId68"/>
    <p:sldId id="414" r:id="rId69"/>
    <p:sldId id="415" r:id="rId70"/>
    <p:sldId id="416" r:id="rId71"/>
    <p:sldId id="417" r:id="rId72"/>
    <p:sldId id="418" r:id="rId73"/>
    <p:sldId id="419" r:id="rId74"/>
    <p:sldId id="421" r:id="rId75"/>
    <p:sldId id="420"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8182" autoAdjust="0"/>
    <p:restoredTop sz="72652" autoAdjust="0"/>
  </p:normalViewPr>
  <p:slideViewPr>
    <p:cSldViewPr>
      <p:cViewPr varScale="1">
        <p:scale>
          <a:sx n="87" d="100"/>
          <a:sy n="87" d="100"/>
        </p:scale>
        <p:origin x="-1136" y="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80" Type="http://schemas.openxmlformats.org/officeDocument/2006/relationships/viewProps" Target="viewProps.xml"/><Relationship Id="rId81" Type="http://schemas.openxmlformats.org/officeDocument/2006/relationships/theme" Target="theme/theme1.xml"/><Relationship Id="rId82" Type="http://schemas.openxmlformats.org/officeDocument/2006/relationships/tableStyles" Target="tableStyles.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notesMaster" Target="notesMasters/notesMaster1.xml"/><Relationship Id="rId78" Type="http://schemas.openxmlformats.org/officeDocument/2006/relationships/printerSettings" Target="printerSettings/printerSettings1.bin"/><Relationship Id="rId79" Type="http://schemas.openxmlformats.org/officeDocument/2006/relationships/presProps" Target="presProp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E83BC5-093F-4FB1-9914-47CBFC66CBE9}" type="datetimeFigureOut">
              <a:rPr lang="en-US" smtClean="0"/>
              <a:pPr/>
              <a:t>2/12/15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0CB88A-A987-4813-8C27-AE9CD6B13D80}"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16717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94555637"/>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But before we can answer the questions raised by the Majority</a:t>
            </a:r>
            <a:r>
              <a:rPr lang="en-US" b="1" baseline="0" dirty="0" smtClean="0"/>
              <a:t> Report, we need to understand what took place back in the beginning and what has brought us to were we are today where are such diverse thoughts in regard to our history, Jones and Waggoner’s endorsement by EGW, and what she stated about 1888 and how it applies today.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 need to start at the very beginning. Thus we will see</a:t>
            </a:r>
            <a:r>
              <a:rPr lang="en-US" b="1" baseline="0" dirty="0" smtClean="0"/>
              <a:t> the two rivers of thought that developed from the very beginning in regard to 1888.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In his 1856 </a:t>
            </a:r>
            <a:r>
              <a:rPr lang="en-US" sz="1200" b="1" i="1" kern="1200" dirty="0" smtClean="0">
                <a:solidFill>
                  <a:schemeClr val="tx1"/>
                </a:solidFill>
                <a:effectLst/>
                <a:latin typeface="+mn-lt"/>
                <a:ea typeface="+mn-ea"/>
                <a:cs typeface="+mn-cs"/>
              </a:rPr>
              <a:t>The Law of God: An Examination of the Testimony of Both Testaments </a:t>
            </a:r>
            <a:r>
              <a:rPr lang="en-US" sz="1200" b="1" kern="1200" dirty="0" smtClean="0">
                <a:solidFill>
                  <a:schemeClr val="tx1"/>
                </a:solidFill>
                <a:effectLst/>
                <a:latin typeface="+mn-lt"/>
                <a:ea typeface="+mn-ea"/>
                <a:cs typeface="+mn-cs"/>
              </a:rPr>
              <a:t>(p.24) J H made the controversial claim that the “schoolmaster” in Galatians 3:24 was </a:t>
            </a:r>
            <a:r>
              <a:rPr lang="en-US" sz="1200" b="1" i="1" kern="1200" dirty="0" smtClean="0">
                <a:solidFill>
                  <a:schemeClr val="tx1"/>
                </a:solidFill>
                <a:effectLst/>
                <a:latin typeface="+mn-lt"/>
                <a:ea typeface="+mn-ea"/>
                <a:cs typeface="+mn-cs"/>
              </a:rPr>
              <a:t>the moral only </a:t>
            </a:r>
            <a:r>
              <a:rPr lang="en-US" sz="1200" b="1" kern="1200" dirty="0" smtClean="0">
                <a:solidFill>
                  <a:schemeClr val="tx1"/>
                </a:solidFill>
                <a:effectLst/>
                <a:latin typeface="+mn-lt"/>
                <a:ea typeface="+mn-ea"/>
                <a:cs typeface="+mn-cs"/>
              </a:rPr>
              <a:t>not the ceremonial law. But the real issue was that J. H. Waggoner parted from the view that the law in Galatians referred to </a:t>
            </a:r>
            <a:r>
              <a:rPr lang="en-US" sz="1200" b="1" i="1" kern="1200" dirty="0" smtClean="0">
                <a:solidFill>
                  <a:schemeClr val="tx1"/>
                </a:solidFill>
                <a:effectLst/>
                <a:latin typeface="+mn-lt"/>
                <a:ea typeface="+mn-ea"/>
                <a:cs typeface="+mn-cs"/>
              </a:rPr>
              <a:t>both</a:t>
            </a:r>
            <a:r>
              <a:rPr lang="en-US" sz="1200" b="1" kern="1200" dirty="0" smtClean="0">
                <a:solidFill>
                  <a:schemeClr val="tx1"/>
                </a:solidFill>
                <a:effectLst/>
                <a:latin typeface="+mn-lt"/>
                <a:ea typeface="+mn-ea"/>
                <a:cs typeface="+mn-cs"/>
              </a:rPr>
              <a:t> the ceremonial and moral law, to the view that the </a:t>
            </a:r>
            <a:r>
              <a:rPr lang="en-US" sz="1200" b="1" i="1" kern="1200" dirty="0" smtClean="0">
                <a:solidFill>
                  <a:schemeClr val="tx1"/>
                </a:solidFill>
                <a:effectLst/>
                <a:latin typeface="+mn-lt"/>
                <a:ea typeface="+mn-ea"/>
                <a:cs typeface="+mn-cs"/>
              </a:rPr>
              <a:t>entire</a:t>
            </a:r>
            <a:r>
              <a:rPr lang="en-US" sz="1200" b="1" kern="1200" dirty="0" smtClean="0">
                <a:solidFill>
                  <a:schemeClr val="tx1"/>
                </a:solidFill>
                <a:effectLst/>
                <a:latin typeface="+mn-lt"/>
                <a:ea typeface="+mn-ea"/>
                <a:cs typeface="+mn-cs"/>
              </a:rPr>
              <a:t> book of Galatians referred to </a:t>
            </a:r>
            <a:r>
              <a:rPr lang="en-US" sz="1200" b="1" i="1" kern="1200" dirty="0" smtClean="0">
                <a:solidFill>
                  <a:schemeClr val="tx1"/>
                </a:solidFill>
                <a:effectLst/>
                <a:latin typeface="+mn-lt"/>
                <a:ea typeface="+mn-ea"/>
                <a:cs typeface="+mn-cs"/>
              </a:rPr>
              <a:t>only</a:t>
            </a:r>
            <a:r>
              <a:rPr lang="en-US" sz="1200" b="1" kern="1200" dirty="0" smtClean="0">
                <a:solidFill>
                  <a:schemeClr val="tx1"/>
                </a:solidFill>
                <a:effectLst/>
                <a:latin typeface="+mn-lt"/>
                <a:ea typeface="+mn-ea"/>
                <a:cs typeface="+mn-cs"/>
              </a:rPr>
              <a:t> the moral law. In 1851-1852 J. N. Andrews saw the schoolmaster as referring, at least in part, to the moral law (J. N. Andrews, “Discourse with Brother Carver,” </a:t>
            </a:r>
            <a:r>
              <a:rPr lang="en-US" sz="1200" b="1" i="1" kern="1200" dirty="0" smtClean="0">
                <a:solidFill>
                  <a:schemeClr val="tx1"/>
                </a:solidFill>
                <a:effectLst/>
                <a:latin typeface="+mn-lt"/>
                <a:ea typeface="+mn-ea"/>
                <a:cs typeface="+mn-cs"/>
              </a:rPr>
              <a:t>The Review and Herald</a:t>
            </a:r>
            <a:r>
              <a:rPr lang="en-US" sz="1200" b="1" kern="1200" dirty="0" smtClean="0">
                <a:solidFill>
                  <a:schemeClr val="tx1"/>
                </a:solidFill>
                <a:effectLst/>
                <a:latin typeface="+mn-lt"/>
                <a:ea typeface="+mn-ea"/>
                <a:cs typeface="+mn-cs"/>
              </a:rPr>
              <a:t>, Sept. 16, 1851, p. 29;</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“Watchman, What of the Night,” </a:t>
            </a:r>
            <a:r>
              <a:rPr lang="en-US" sz="1200" b="1" i="1" kern="1200" dirty="0" smtClean="0">
                <a:solidFill>
                  <a:schemeClr val="tx1"/>
                </a:solidFill>
                <a:effectLst/>
                <a:latin typeface="+mn-lt"/>
                <a:ea typeface="+mn-ea"/>
                <a:cs typeface="+mn-cs"/>
              </a:rPr>
              <a:t>The Review and Herald</a:t>
            </a:r>
            <a:r>
              <a:rPr lang="en-US" sz="1200" b="1" kern="1200" dirty="0" smtClean="0">
                <a:solidFill>
                  <a:schemeClr val="tx1"/>
                </a:solidFill>
                <a:effectLst/>
                <a:latin typeface="+mn-lt"/>
                <a:ea typeface="+mn-ea"/>
                <a:cs typeface="+mn-cs"/>
              </a:rPr>
              <a:t>, May 27, 1852, p. 15). James White stated a similar view in when addressing Gal. 5:4 in</a:t>
            </a:r>
            <a:r>
              <a:rPr lang="en-US" sz="1200" b="1" kern="1200" baseline="0" dirty="0" smtClean="0">
                <a:solidFill>
                  <a:schemeClr val="tx1"/>
                </a:solidFill>
                <a:effectLst/>
                <a:latin typeface="+mn-lt"/>
                <a:ea typeface="+mn-ea"/>
                <a:cs typeface="+mn-cs"/>
              </a:rPr>
              <a:t> 1852 </a:t>
            </a:r>
            <a:r>
              <a:rPr lang="en-US" sz="1200" b="1" kern="1200" dirty="0" smtClean="0">
                <a:solidFill>
                  <a:schemeClr val="tx1"/>
                </a:solidFill>
                <a:effectLst/>
                <a:latin typeface="+mn-lt"/>
                <a:ea typeface="+mn-ea"/>
                <a:cs typeface="+mn-cs"/>
              </a:rPr>
              <a:t>(James S. White, “Justified by the Law,” </a:t>
            </a:r>
            <a:r>
              <a:rPr lang="en-US" sz="1200" b="1" i="1" kern="1200" dirty="0" smtClean="0">
                <a:solidFill>
                  <a:schemeClr val="tx1"/>
                </a:solidFill>
                <a:effectLst/>
                <a:latin typeface="+mn-lt"/>
                <a:ea typeface="+mn-ea"/>
                <a:cs typeface="+mn-cs"/>
              </a:rPr>
              <a:t>The Review and Herald</a:t>
            </a:r>
            <a:r>
              <a:rPr lang="en-US" sz="1200" b="1" kern="1200" dirty="0" smtClean="0">
                <a:solidFill>
                  <a:schemeClr val="tx1"/>
                </a:solidFill>
                <a:effectLst/>
                <a:latin typeface="+mn-lt"/>
                <a:ea typeface="+mn-ea"/>
                <a:cs typeface="+mn-cs"/>
              </a:rPr>
              <a:t>, June 10, 1852, p. 24)</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 </a:t>
            </a:r>
          </a:p>
          <a:p>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kern="1200" dirty="0" smtClean="0">
                <a:solidFill>
                  <a:schemeClr val="tx1"/>
                </a:solidFill>
                <a:effectLst/>
                <a:latin typeface="+mn-lt"/>
                <a:ea typeface="+mn-ea"/>
                <a:cs typeface="+mn-cs"/>
              </a:rPr>
              <a:t>J. H. Waggoner’s book caused quite a stir among Adventists in Vermont, and they sent Stephen Pierce, who like Waggoner was a corresponding editor of the </a:t>
            </a:r>
            <a:r>
              <a:rPr lang="en-US" sz="1200" b="1" i="1" kern="1200" dirty="0" smtClean="0">
                <a:solidFill>
                  <a:schemeClr val="tx1"/>
                </a:solidFill>
                <a:effectLst/>
                <a:latin typeface="+mn-lt"/>
                <a:ea typeface="+mn-ea"/>
                <a:cs typeface="+mn-cs"/>
              </a:rPr>
              <a:t>Review</a:t>
            </a:r>
            <a:r>
              <a:rPr lang="en-US" sz="1200" b="1" kern="1200" dirty="0" smtClean="0">
                <a:solidFill>
                  <a:schemeClr val="tx1"/>
                </a:solidFill>
                <a:effectLst/>
                <a:latin typeface="+mn-lt"/>
                <a:ea typeface="+mn-ea"/>
                <a:cs typeface="+mn-cs"/>
              </a:rPr>
              <a:t>, west to Battle Creek to hold a study on the matter and refute Waggoner’s position. Waggoner did not stay for the discussion, so Pierce had the pulpit to himself. Three days were given to an examination of the subject. Here Pierce apparently defended the position that the law in Galatians referred to the whole law system, moral and ceremonial. Even Uriah Smith’s recalls this fact: “Bro. W took the position, (or had taken it in his book) that the law in Galatians was the moral law. Bro. Pierce argued that it was the law system, ‘including the ceremonial law.’” (U. Smith to W. A. </a:t>
            </a:r>
            <a:r>
              <a:rPr lang="en-US" sz="1200" b="1" kern="1200" dirty="0" err="1" smtClean="0">
                <a:solidFill>
                  <a:schemeClr val="tx1"/>
                </a:solidFill>
                <a:effectLst/>
                <a:latin typeface="+mn-lt"/>
                <a:ea typeface="+mn-ea"/>
                <a:cs typeface="+mn-cs"/>
              </a:rPr>
              <a:t>McCutchen</a:t>
            </a:r>
            <a:r>
              <a:rPr lang="en-US" sz="1200" b="1" kern="1200" dirty="0" smtClean="0">
                <a:solidFill>
                  <a:schemeClr val="tx1"/>
                </a:solidFill>
                <a:effectLst/>
                <a:latin typeface="+mn-lt"/>
                <a:ea typeface="+mn-ea"/>
                <a:cs typeface="+mn-cs"/>
              </a:rPr>
              <a:t>, Aug. 8, 1901; in </a:t>
            </a:r>
            <a:r>
              <a:rPr lang="en-US" sz="1200" b="1" i="1" kern="1200" dirty="0" smtClean="0">
                <a:solidFill>
                  <a:schemeClr val="tx1"/>
                </a:solidFill>
                <a:effectLst/>
                <a:latin typeface="+mn-lt"/>
                <a:ea typeface="+mn-ea"/>
                <a:cs typeface="+mn-cs"/>
              </a:rPr>
              <a:t>Manuscript and Memories of Minneapolis</a:t>
            </a:r>
            <a:r>
              <a:rPr lang="en-US" sz="1200" b="1" kern="1200" dirty="0" smtClean="0">
                <a:solidFill>
                  <a:schemeClr val="tx1"/>
                </a:solidFill>
                <a:effectLst/>
                <a:latin typeface="+mn-lt"/>
                <a:ea typeface="+mn-ea"/>
                <a:cs typeface="+mn-cs"/>
              </a:rPr>
              <a:t>, p. 305)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Shortly after this Ellen White wrote a testimony to J. H. Waggoner stating that his position was wrong and his book was taken out of circulation. Although we don’t have copies of Pierce’s presentations we do have copies of articles he wrote not many years after this situation where he presents the idea that the added law referred to the law system, not to the moral or ceremonial law alone (Stephen Pierce, “Answer to Br. Merriam’s Question Respecting the Law of Gal. 3,” </a:t>
            </a:r>
            <a:r>
              <a:rPr lang="en-US" sz="1200" b="1" i="1" kern="1200" dirty="0" smtClean="0">
                <a:solidFill>
                  <a:schemeClr val="tx1"/>
                </a:solidFill>
                <a:effectLst/>
                <a:latin typeface="+mn-lt"/>
                <a:ea typeface="+mn-ea"/>
                <a:cs typeface="+mn-cs"/>
              </a:rPr>
              <a:t>Review and Herald</a:t>
            </a:r>
            <a:r>
              <a:rPr lang="en-US" sz="1200" b="1" kern="1200" dirty="0" smtClean="0">
                <a:solidFill>
                  <a:schemeClr val="tx1"/>
                </a:solidFill>
                <a:effectLst/>
                <a:latin typeface="+mn-lt"/>
                <a:ea typeface="+mn-ea"/>
                <a:cs typeface="+mn-cs"/>
              </a:rPr>
              <a:t>, Oct. 8, 1857).</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It is interesting to note though that Pierce’s view was a very dispensational view and would later lead to many problems for Smith and Butler and the church at large. Not only that but a correction of J. H. Waggoner’s extreme view soon lead to the opposite extreme view.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Butler was one</a:t>
            </a:r>
            <a:r>
              <a:rPr lang="en-US" b="1" baseline="0" dirty="0" smtClean="0"/>
              <a:t> of the main leaders who continued to present the extreme view of ceremonial law only, and a dispensational presentation of the plan of salvation. Yet notice Butler’s poor recollection of the issues, and of what he perceived EGW’s position was.</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Interesting to note</a:t>
            </a:r>
            <a:r>
              <a:rPr lang="en-US" b="1" baseline="0" dirty="0" smtClean="0"/>
              <a:t> is how Ellen White saw Canright’s view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Canright wrote similar views in his book </a:t>
            </a:r>
            <a:r>
              <a:rPr lang="en-US" sz="1200" b="1" i="1" kern="1200" dirty="0" smtClean="0">
                <a:solidFill>
                  <a:schemeClr val="tx1"/>
                </a:solidFill>
                <a:effectLst/>
                <a:latin typeface="+mn-lt"/>
                <a:ea typeface="+mn-ea"/>
                <a:cs typeface="+mn-cs"/>
              </a:rPr>
              <a:t>The Two Laws</a:t>
            </a:r>
            <a:r>
              <a:rPr lang="en-US" sz="1200" b="1" kern="1200" dirty="0" smtClean="0">
                <a:solidFill>
                  <a:schemeClr val="tx1"/>
                </a:solidFill>
                <a:effectLst/>
                <a:latin typeface="+mn-lt"/>
                <a:ea typeface="+mn-ea"/>
                <a:cs typeface="+mn-cs"/>
              </a:rPr>
              <a:t> in 1876, and then expanded his coverage of the law in Galatians taken from his 1878 series of </a:t>
            </a:r>
            <a:r>
              <a:rPr lang="en-US" sz="1200" b="1" i="1" kern="1200" dirty="0" smtClean="0">
                <a:solidFill>
                  <a:schemeClr val="tx1"/>
                </a:solidFill>
                <a:effectLst/>
                <a:latin typeface="+mn-lt"/>
                <a:ea typeface="+mn-ea"/>
                <a:cs typeface="+mn-cs"/>
              </a:rPr>
              <a:t>Review</a:t>
            </a:r>
            <a:r>
              <a:rPr lang="en-US" sz="1200" b="1" kern="1200" dirty="0" smtClean="0">
                <a:solidFill>
                  <a:schemeClr val="tx1"/>
                </a:solidFill>
                <a:effectLst/>
                <a:latin typeface="+mn-lt"/>
                <a:ea typeface="+mn-ea"/>
                <a:cs typeface="+mn-cs"/>
              </a:rPr>
              <a:t> articles which he</a:t>
            </a:r>
            <a:r>
              <a:rPr lang="en-US" sz="1200" b="1" kern="1200" baseline="0" dirty="0" smtClean="0">
                <a:solidFill>
                  <a:schemeClr val="tx1"/>
                </a:solidFill>
                <a:effectLst/>
                <a:latin typeface="+mn-lt"/>
                <a:ea typeface="+mn-ea"/>
                <a:cs typeface="+mn-cs"/>
              </a:rPr>
              <a:t> later put </a:t>
            </a:r>
            <a:r>
              <a:rPr lang="en-US" sz="1200" b="1" kern="1200" dirty="0" smtClean="0">
                <a:solidFill>
                  <a:schemeClr val="tx1"/>
                </a:solidFill>
                <a:effectLst/>
                <a:latin typeface="+mn-lt"/>
                <a:ea typeface="+mn-ea"/>
                <a:cs typeface="+mn-cs"/>
              </a:rPr>
              <a:t>in the 1882 reprint of his book. W. C. White states that the book was condemned around 1884 (W. C. White to C. H. Jones, Feb. 19, 1886), however, Butler ran “a large edition” in early 1886 </a:t>
            </a:r>
            <a:r>
              <a:rPr lang="en-US" sz="1200" b="1" i="1" u="sng" kern="1200" dirty="0" smtClean="0">
                <a:solidFill>
                  <a:schemeClr val="tx1"/>
                </a:solidFill>
                <a:effectLst/>
                <a:latin typeface="+mn-lt"/>
                <a:ea typeface="+mn-ea"/>
                <a:cs typeface="+mn-cs"/>
              </a:rPr>
              <a:t>before</a:t>
            </a:r>
            <a:r>
              <a:rPr lang="en-US" sz="1200" b="1" kern="1200" dirty="0" smtClean="0">
                <a:solidFill>
                  <a:schemeClr val="tx1"/>
                </a:solidFill>
                <a:effectLst/>
                <a:latin typeface="+mn-lt"/>
                <a:ea typeface="+mn-ea"/>
                <a:cs typeface="+mn-cs"/>
              </a:rPr>
              <a:t> his controversy with Waggoner broke out. Ellen White would later write to Butler after her 1887 impressive dreams: “Elder [D. M.] Canright was presenting his ideas upon the law, and such a mixed up concern I never heard [at 1886 GC?]. Neither of you seemed to see or understand where his arguments would lead to. . . Now, my brethren, I do not feel very happy and reassured when I think you have encouraged Elder Canright in giving lessons to the students in the college, and in pouring into the </a:t>
            </a:r>
            <a:r>
              <a:rPr lang="en-US" sz="1200" b="1" i="1" kern="1200" dirty="0" smtClean="0">
                <a:solidFill>
                  <a:schemeClr val="tx1"/>
                </a:solidFill>
                <a:effectLst/>
                <a:latin typeface="+mn-lt"/>
                <a:ea typeface="+mn-ea"/>
                <a:cs typeface="+mn-cs"/>
              </a:rPr>
              <a:t>Review</a:t>
            </a:r>
            <a:r>
              <a:rPr lang="en-US" sz="1200" b="1" kern="1200" dirty="0" smtClean="0">
                <a:solidFill>
                  <a:schemeClr val="tx1"/>
                </a:solidFill>
                <a:effectLst/>
                <a:latin typeface="+mn-lt"/>
                <a:ea typeface="+mn-ea"/>
                <a:cs typeface="+mn-cs"/>
              </a:rPr>
              <a:t> such a mass of matter as though he were bishop of the Methodist Church. . . . I advised his books to be suppressed, especially the one on the law, the very subject he was conversing with you in regard to. If that work is what I believe it to be, I would burn every copy in the fire before one should be given out to our people” (EGW to US and GIB, April 5, 1887; in </a:t>
            </a:r>
            <a:r>
              <a:rPr lang="en-US" sz="1200" b="1" i="1" kern="1200" dirty="0" smtClean="0">
                <a:solidFill>
                  <a:schemeClr val="tx1"/>
                </a:solidFill>
                <a:effectLst/>
                <a:latin typeface="+mn-lt"/>
                <a:ea typeface="+mn-ea"/>
                <a:cs typeface="+mn-cs"/>
              </a:rPr>
              <a:t>1888 Materials</a:t>
            </a:r>
            <a:r>
              <a:rPr lang="en-US" sz="1200" b="1" kern="1200" dirty="0" smtClean="0">
                <a:solidFill>
                  <a:schemeClr val="tx1"/>
                </a:solidFill>
                <a:effectLst/>
                <a:latin typeface="+mn-lt"/>
                <a:ea typeface="+mn-ea"/>
                <a:cs typeface="+mn-cs"/>
              </a:rPr>
              <a:t>, pp. 32-37).  </a:t>
            </a:r>
          </a:p>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Butler would</a:t>
            </a:r>
            <a:r>
              <a:rPr lang="en-US" b="1" baseline="0" dirty="0" smtClean="0"/>
              <a:t> continue to push his view even to EGW.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Butler responding to EGW’s letter</a:t>
            </a:r>
            <a:r>
              <a:rPr lang="en-US" b="1" baseline="0" dirty="0" smtClean="0"/>
              <a:t> of caution to Jones and Waggoner in early 1887 when she perceived they were pushing the issue bringing disunity into the church. Soon after that letter Butler responded with joy. However, EGW soon had “Impressive dreams” where the whole issue of the 1886 conference was revealed to her and who was mostly at fault. Her counsel from then on was primarily directed to Smith and Butler for their part in creating the problem.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Introduction (picture of Library)</a:t>
            </a:r>
          </a:p>
          <a:p>
            <a:pPr marL="171450" indent="-171450">
              <a:buFont typeface="Arial" panose="020B0604020202020204" pitchFamily="34" charset="0"/>
              <a:buChar char="•"/>
            </a:pPr>
            <a:r>
              <a:rPr lang="en-US" b="1" dirty="0" smtClean="0"/>
              <a:t>It was during my time at Weimar</a:t>
            </a:r>
            <a:r>
              <a:rPr lang="en-US" b="1" baseline="0" dirty="0" smtClean="0"/>
              <a:t> Institute, 6 of those years as college librarian, that I became very interested in the topic of the Holy Spirit/Loud Cry and Latter Rain, especially in the context of Adventist history. </a:t>
            </a:r>
          </a:p>
          <a:p>
            <a:pPr marL="171450" indent="-171450">
              <a:buFont typeface="Arial" panose="020B0604020202020204" pitchFamily="34" charset="0"/>
              <a:buChar char="•"/>
            </a:pPr>
            <a:r>
              <a:rPr lang="en-US" b="1" baseline="0" dirty="0" smtClean="0"/>
              <a:t>With the help of Dr. Douglass and the White Estate I setup a heritage room at the Library and opened up an Ellen G. White Study Center (not to be confused with a research center), where we housed Adventist documents, mostly on microfiche, and most of which can now be accessed online from the GC archives and White Estate. </a:t>
            </a:r>
          </a:p>
          <a:p>
            <a:pPr marL="171450" indent="-171450">
              <a:buFont typeface="Arial" panose="020B0604020202020204" pitchFamily="34" charset="0"/>
              <a:buChar char="•"/>
            </a:pPr>
            <a:r>
              <a:rPr lang="en-US" b="1" baseline="0" dirty="0" smtClean="0"/>
              <a:t>It was during this time that I began collecting material which eventually was developed into the </a:t>
            </a:r>
            <a:r>
              <a:rPr lang="en-US" b="1" i="1" baseline="0" dirty="0" smtClean="0"/>
              <a:t>Return of the Latter Rain </a:t>
            </a:r>
            <a:r>
              <a:rPr lang="en-US" b="1" i="0" baseline="0" dirty="0" smtClean="0"/>
              <a:t>vol. 1 </a:t>
            </a:r>
            <a:r>
              <a:rPr lang="en-US" b="1" baseline="0" dirty="0" smtClean="0"/>
              <a:t>and most recently </a:t>
            </a:r>
            <a:r>
              <a:rPr lang="en-US" b="1" i="1" baseline="0" dirty="0" smtClean="0"/>
              <a:t>Wounded in the House of His Friends. </a:t>
            </a:r>
          </a:p>
          <a:p>
            <a:pPr marL="171450" indent="-171450">
              <a:buFont typeface="Arial" panose="020B0604020202020204" pitchFamily="34" charset="0"/>
              <a:buChar char="•"/>
            </a:pPr>
            <a:r>
              <a:rPr lang="en-US" b="1" i="0" baseline="0" dirty="0" smtClean="0"/>
              <a:t>What I am sharing today comes from that material. </a:t>
            </a:r>
          </a:p>
          <a:p>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Smith</a:t>
            </a:r>
            <a:r>
              <a:rPr lang="en-US" b="1" baseline="0" dirty="0" smtClean="0"/>
              <a:t> also had a poor recollection of the history of the conflict and of EGW’s position. He would also take the wrong position in regard to the endorsements by EGW of Jones and Waggoner.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 C. White understood more</a:t>
            </a:r>
            <a:r>
              <a:rPr lang="en-US" b="1" baseline="0" dirty="0" smtClean="0"/>
              <a:t> clearly what the history of the conflicted had been even though he was not involved in the 1850s.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Original controversy arose because of a misapplication</a:t>
            </a:r>
            <a:r>
              <a:rPr lang="en-US" b="1" baseline="0" dirty="0" smtClean="0"/>
              <a:t> of EGW’s comments!</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After EGW wrote to E. J. Waggoner and A. T. Jones in early 1887 about</a:t>
            </a:r>
            <a:r>
              <a:rPr lang="en-US" b="1" baseline="0" dirty="0" smtClean="0"/>
              <a:t> the controversy, Jones expressed the opinion that he had not been pushing the issue as he had been accused by Butler and company. He also made it clear the law in Galatians 3 was not the theme of his message but the gospel in Galatians.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After EGW wrote to E. J. Waggoner and A. T. Jones in early 1887 about</a:t>
            </a:r>
            <a:r>
              <a:rPr lang="en-US" b="1" baseline="0" dirty="0" smtClean="0"/>
              <a:t> the controversy, Jones expressed the opinion that he had not been pushing the issue as he had been accused by Butler and company. He also made it clear the law in Galatians 3 was not the theme of his message but the gospel in Galatians.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 J. Waggoner wrote to EGW also after her letter of caution</a:t>
            </a:r>
            <a:r>
              <a:rPr lang="en-US" b="1" baseline="0" dirty="0" smtClean="0"/>
              <a:t> to him and Jones. H</a:t>
            </a:r>
            <a:r>
              <a:rPr lang="en-US" b="1" dirty="0" smtClean="0"/>
              <a:t>e</a:t>
            </a:r>
            <a:r>
              <a:rPr lang="en-US" b="1" baseline="0" dirty="0" smtClean="0"/>
              <a:t> expressed the opinion that his views differed from his father's.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 J. Waggoner wrote to EGW also after her letter of caution</a:t>
            </a:r>
            <a:r>
              <a:rPr lang="en-US" b="1" baseline="0" dirty="0" smtClean="0"/>
              <a:t> to him and Jones. H</a:t>
            </a:r>
            <a:r>
              <a:rPr lang="en-US" b="1" dirty="0" smtClean="0"/>
              <a:t>e</a:t>
            </a:r>
            <a:r>
              <a:rPr lang="en-US" b="1" baseline="0" dirty="0" smtClean="0"/>
              <a:t> expressed the opinion that his views differed from his father's. </a:t>
            </a:r>
            <a:r>
              <a:rPr lang="en-US" b="1" dirty="0" smtClean="0"/>
              <a:t>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EGW couldn’t find her</a:t>
            </a:r>
            <a:r>
              <a:rPr lang="en-US" b="1" baseline="0" dirty="0" smtClean="0"/>
              <a:t> counsel in regard to the original conflict, nor could she remember what the Lord had shown her. Thus she did not even then support Smith and Butler’s view of the conflict.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After Butler rejoiced</a:t>
            </a:r>
            <a:r>
              <a:rPr lang="en-US" b="1" baseline="0" dirty="0" smtClean="0"/>
              <a:t> that Ellen White had written a letter of rebuke to Jones and Waggoner for stirring up the issue on Law in Galatians, EGW wrote him with new insight. The issue might not have been so much over which law, but the controversy that would arise if the issue was so pushed.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controversy</a:t>
            </a:r>
            <a:r>
              <a:rPr lang="en-US" b="1" baseline="0" dirty="0" smtClean="0"/>
              <a:t> spilled into the 1888 GC, with lots of unbelief and questioning of EGW even before the delegates arrived, all because there was a perception that she supported Jones and Waggoner and what they considered new and erroneous views.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7701"/>
      </p:ext>
    </p:extLst>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But it</a:t>
            </a:r>
            <a:r>
              <a:rPr lang="en-US" b="1" baseline="0" dirty="0" smtClean="0"/>
              <a:t> was clear to EGW at Minneapolis right off that the issue wasn’t the law in Galatians, but a new, yet old, message of the righteousness of Christ.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Ellen White’s last recorded talk given at the Conference</a:t>
            </a:r>
            <a:r>
              <a:rPr lang="en-US" b="1" baseline="0" dirty="0" smtClean="0"/>
              <a:t>. She wrote down her thoughts so that she could read to them so her words could not be controverted. Even she was willing to learn more from others led by the Lord.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Her statement</a:t>
            </a:r>
            <a:r>
              <a:rPr lang="en-US" b="1" baseline="0" dirty="0" smtClean="0"/>
              <a:t> in regard to Waggoner not being correct in every regard was in the context of the law in Galatians issues. She never held him up as  a heretic, nor suggested that her comments were to be used as a blank check by those who wish to condemn anything they want to in Waggoner’s teachings.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Ellen White saw light</a:t>
            </a:r>
            <a:r>
              <a:rPr lang="en-US" b="1" baseline="0" dirty="0" smtClean="0"/>
              <a:t> and truth in Waggoner’s general presentation of righteousness of Christ in relation to the law. This harmonized perfectly with the light God had given her even though she had stated early he had some views that differed from hers. But this was in regard to some of the specific details about the law in Galatians issue which did not line up with what EGW had understood before this time. </a:t>
            </a:r>
          </a:p>
          <a:p>
            <a:pPr marL="171450" indent="-171450">
              <a:buFont typeface="Arial" panose="020B0604020202020204" pitchFamily="34" charset="0"/>
              <a:buChar char="•"/>
            </a:pPr>
            <a:r>
              <a:rPr lang="en-US" b="1" baseline="0" dirty="0" smtClean="0"/>
              <a:t>Some take these statements out of context, and use </a:t>
            </a:r>
            <a:r>
              <a:rPr lang="en-US" b="1" baseline="0" dirty="0" err="1" smtClean="0"/>
              <a:t>EGW's</a:t>
            </a:r>
            <a:r>
              <a:rPr lang="en-US" b="1" baseline="0" dirty="0" smtClean="0"/>
              <a:t> statement about not agreeing as a blank check to condemn all he said.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R. T. Nash 1955 remembers that EGW was behind them 100%</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latin typeface="Times New Roman" panose="02020603050405020304" pitchFamily="18" charset="0"/>
                <a:ea typeface="Times New Roman" panose="02020603050405020304" pitchFamily="18" charset="0"/>
              </a:rPr>
              <a:t>Minister G. B. Starr</a:t>
            </a:r>
            <a:r>
              <a:rPr lang="en-US" sz="1200" b="1" baseline="0" dirty="0" smtClean="0">
                <a:latin typeface="Times New Roman" panose="02020603050405020304" pitchFamily="18" charset="0"/>
                <a:ea typeface="Times New Roman" panose="02020603050405020304" pitchFamily="18" charset="0"/>
              </a:rPr>
              <a:t> (1854 to 1944),</a:t>
            </a:r>
            <a:r>
              <a:rPr lang="en-US" sz="1200" b="1" dirty="0" smtClean="0">
                <a:latin typeface="Times New Roman" panose="02020603050405020304" pitchFamily="18" charset="0"/>
                <a:ea typeface="Times New Roman" panose="02020603050405020304" pitchFamily="18" charset="0"/>
              </a:rPr>
              <a:t> worked</a:t>
            </a:r>
            <a:r>
              <a:rPr lang="en-US" sz="1200" b="1" baseline="0" dirty="0" smtClean="0">
                <a:latin typeface="Times New Roman" panose="02020603050405020304" pitchFamily="18" charset="0"/>
                <a:ea typeface="Times New Roman" panose="02020603050405020304" pitchFamily="18" charset="0"/>
              </a:rPr>
              <a:t> with Dwight L. Moody in 1875 as a young minister. Became an Adventist in 1876, ordained in 1879. Worked in Chicago in the 1880s until 1891 when he</a:t>
            </a:r>
            <a:r>
              <a:rPr lang="en-US" sz="1200" b="1" dirty="0" smtClean="0">
                <a:latin typeface="Times New Roman" panose="02020603050405020304" pitchFamily="18" charset="0"/>
                <a:ea typeface="Times New Roman" panose="02020603050405020304" pitchFamily="18" charset="0"/>
              </a:rPr>
              <a:t> would later spend ten years with Ellen White in Australia.</a:t>
            </a:r>
            <a:r>
              <a:rPr lang="en-US" sz="1200" b="1" baseline="0" dirty="0" smtClean="0">
                <a:latin typeface="Times New Roman" panose="02020603050405020304" pitchFamily="18" charset="0"/>
                <a:ea typeface="Times New Roman" panose="02020603050405020304" pitchFamily="18" charset="0"/>
              </a:rPr>
              <a:t> He </a:t>
            </a:r>
            <a:r>
              <a:rPr lang="en-US" sz="1200" b="1" dirty="0" smtClean="0">
                <a:latin typeface="Times New Roman" panose="02020603050405020304" pitchFamily="18" charset="0"/>
                <a:ea typeface="Times New Roman" panose="02020603050405020304" pitchFamily="18" charset="0"/>
              </a:rPr>
              <a:t>was one who received a rich blessing at Minneapolis, where “the subject of Righteousness by Faith was emphasized.”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7896463"/>
      </p:ext>
    </p:extLst>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G. B. Starr reports on what</a:t>
            </a:r>
            <a:r>
              <a:rPr lang="en-US" b="1" baseline="0" dirty="0" smtClean="0"/>
              <a:t> took place as a result of EGW’s endorsement of Jones and Waggoner, because their teaching differed from others in regard to how they saw Adventist history prior and EGW’s counsel before.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EGW’s testimony</a:t>
            </a:r>
            <a:r>
              <a:rPr lang="en-US" b="1" baseline="0" dirty="0" smtClean="0"/>
              <a:t> of what took place because of her endorsement of the message and the messenger.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The end result of the unbelief</a:t>
            </a:r>
            <a:r>
              <a:rPr lang="en-US" b="1" baseline="0" dirty="0" smtClean="0"/>
              <a:t> which was generated because of her endorsements. Has anything changed?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 was asked</a:t>
            </a:r>
            <a:r>
              <a:rPr lang="en-US" b="1" baseline="0" dirty="0" smtClean="0"/>
              <a:t> to speak on three areas of disagreement listed in the Primacy of the Gospel final “majority” report.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EGW</a:t>
            </a:r>
            <a:r>
              <a:rPr lang="en-US" b="1" baseline="0" dirty="0" smtClean="0"/>
              <a:t> wrote of how she was shown what was going on in the rooms at Minneapolis in a letter to J. Fargo.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Even in 1896 EGW would refer back to this event.</a:t>
            </a:r>
            <a:r>
              <a:rPr lang="en-US" b="1" baseline="0" dirty="0" smtClean="0"/>
              <a:t> </a:t>
            </a:r>
            <a:endParaRPr lang="en-US" b="1" dirty="0" smtClean="0"/>
          </a:p>
          <a:p>
            <a:pPr marL="171450" indent="-171450">
              <a:buFont typeface="Arial" panose="020B0604020202020204" pitchFamily="34" charset="0"/>
              <a:buChar char="•"/>
            </a:pPr>
            <a:r>
              <a:rPr lang="en-US" b="1" dirty="0" smtClean="0"/>
              <a:t>“and if they judge of me in this light, fired with a zeal that certainly is from beneath, they have thought and said worse things of Brethren Jones and Waggoner.” (1888 Materials,</a:t>
            </a:r>
            <a:r>
              <a:rPr lang="en-US" b="1" baseline="0" dirty="0" smtClean="0"/>
              <a:t> p. 323)</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F. H. </a:t>
            </a:r>
            <a:r>
              <a:rPr lang="en-US" b="1" dirty="0" err="1" smtClean="0"/>
              <a:t>Westphal</a:t>
            </a:r>
            <a:r>
              <a:rPr lang="en-US" b="1" baseline="0" dirty="0" smtClean="0"/>
              <a:t> who attended 1888 Conference and returned home with the belief that the Latter Rain had begun (</a:t>
            </a:r>
            <a:r>
              <a:rPr lang="en-US" b="1" i="1" baseline="0" dirty="0" smtClean="0"/>
              <a:t>Movement of Destiny</a:t>
            </a:r>
            <a:r>
              <a:rPr lang="en-US" b="1" i="0" baseline="0" dirty="0" smtClean="0"/>
              <a:t>, p. 262)</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F. H. </a:t>
            </a:r>
            <a:r>
              <a:rPr lang="en-US" b="1" dirty="0" err="1" smtClean="0"/>
              <a:t>Westphal</a:t>
            </a:r>
            <a:r>
              <a:rPr lang="en-US" b="1" baseline="0" dirty="0" smtClean="0"/>
              <a:t> who attended 1888 Conference and returned home with the belief that </a:t>
            </a:r>
            <a:r>
              <a:rPr lang="en-US" b="1" baseline="0" dirty="0" err="1" smtClean="0"/>
              <a:t>t</a:t>
            </a:r>
            <a:r>
              <a:rPr lang="en-US" b="1" baseline="0" dirty="0" smtClean="0"/>
              <a:t>	he Latter Rain had begun (</a:t>
            </a:r>
            <a:r>
              <a:rPr lang="en-US" b="1" i="1" baseline="0" dirty="0" smtClean="0"/>
              <a:t>Movement of Destiny</a:t>
            </a:r>
            <a:r>
              <a:rPr lang="en-US" b="1" i="0" baseline="0" dirty="0" smtClean="0"/>
              <a:t>, p. 262), remembered very clearly this event also.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Chester C. McReynolds</a:t>
            </a:r>
            <a:r>
              <a:rPr lang="en-US" b="1" baseline="0" dirty="0" smtClean="0"/>
              <a:t> was a delegate from Kansas to the 1888 General Conference. This is what he had to say in 1931 when responding to Taylor Bunch (see 2</a:t>
            </a:r>
            <a:r>
              <a:rPr lang="en-US" b="1" baseline="30000" dirty="0" smtClean="0"/>
              <a:t>nd</a:t>
            </a:r>
            <a:r>
              <a:rPr lang="en-US" b="1" baseline="0" dirty="0" smtClean="0"/>
              <a:t> presentation). He couldn’t help but tell the truth about the rebellion that was present there.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By 1931 , McReynolds had forgotten</a:t>
            </a:r>
            <a:r>
              <a:rPr lang="en-US" b="1" baseline="0" dirty="0" smtClean="0"/>
              <a:t> [?] that he had been drawn into the criticism. Notice EGW statement in 1889: </a:t>
            </a:r>
            <a:r>
              <a:rPr lang="en-US" b="1" dirty="0" smtClean="0"/>
              <a:t>“Bro. McReynolds bore testimony that the description given by Sister White was true to the letter. He was unfortunate enough to be one of the number in the room with the Iowa brethren and he was distressed for two weeks. He was not drawn in but the current became too strong and he lost his bearings and confessed he united in the spirit to some degree. He said for two weeks as Sister White has said, there was not a vocal prayer offered in the house. He had before this made humble confessions to me of this matter which he repeated at the meeting.” (1888 Materials,</a:t>
            </a:r>
            <a:r>
              <a:rPr lang="en-US" b="1" baseline="0" dirty="0" smtClean="0"/>
              <a:t> pp. 298-299)</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 E. Robinson,</a:t>
            </a:r>
            <a:r>
              <a:rPr lang="en-US" b="1" baseline="0" dirty="0" smtClean="0"/>
              <a:t> born in 1879, was not present at the 1888 Minneapolis conference, but worked at the White Estate in the 1920s. After getting word of the week-of-prayer meetings Taylor Bunch did at PUC, Robinson wrote him a letter of concern. Although he readily admitted that there was opposition, he animatedly opposed the idea that the message of Righteousness by faith had been rejected/resisted to a large degree by the church or denominational leadership.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Robinson</a:t>
            </a:r>
            <a:r>
              <a:rPr lang="en-US" b="1" baseline="0" dirty="0" smtClean="0"/>
              <a:t> remembers the incident only because it was talked about, not because he was there. Thus he uses the word “seemed” regarding EGW’s endorsement of Jones and Waggoner. This seems to express the unbelief even in 1930 in regard to EGW’s full endorsement of Jones and Waggoner.</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a:t>
            </a:r>
            <a:r>
              <a:rPr lang="en-US" b="1" baseline="0" dirty="0" smtClean="0"/>
              <a:t> will read through each one tonight so we have an idea of what my presentations will be addressing.</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Uriah Smith</a:t>
            </a:r>
            <a:r>
              <a:rPr lang="en-US" b="1" baseline="0" dirty="0" smtClean="0"/>
              <a:t> claimed that Adventists had always believed in Righteousness by Faith. The issue with Jones and Waggoner, according to Smith, wasn’t </a:t>
            </a:r>
            <a:r>
              <a:rPr lang="en-US" b="1" baseline="0" dirty="0" err="1" smtClean="0"/>
              <a:t>RbF</a:t>
            </a:r>
            <a:r>
              <a:rPr lang="en-US" b="1" baseline="0" dirty="0" smtClean="0"/>
              <a:t> but the law in Galatians. He wrote this during the 1890 Ministerial Institute.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1890 Ministerial Institute. Dan</a:t>
            </a:r>
            <a:r>
              <a:rPr lang="en-US" b="1" baseline="0" dirty="0" smtClean="0"/>
              <a:t> Jones, Secretary of the GC, was key player in the opposition to Jones and primarily Waggoner, on the issue of Law in Galatians and the covenants. </a:t>
            </a:r>
          </a:p>
          <a:p>
            <a:endParaRPr lang="en-US" b="1" baseline="0" dirty="0" smtClean="0"/>
          </a:p>
          <a:p>
            <a:r>
              <a:rPr lang="en-US" b="1" baseline="0" dirty="0" smtClean="0"/>
              <a:t>EGW had made it clear in letters to Smith and in a Sabbath morning talk that the Covenants as Waggoner had presented them were correct: </a:t>
            </a:r>
            <a:br>
              <a:rPr lang="en-US" b="1" baseline="0" dirty="0" smtClean="0"/>
            </a:br>
            <a:r>
              <a:rPr lang="en-US" b="1" baseline="0" dirty="0" smtClean="0"/>
              <a:t>“</a:t>
            </a:r>
            <a:r>
              <a:rPr lang="en-US" sz="1200" b="1" i="0" u="none" strike="noStrike" kern="1200" baseline="0" dirty="0" smtClean="0">
                <a:solidFill>
                  <a:schemeClr val="tx1"/>
                </a:solidFill>
                <a:latin typeface="+mn-lt"/>
                <a:ea typeface="+mn-ea"/>
                <a:cs typeface="+mn-cs"/>
              </a:rPr>
              <a:t>Now I tell you here before God, that the covenant question, as it has been presented [by Waggoner], is the truth. It is the light. In clear lines it has been laid before me. And those who have been resisting light, I ask you whether they have been working for God, or for the devil?” (Ellen G. White Manuscript 4, “Sermon,” March 8, 1890; in </a:t>
            </a:r>
            <a:r>
              <a:rPr lang="en-US" sz="1200" b="1" i="1" u="none" strike="noStrike" kern="1200" baseline="0" dirty="0" smtClean="0">
                <a:solidFill>
                  <a:schemeClr val="tx1"/>
                </a:solidFill>
                <a:latin typeface="+mn-lt"/>
                <a:ea typeface="+mn-ea"/>
                <a:cs typeface="+mn-cs"/>
              </a:rPr>
              <a:t>1888 Materials</a:t>
            </a:r>
            <a:r>
              <a:rPr lang="en-US" sz="1200" b="1" i="0" u="none" strike="noStrike" kern="1200" baseline="0" dirty="0" smtClean="0">
                <a:solidFill>
                  <a:schemeClr val="tx1"/>
                </a:solidFill>
                <a:latin typeface="+mn-lt"/>
                <a:ea typeface="+mn-ea"/>
                <a:cs typeface="+mn-cs"/>
              </a:rPr>
              <a:t>, p. 596.)</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That same Sabbath morning she stated most emphatically to Smith: “Night before last I was shown that evidences in regard to the covenants were clear and convincing. Yourself, Brother Dan Jones, Brother Porter and others are spending your investigative powers for naught to produce a position on the covenants to vary from the position that Brother Waggoner has presented. … The Covenant question is a clear question and would be received by every candid, unprejudiced mind.” (Ellen G. White to Uriah Smith, Letter 59, March 8, 1890; in </a:t>
            </a:r>
            <a:r>
              <a:rPr lang="en-US" sz="1200" b="1" i="1" u="none" strike="noStrike" kern="1200" baseline="0" dirty="0" smtClean="0">
                <a:solidFill>
                  <a:schemeClr val="tx1"/>
                </a:solidFill>
                <a:latin typeface="+mn-lt"/>
                <a:ea typeface="+mn-ea"/>
                <a:cs typeface="+mn-cs"/>
              </a:rPr>
              <a:t>1888 Materials</a:t>
            </a:r>
            <a:r>
              <a:rPr lang="en-US" sz="1200" b="1" i="0" u="none" strike="noStrike" kern="1200" baseline="0" dirty="0" smtClean="0">
                <a:solidFill>
                  <a:schemeClr val="tx1"/>
                </a:solidFill>
                <a:latin typeface="+mn-lt"/>
                <a:ea typeface="+mn-ea"/>
                <a:cs typeface="+mn-cs"/>
              </a:rPr>
              <a:t>, p. 604.)</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Yet notice how Dan Jones missed this whole point.</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smtClean="0"/>
              <a:t>Yet Dan</a:t>
            </a:r>
            <a:r>
              <a:rPr lang="en-US" b="1" baseline="0" dirty="0" smtClean="0"/>
              <a:t> Jones still misunderstood in regard to the message of </a:t>
            </a:r>
            <a:r>
              <a:rPr lang="en-US" b="1" baseline="0" dirty="0" err="1" smtClean="0"/>
              <a:t>RbF</a:t>
            </a:r>
            <a:r>
              <a:rPr lang="en-US" b="1" baseline="0" dirty="0" smtClean="0"/>
              <a:t>. He missed the point that Jones and Waggoner’s message was about </a:t>
            </a:r>
            <a:r>
              <a:rPr lang="en-US" b="1" baseline="0" dirty="0" err="1" smtClean="0"/>
              <a:t>RbF</a:t>
            </a:r>
            <a:r>
              <a:rPr lang="en-US" b="1" baseline="0" dirty="0" smtClean="0"/>
              <a:t>, and the Law and Covenants only exemplified their teachings or were a part of their teaching which EGW had now endorsed. Dan J. felt, like Smith, that they had always believed in </a:t>
            </a:r>
            <a:r>
              <a:rPr lang="en-US" b="1" baseline="0" dirty="0" err="1" smtClean="0"/>
              <a:t>RbF</a:t>
            </a:r>
            <a:r>
              <a:rPr lang="en-US" b="1" baseline="0" dirty="0" smtClean="0"/>
              <a:t>.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Yet notice how Dan Jones missed this whole point. Now it wasn’t the doctrine, it was just the spirit that was important. </a:t>
            </a:r>
            <a:endParaRPr lang="en-US" b="1" baseline="0" dirty="0" smtClean="0"/>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Many of those who opposed the message presented by Jones and Waggoner</a:t>
            </a:r>
          </a:p>
          <a:p>
            <a:r>
              <a:rPr lang="en-US" sz="1200" b="1" i="0" u="none" strike="noStrike" kern="1200" baseline="0" dirty="0" smtClean="0">
                <a:solidFill>
                  <a:schemeClr val="tx1"/>
                </a:solidFill>
                <a:latin typeface="+mn-lt"/>
                <a:ea typeface="+mn-ea"/>
                <a:cs typeface="+mn-cs"/>
              </a:rPr>
              <a:t>vacillated on the reasons for their opposition. At times the content of the</a:t>
            </a:r>
          </a:p>
          <a:p>
            <a:r>
              <a:rPr lang="en-US" sz="1200" b="1" i="0" u="none" strike="noStrike" kern="1200" baseline="0" dirty="0" smtClean="0">
                <a:solidFill>
                  <a:schemeClr val="tx1"/>
                </a:solidFill>
                <a:latin typeface="+mn-lt"/>
                <a:ea typeface="+mn-ea"/>
                <a:cs typeface="+mn-cs"/>
              </a:rPr>
              <a:t>message was the focus of their objections, while on other occasions the spirit</a:t>
            </a:r>
          </a:p>
          <a:p>
            <a:r>
              <a:rPr lang="en-US" sz="1200" b="1" i="0" u="none" strike="noStrike" kern="1200" baseline="0" dirty="0" smtClean="0">
                <a:solidFill>
                  <a:schemeClr val="tx1"/>
                </a:solidFill>
                <a:latin typeface="+mn-lt"/>
                <a:ea typeface="+mn-ea"/>
                <a:cs typeface="+mn-cs"/>
              </a:rPr>
              <a:t>of the messengers was held up as the reason for opposition.</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Question</a:t>
            </a:r>
            <a:r>
              <a:rPr lang="en-US" b="1" baseline="0" dirty="0" smtClean="0"/>
              <a:t> is how have we done with the Dan Jones and 1890 Ministerial Institute today? Are we still as confused? Are we interpreting EGW’s comments correctly? Are we dealing correctly with EGW’s endorsements? Are we accurate with our history? Or are we just repeating the same confused ideas of Dan Jones. </a:t>
            </a:r>
            <a:endParaRPr lang="en-US" b="1" dirty="0" smtClean="0"/>
          </a:p>
        </p:txBody>
      </p:sp>
      <p:sp>
        <p:nvSpPr>
          <p:cNvPr id="4" name="Slide Number Placeholder 3"/>
          <p:cNvSpPr>
            <a:spLocks noGrp="1"/>
          </p:cNvSpPr>
          <p:nvPr>
            <p:ph type="sldNum" sz="quarter" idx="10"/>
          </p:nvPr>
        </p:nvSpPr>
        <p:spPr/>
        <p:txBody>
          <a:bodyPr/>
          <a:lstStyle/>
          <a:p>
            <a:fld id="{1BBB8482-51AD-4E5F-9E55-EDD91F0C6997}" type="slidenum">
              <a:rPr lang="en-US" smtClean="0">
                <a:solidFill>
                  <a:prstClr val="black"/>
                </a:solidFill>
              </a:rPr>
              <a:pPr/>
              <a:t>55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15738637"/>
      </p:ext>
    </p:extLst>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latin typeface="Arial" panose="020B0604020202020204" pitchFamily="34" charset="0"/>
                <a:cs typeface="Arial" panose="020B0604020202020204" pitchFamily="34" charset="0"/>
              </a:rPr>
              <a:t>George Knight</a:t>
            </a:r>
            <a:r>
              <a:rPr lang="en-US" sz="1200" b="1" baseline="0" dirty="0" smtClean="0">
                <a:latin typeface="Arial" panose="020B0604020202020204" pitchFamily="34" charset="0"/>
                <a:cs typeface="Arial" panose="020B0604020202020204" pitchFamily="34" charset="0"/>
              </a:rPr>
              <a:t> quotes from Dan Jones as an authority on the issues of 1888, and uses him as if he speaks Ellen White’s thoughts. Knight does this even going as far to contrast them with her earlier statements, pitting Dan Jones’ recollection against EGW and putting Dan Jones’ ideas above EGW in the end.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latin typeface="Arial" panose="020B0604020202020204" pitchFamily="34" charset="0"/>
                <a:cs typeface="Arial" panose="020B0604020202020204" pitchFamily="34" charset="0"/>
              </a:rPr>
              <a:t>George Knight</a:t>
            </a:r>
            <a:r>
              <a:rPr lang="en-US" sz="1200" b="1" baseline="0" dirty="0" smtClean="0">
                <a:latin typeface="Arial" panose="020B0604020202020204" pitchFamily="34" charset="0"/>
                <a:cs typeface="Arial" panose="020B0604020202020204" pitchFamily="34" charset="0"/>
              </a:rPr>
              <a:t> also claims that there was renewed confidence on EGW, even though Dan Jones was obviously misquoting EGW.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Sometimes</a:t>
            </a:r>
            <a:r>
              <a:rPr lang="en-US" b="1" baseline="0" dirty="0" smtClean="0"/>
              <a:t> the concepts expressed by Knight are picked up by other authors or books who assume that the facts he presents are true. But are they?</a:t>
            </a:r>
          </a:p>
          <a:p>
            <a:endParaRPr lang="en-US" b="1" baseline="0" dirty="0" smtClean="0"/>
          </a:p>
          <a:p>
            <a:r>
              <a:rPr lang="en-US" b="1" baseline="0" dirty="0" smtClean="0"/>
              <a:t>Short Biographical entry on Dan Jones in an Adventist Encyclopedia. Is this true?</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Chapter</a:t>
            </a:r>
            <a:r>
              <a:rPr lang="en-US" b="1" baseline="0" dirty="0" smtClean="0"/>
              <a:t> 13-16 in RLR deal with the 1890 Ministerial Institute, primarily chapters 14 and 15. Ron Duffield seeks to deal with the concepts of Dan Jones regarding the 1888 happenings.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a:t>
            </a:r>
            <a:r>
              <a:rPr lang="en-US" b="1" baseline="0" dirty="0" smtClean="0"/>
              <a:t> am not lauding my book or my scholarship, just pointing out that sometimes if we let history speak it tells a different story. </a:t>
            </a:r>
            <a:endParaRPr lang="en-US" b="1" dirty="0" smtClean="0"/>
          </a:p>
          <a:p>
            <a:endParaRPr lang="en-US" b="1" dirty="0" smtClean="0"/>
          </a:p>
        </p:txBody>
      </p:sp>
      <p:sp>
        <p:nvSpPr>
          <p:cNvPr id="4" name="Slide Number Placeholder 3"/>
          <p:cNvSpPr>
            <a:spLocks noGrp="1"/>
          </p:cNvSpPr>
          <p:nvPr>
            <p:ph type="sldNum" sz="quarter" idx="10"/>
          </p:nvPr>
        </p:nvSpPr>
        <p:spPr/>
        <p:txBody>
          <a:bodyPr/>
          <a:lstStyle/>
          <a:p>
            <a:fld id="{1BBB8482-51AD-4E5F-9E55-EDD91F0C6997}" type="slidenum">
              <a:rPr lang="en-US" smtClean="0">
                <a:solidFill>
                  <a:prstClr val="black"/>
                </a:solidFill>
              </a:rPr>
              <a:pPr/>
              <a:t>59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15738637"/>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latin typeface="Arial" panose="020B0604020202020204" pitchFamily="34" charset="0"/>
                <a:cs typeface="Arial" panose="020B0604020202020204" pitchFamily="34" charset="0"/>
              </a:rPr>
              <a:t>Ron Duffield summary 1 of 2 from 1890 Ministerial Institute and Dan Jones</a:t>
            </a:r>
          </a:p>
          <a:p>
            <a:r>
              <a:rPr lang="en-US" sz="1200" b="1" dirty="0" smtClean="0">
                <a:latin typeface="Arial" panose="020B0604020202020204" pitchFamily="34" charset="0"/>
                <a:cs typeface="Arial" panose="020B0604020202020204" pitchFamily="34" charset="0"/>
              </a:rPr>
              <a:t>EGW Quote….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latin typeface="Arial" panose="020B0604020202020204" pitchFamily="34" charset="0"/>
                <a:cs typeface="Arial" panose="020B0604020202020204" pitchFamily="34" charset="0"/>
              </a:rPr>
              <a:t>When Ellen</a:t>
            </a:r>
            <a:r>
              <a:rPr lang="en-US" sz="1200" b="1" baseline="0" dirty="0" smtClean="0">
                <a:latin typeface="Arial" panose="020B0604020202020204" pitchFamily="34" charset="0"/>
                <a:cs typeface="Arial" panose="020B0604020202020204" pitchFamily="34" charset="0"/>
              </a:rPr>
              <a:t> White’s Patriarchs and Prophets came out that same spring with the new chapter on the covenants, some of the brethren didn’t want to sell the book. </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All</a:t>
            </a:r>
            <a:r>
              <a:rPr lang="en-US" b="1" baseline="0" dirty="0" smtClean="0"/>
              <a:t> of this become clearer when we let the SOP have a say! Ellen White wrote 1 year later, after Dan Jones’ supposed conversion etc., at the 1890 Ministerial Institute. Notice what she says!</a:t>
            </a:r>
            <a:endParaRPr lang="en-US" b="1" dirty="0" smtClean="0"/>
          </a:p>
        </p:txBody>
      </p:sp>
      <p:sp>
        <p:nvSpPr>
          <p:cNvPr id="4" name="Slide Number Placeholder 3"/>
          <p:cNvSpPr>
            <a:spLocks noGrp="1"/>
          </p:cNvSpPr>
          <p:nvPr>
            <p:ph type="sldNum" sz="quarter" idx="10"/>
          </p:nvPr>
        </p:nvSpPr>
        <p:spPr/>
        <p:txBody>
          <a:bodyPr/>
          <a:lstStyle/>
          <a:p>
            <a:fld id="{1BBB8482-51AD-4E5F-9E55-EDD91F0C6997}" type="slidenum">
              <a:rPr lang="en-US" smtClean="0">
                <a:solidFill>
                  <a:prstClr val="black"/>
                </a:solidFill>
              </a:rPr>
              <a:pPr/>
              <a:t>62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15738637"/>
      </p:ext>
    </p:extLst>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 of</a:t>
            </a:r>
            <a:r>
              <a:rPr lang="en-US" b="1" baseline="0" dirty="0" smtClean="0"/>
              <a:t> 3</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2 of 3</a:t>
            </a:r>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3 of 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2">
                    <a:lumMod val="75000"/>
                  </a:schemeClr>
                </a:solidFill>
                <a:latin typeface="Arial" panose="020B0604020202020204" pitchFamily="34" charset="0"/>
                <a:cs typeface="Arial" panose="020B0604020202020204" pitchFamily="34" charset="0"/>
              </a:rPr>
              <a:t>This letter is unpublished,</a:t>
            </a:r>
            <a:r>
              <a:rPr lang="en-US" sz="1200" b="1" baseline="0" dirty="0" smtClean="0">
                <a:solidFill>
                  <a:schemeClr val="tx2">
                    <a:lumMod val="75000"/>
                  </a:schemeClr>
                </a:solidFill>
                <a:latin typeface="Arial" panose="020B0604020202020204" pitchFamily="34" charset="0"/>
                <a:cs typeface="Arial" panose="020B0604020202020204" pitchFamily="34" charset="0"/>
              </a:rPr>
              <a:t> but you can find it in Jerry Moon’s dissertation which is very enlightening. </a:t>
            </a:r>
            <a:endParaRPr lang="en-US" sz="1200" b="1" dirty="0" smtClean="0">
              <a:solidFill>
                <a:schemeClr val="tx2">
                  <a:lumMod val="75000"/>
                </a:schemeClr>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2">
                    <a:lumMod val="75000"/>
                  </a:schemeClr>
                </a:solidFill>
                <a:latin typeface="Arial" panose="020B0604020202020204" pitchFamily="34" charset="0"/>
                <a:cs typeface="Arial" panose="020B0604020202020204" pitchFamily="34" charset="0"/>
              </a:rPr>
              <a:t>(Ellen G. White to O. A. Olsen, March 30, 1891, unpublished, portions quoted in Jerry Allen Moon, </a:t>
            </a:r>
            <a:r>
              <a:rPr lang="en-US" sz="1200" b="1" i="1" dirty="0" smtClean="0">
                <a:solidFill>
                  <a:schemeClr val="tx2">
                    <a:lumMod val="75000"/>
                  </a:schemeClr>
                </a:solidFill>
                <a:latin typeface="Arial" panose="020B0604020202020204" pitchFamily="34" charset="0"/>
                <a:cs typeface="Arial" panose="020B0604020202020204" pitchFamily="34" charset="0"/>
              </a:rPr>
              <a:t>W. C. White and Ellen G. White: The Relationship Between the Prophet and Her Son</a:t>
            </a:r>
            <a:r>
              <a:rPr lang="en-US" sz="1200" b="1" dirty="0" smtClean="0">
                <a:solidFill>
                  <a:schemeClr val="tx2">
                    <a:lumMod val="75000"/>
                  </a:schemeClr>
                </a:solidFill>
                <a:latin typeface="Arial" panose="020B0604020202020204" pitchFamily="34" charset="0"/>
                <a:cs typeface="Arial" panose="020B0604020202020204" pitchFamily="34" charset="0"/>
              </a:rPr>
              <a:t>, [Berrien Springs, MI: Andrews University Press, 1993], p. 111)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smtClean="0">
              <a:solidFill>
                <a:schemeClr val="tx2">
                  <a:lumMod val="75000"/>
                </a:schemeClr>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2">
                    <a:lumMod val="75000"/>
                  </a:schemeClr>
                </a:solidFill>
                <a:latin typeface="Arial" panose="020B0604020202020204" pitchFamily="34" charset="0"/>
                <a:cs typeface="Arial" panose="020B0604020202020204" pitchFamily="34" charset="0"/>
              </a:rPr>
              <a:t>So we asked the question: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2">
                    <a:lumMod val="75000"/>
                  </a:schemeClr>
                </a:solidFill>
                <a:latin typeface="Arial" panose="020B0604020202020204" pitchFamily="34" charset="0"/>
                <a:cs typeface="Arial" panose="020B0604020202020204" pitchFamily="34" charset="0"/>
              </a:rPr>
              <a:t>How are we doing as a church today in applying</a:t>
            </a:r>
            <a:r>
              <a:rPr lang="en-US" sz="1200" b="1" baseline="0" dirty="0" smtClean="0">
                <a:solidFill>
                  <a:schemeClr val="tx2">
                    <a:lumMod val="75000"/>
                  </a:schemeClr>
                </a:solidFill>
                <a:latin typeface="Arial" panose="020B0604020202020204" pitchFamily="34" charset="0"/>
                <a:cs typeface="Arial" panose="020B0604020202020204" pitchFamily="34" charset="0"/>
              </a:rPr>
              <a:t> Ellen White’s statements in regard to 1888?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smtClean="0">
                <a:solidFill>
                  <a:schemeClr val="tx2">
                    <a:lumMod val="75000"/>
                  </a:schemeClr>
                </a:solidFill>
                <a:latin typeface="Arial" panose="020B0604020202020204" pitchFamily="34" charset="0"/>
                <a:cs typeface="Arial" panose="020B0604020202020204" pitchFamily="34" charset="0"/>
              </a:rPr>
              <a:t>What about her endorsements of Jones and Waggoner, do we take Dan Jones' view or Ellen White’s view?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smtClean="0">
                <a:solidFill>
                  <a:schemeClr val="tx2">
                    <a:lumMod val="75000"/>
                  </a:schemeClr>
                </a:solidFill>
                <a:latin typeface="Arial" panose="020B0604020202020204" pitchFamily="34" charset="0"/>
                <a:cs typeface="Arial" panose="020B0604020202020204" pitchFamily="34" charset="0"/>
              </a:rPr>
              <a:t>How are we doing on accurately reporting our history?</a:t>
            </a:r>
            <a:endParaRPr lang="en-US" sz="1200" b="1" dirty="0" smtClean="0">
              <a:solidFill>
                <a:schemeClr val="tx2">
                  <a:lumMod val="75000"/>
                </a:schemeClr>
              </a:solidFill>
              <a:latin typeface="Arial" panose="020B0604020202020204" pitchFamily="34" charset="0"/>
              <a:cs typeface="Arial" panose="020B0604020202020204" pitchFamily="34" charset="0"/>
            </a:endParaRPr>
          </a:p>
          <a:p>
            <a:endParaRPr lang="en-US" b="1"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Move to 1896 now and look at Ellen White’s final summary of the controversy as far as the law in Galatians goes.</a:t>
            </a:r>
          </a:p>
          <a:p>
            <a:r>
              <a:rPr lang="en-US" sz="1200" b="1" i="0" u="none" strike="noStrike" kern="1200" baseline="0" dirty="0" smtClean="0">
                <a:solidFill>
                  <a:schemeClr val="tx1"/>
                </a:solidFill>
                <a:latin typeface="+mn-lt"/>
                <a:ea typeface="+mn-ea"/>
                <a:cs typeface="+mn-cs"/>
              </a:rPr>
              <a:t>1 of 2</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EGW used the words "resisted" and "rejected" in describing the response to the message of 1888. "Resisted" seems to be her summary statement although she also used "rejected" in many other statements.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“In Minneapolis God gave precious gems of truth to His people in new settings. This light from heaven by some was </a:t>
            </a:r>
            <a:r>
              <a:rPr lang="en-US" sz="1200" b="1" i="0" u="sng" strike="noStrike" kern="1200" baseline="0" dirty="0" smtClean="0">
                <a:solidFill>
                  <a:schemeClr val="tx1"/>
                </a:solidFill>
                <a:latin typeface="+mn-lt"/>
                <a:ea typeface="+mn-ea"/>
                <a:cs typeface="+mn-cs"/>
              </a:rPr>
              <a:t>rejected</a:t>
            </a:r>
            <a:r>
              <a:rPr lang="en-US" sz="1200" b="1" i="0" u="none" strike="noStrike" kern="1200" baseline="0" dirty="0" smtClean="0">
                <a:solidFill>
                  <a:schemeClr val="tx1"/>
                </a:solidFill>
                <a:latin typeface="+mn-lt"/>
                <a:ea typeface="+mn-ea"/>
                <a:cs typeface="+mn-cs"/>
              </a:rPr>
              <a:t> with all the stubbornness the Jews manifested in rejecting Christ.” (1888 p. 518)</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“By many, the words which the Lord sent will be </a:t>
            </a:r>
            <a:r>
              <a:rPr lang="en-US" sz="1200" b="1" i="0" u="sng" strike="noStrike" kern="1200" baseline="0" dirty="0" smtClean="0">
                <a:solidFill>
                  <a:schemeClr val="tx1"/>
                </a:solidFill>
                <a:latin typeface="+mn-lt"/>
                <a:ea typeface="+mn-ea"/>
                <a:cs typeface="+mn-cs"/>
              </a:rPr>
              <a:t>rejected</a:t>
            </a:r>
            <a:r>
              <a:rPr lang="en-US" sz="1200" b="1" i="0" u="none" strike="noStrike" kern="1200" baseline="0" dirty="0" smtClean="0">
                <a:solidFill>
                  <a:schemeClr val="tx1"/>
                </a:solidFill>
                <a:latin typeface="+mn-lt"/>
                <a:ea typeface="+mn-ea"/>
                <a:cs typeface="+mn-cs"/>
              </a:rPr>
              <a:t>, and the words that man may speak will be received as light and truth.” (1888 p. 727)</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God of Israel has opened the windows of heaven and sent to the world rich floods of light, but that light has been </a:t>
            </a:r>
            <a:r>
              <a:rPr lang="en-US" sz="1200" b="1" i="0" u="sng" strike="noStrike" kern="1200" baseline="0" dirty="0" smtClean="0">
                <a:solidFill>
                  <a:schemeClr val="tx1"/>
                </a:solidFill>
                <a:latin typeface="+mn-lt"/>
                <a:ea typeface="+mn-ea"/>
                <a:cs typeface="+mn-cs"/>
              </a:rPr>
              <a:t>rejected</a:t>
            </a:r>
            <a:r>
              <a:rPr lang="en-US" sz="1200" b="1" i="0" u="none" strike="noStrike" kern="1200" baseline="0" dirty="0" smtClean="0">
                <a:solidFill>
                  <a:schemeClr val="tx1"/>
                </a:solidFill>
                <a:latin typeface="+mn-lt"/>
                <a:ea typeface="+mn-ea"/>
                <a:cs typeface="+mn-cs"/>
              </a:rPr>
              <a:t>. The spirit manifested in Battle Creek has been the spirit of many churches.” (1888 p. 746)</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true religion, the only religion of the Bible, that teaches forgiveness only through the merits of a crucified and risen Saviour, that advocates righteousness by the faith of the Son of God, has been slighted, spoken against, ridiculed, and </a:t>
            </a:r>
            <a:r>
              <a:rPr lang="en-US" sz="1200" b="1" i="0" u="sng" strike="noStrike" kern="1200" baseline="0" dirty="0" smtClean="0">
                <a:solidFill>
                  <a:schemeClr val="tx1"/>
                </a:solidFill>
                <a:latin typeface="+mn-lt"/>
                <a:ea typeface="+mn-ea"/>
                <a:cs typeface="+mn-cs"/>
              </a:rPr>
              <a:t>rejected</a:t>
            </a:r>
            <a:r>
              <a:rPr lang="en-US" sz="1200" b="1" i="0" u="none" strike="noStrike" kern="1200" baseline="0" dirty="0" smtClean="0">
                <a:solidFill>
                  <a:schemeClr val="tx1"/>
                </a:solidFill>
                <a:latin typeface="+mn-lt"/>
                <a:ea typeface="+mn-ea"/>
                <a:cs typeface="+mn-cs"/>
              </a:rPr>
              <a:t>. It has been denounced as leading to enthusiasm and fanaticism.” (1888 p. 955, Salamanca vision)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"Rejected" used over 50 times in 1888 materials.  But we can be harmless as doves and wise as serpents by using "resisted" when necessary. </a:t>
            </a:r>
          </a:p>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Yet, did that letter change the views of Smith and Butler?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As senior editor of the </a:t>
            </a:r>
            <a:r>
              <a:rPr lang="en-US" sz="1200" b="1" i="1" u="none" strike="noStrike" kern="1200" baseline="0" dirty="0" smtClean="0">
                <a:solidFill>
                  <a:schemeClr val="tx1"/>
                </a:solidFill>
                <a:latin typeface="+mn-lt"/>
                <a:ea typeface="+mn-ea"/>
                <a:cs typeface="+mn-cs"/>
              </a:rPr>
              <a:t>Review</a:t>
            </a:r>
            <a:r>
              <a:rPr lang="en-US" sz="1200" b="1" i="0" u="none" strike="noStrike" kern="1200" baseline="0" dirty="0" smtClean="0">
                <a:solidFill>
                  <a:schemeClr val="tx1"/>
                </a:solidFill>
                <a:latin typeface="+mn-lt"/>
                <a:ea typeface="+mn-ea"/>
                <a:cs typeface="+mn-cs"/>
              </a:rPr>
              <a:t>, A. T. Jones ran a series of articles on the book of Galatians from July 1899 through Nov. 1900 where he primarily took the stance that the issue in Galatians was over two gospels. He however did teach that the schoolmaster included the moral law that leads us to Christ. When Uriah Smith became senior editor again in 1901 he ran a series of articles by Brother Brickey on the law in Galatians. Here Brickey tried to revive the old conflict over the moral vs ceremonial law claiming the law in Galatians was the ceremonial law alone. He also taught a more dispensational gospel.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Smith died a year later, March 6, 1903.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Jones and Waggoner did fall to temptation as Ellen White had earlier warned; now Butler expressed that he had never changed. </a:t>
            </a:r>
          </a:p>
          <a:p>
            <a:r>
              <a:rPr lang="en-US" sz="1200" b="1" i="0" u="none" strike="noStrike" kern="1200" baseline="0" dirty="0" smtClean="0">
                <a:solidFill>
                  <a:schemeClr val="tx1"/>
                </a:solidFill>
                <a:latin typeface="+mn-lt"/>
                <a:ea typeface="+mn-ea"/>
                <a:cs typeface="+mn-cs"/>
              </a:rPr>
              <a:t> </a:t>
            </a:r>
          </a:p>
          <a:p>
            <a:r>
              <a:rPr lang="en-US" sz="1200" b="1" i="0" u="none" strike="noStrike" kern="1200" baseline="0" dirty="0" smtClean="0">
                <a:solidFill>
                  <a:schemeClr val="tx1"/>
                </a:solidFill>
                <a:latin typeface="+mn-lt"/>
                <a:ea typeface="+mn-ea"/>
                <a:cs typeface="+mn-cs"/>
              </a:rPr>
              <a:t>So again, how were they doing on the three points brought out in the BRI report? How did this first generation that dealt with 1888 (the second generation of SDA’s in general), deal with Ellen White’s comments in regard to 1888? How did they deal with EGW’s endorsements of Jones and Waggoner? How accurate where they with Adventist history? </a:t>
            </a:r>
          </a:p>
          <a:p>
            <a:r>
              <a:rPr lang="en-US" sz="1200" b="1" i="0" u="none" strike="noStrike" kern="1200" baseline="0" dirty="0" smtClean="0">
                <a:solidFill>
                  <a:schemeClr val="tx1"/>
                </a:solidFill>
                <a:latin typeface="+mn-lt"/>
                <a:ea typeface="+mn-ea"/>
                <a:cs typeface="+mn-cs"/>
              </a:rPr>
              <a:t>The answer depends on which River of thought one takes coming out of Minneapolis.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What was the result of not applying EGW’s counsel correctly, not seeing the endorsements of Jones and Waggoner and the message correctly, and not viewing the history of the message correctly? W. W. Prescott sums it up.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Prescott saw that there must be a repentance for the past in order to remove the rebuke. BUT THAT REQUIRED AN ACKNOWLEDGEMENT THAT EGW’S COUNSEL WAS TRUE, THAT HER ENDORSEMENT OF THE MESSAGE AND MESSENGERS WAS TRUE AND A CORRECT VIEW OF THE CONDITION BROUGHT ABOUT BY FAILING TO RECOGNIZE OUR HISTORY.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39420927-F699-4BF5-BEFD-0CE0C71042AC}"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3839871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082D147-7F7C-48FB-A21E-00DC868DC9C1}"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067302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41F9377E-288A-40E0-836D-81F4A163C349}"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9775631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a:lstStyle/>
          <a:p>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ltLang="en-US">
              <a:solidFill>
                <a:prstClr val="white">
                  <a:tint val="75000"/>
                </a:prstClr>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7B62B443-EADC-4E59-A1CE-A6A2038A1C60}" type="slidenum">
              <a:rPr lang="en-US" altLang="en-US">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2321510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39420927-F699-4BF5-BEFD-0CE0C71042AC}"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840563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7EB6FC9-0E00-4941-9386-64A5846FCE60}"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760069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02D343D1-B6E2-4A56-8D4A-992C2775D61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6737195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327E10F-7823-432A-9917-F2713F0BD8CF}"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389730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srgbClr val="FFFFFF"/>
              </a:solidFill>
            </a:endParaRPr>
          </a:p>
        </p:txBody>
      </p:sp>
      <p:sp>
        <p:nvSpPr>
          <p:cNvPr id="8" name="Footer Placeholder 7"/>
          <p:cNvSpPr>
            <a:spLocks noGrp="1"/>
          </p:cNvSpPr>
          <p:nvPr>
            <p:ph type="ftr" sz="quarter" idx="11"/>
          </p:nvPr>
        </p:nvSpPr>
        <p:spPr/>
        <p:txBody>
          <a:bodyPr/>
          <a:lstStyle/>
          <a:p>
            <a:endParaRPr lang="en-US">
              <a:solidFill>
                <a:srgbClr val="FFFFFF"/>
              </a:solidFill>
            </a:endParaRPr>
          </a:p>
        </p:txBody>
      </p:sp>
      <p:sp>
        <p:nvSpPr>
          <p:cNvPr id="9" name="Slide Number Placeholder 8"/>
          <p:cNvSpPr>
            <a:spLocks noGrp="1"/>
          </p:cNvSpPr>
          <p:nvPr>
            <p:ph type="sldNum" sz="quarter" idx="12"/>
          </p:nvPr>
        </p:nvSpPr>
        <p:spPr/>
        <p:txBody>
          <a:bodyPr/>
          <a:lstStyle/>
          <a:p>
            <a:fld id="{AF8E16B1-817F-4CAB-924D-55BC11E9B1E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5001185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B2F7A85E-38EC-48F2-9E92-FC152EC0C2F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0631234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srgbClr val="FFFFFF"/>
              </a:solidFill>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911FAB56-F1D0-4A38-B6CB-A69DCEBB578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4187014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7EB6FC9-0E00-4941-9386-64A5846FCE60}"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6327035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1012117-F7FA-40DE-BE3E-7D6EF37EC535}"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7770822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1CD8D21E-E49B-41CC-ABC5-19F3404A5A81}" type="slidenum">
              <a:rPr lang="en-US" smtClean="0">
                <a:solidFill>
                  <a:srgbClr val="FFFFFF"/>
                </a:solidFill>
              </a:rPr>
              <a:pPr/>
              <a:t>‹#›</a:t>
            </a:fld>
            <a:endParaRPr lang="en-US">
              <a:solidFill>
                <a:srgbClr val="FFFFFF"/>
              </a:solidFill>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173822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082D147-7F7C-48FB-A21E-00DC868DC9C1}"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4849821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41F9377E-288A-40E0-836D-81F4A163C349}"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2751675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a:lstStyle/>
          <a:p>
            <a:r>
              <a:rPr lang="en-US" smtClean="0"/>
              <a:t>Click icon to add chart</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ltLang="en-US">
              <a:solidFill>
                <a:prstClr val="white">
                  <a:tint val="75000"/>
                </a:prstClr>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7B62B443-EADC-4E59-A1CE-A6A2038A1C60}" type="slidenum">
              <a:rPr lang="en-US"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3729541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02D343D1-B6E2-4A56-8D4A-992C2775D61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6159901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327E10F-7823-432A-9917-F2713F0BD8CF}"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0480310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srgbClr val="FFFFFF"/>
              </a:solidFill>
            </a:endParaRPr>
          </a:p>
        </p:txBody>
      </p:sp>
      <p:sp>
        <p:nvSpPr>
          <p:cNvPr id="8" name="Footer Placeholder 7"/>
          <p:cNvSpPr>
            <a:spLocks noGrp="1"/>
          </p:cNvSpPr>
          <p:nvPr>
            <p:ph type="ftr" sz="quarter" idx="11"/>
          </p:nvPr>
        </p:nvSpPr>
        <p:spPr/>
        <p:txBody>
          <a:bodyPr/>
          <a:lstStyle/>
          <a:p>
            <a:endParaRPr lang="en-US">
              <a:solidFill>
                <a:srgbClr val="FFFFFF"/>
              </a:solidFill>
            </a:endParaRPr>
          </a:p>
        </p:txBody>
      </p:sp>
      <p:sp>
        <p:nvSpPr>
          <p:cNvPr id="9" name="Slide Number Placeholder 8"/>
          <p:cNvSpPr>
            <a:spLocks noGrp="1"/>
          </p:cNvSpPr>
          <p:nvPr>
            <p:ph type="sldNum" sz="quarter" idx="12"/>
          </p:nvPr>
        </p:nvSpPr>
        <p:spPr/>
        <p:txBody>
          <a:bodyPr/>
          <a:lstStyle/>
          <a:p>
            <a:fld id="{AF8E16B1-817F-4CAB-924D-55BC11E9B1E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8488004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B2F7A85E-38EC-48F2-9E92-FC152EC0C2F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1901434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srgbClr val="FFFFFF"/>
              </a:solidFill>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911FAB56-F1D0-4A38-B6CB-A69DCEBB578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0034402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1012117-F7FA-40DE-BE3E-7D6EF37EC535}"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9576965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1CD8D21E-E49B-41CC-ABC5-19F3404A5A81}" type="slidenum">
              <a:rPr lang="en-US" smtClean="0">
                <a:solidFill>
                  <a:srgbClr val="FFFFFF"/>
                </a:solidFill>
              </a:rPr>
              <a:pPr/>
              <a:t>‹#›</a:t>
            </a:fld>
            <a:endParaRPr lang="en-US">
              <a:solidFill>
                <a:srgbClr val="FFFFFF"/>
              </a:solidFill>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3329244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eaLnBrk="0" fontAlgn="base" hangingPunct="0">
              <a:spcBef>
                <a:spcPct val="0"/>
              </a:spcBef>
              <a:spcAft>
                <a:spcPct val="0"/>
              </a:spcAft>
            </a:pPr>
            <a:endParaRPr lang="en-US" smtClean="0">
              <a:solidFill>
                <a:srgbClr val="FFFFFF"/>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algn="ctr" eaLnBrk="0" fontAlgn="base" hangingPunct="0">
              <a:spcBef>
                <a:spcPct val="0"/>
              </a:spcBef>
              <a:spcAft>
                <a:spcPct val="0"/>
              </a:spcAft>
            </a:pPr>
            <a:endParaRPr lang="en-US" smtClean="0">
              <a:solidFill>
                <a:srgbClr val="FFFFFF"/>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eaLnBrk="0" fontAlgn="base" hangingPunct="0">
              <a:spcBef>
                <a:spcPct val="0"/>
              </a:spcBef>
              <a:spcAft>
                <a:spcPct val="0"/>
              </a:spcAft>
            </a:pPr>
            <a:fld id="{6AAA6AED-C7F4-465B-A5CA-BC31AAE3CF36}" type="slidenum">
              <a:rPr lang="en-US" smtClean="0">
                <a:solidFill>
                  <a:srgbClr val="FFFFFF"/>
                </a:solidFill>
              </a:rPr>
              <a:pPr eaLnBrk="0" fontAlgn="base" hangingPunct="0">
                <a:spcBef>
                  <a:spcPct val="0"/>
                </a:spcBef>
                <a:spcAft>
                  <a:spcPct val="0"/>
                </a:spcAft>
              </a:pPr>
              <a:t>‹#›</a:t>
            </a:fld>
            <a:endParaRPr lang="en-US" smtClean="0">
              <a:solidFill>
                <a:srgbClr val="FFFFFF"/>
              </a:solidFill>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205216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eaLnBrk="0" fontAlgn="base" hangingPunct="0">
              <a:spcBef>
                <a:spcPct val="0"/>
              </a:spcBef>
              <a:spcAft>
                <a:spcPct val="0"/>
              </a:spcAft>
            </a:pPr>
            <a:endParaRPr lang="en-US" smtClean="0">
              <a:solidFill>
                <a:srgbClr val="FFFFFF"/>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algn="ctr" eaLnBrk="0" fontAlgn="base" hangingPunct="0">
              <a:spcBef>
                <a:spcPct val="0"/>
              </a:spcBef>
              <a:spcAft>
                <a:spcPct val="0"/>
              </a:spcAft>
            </a:pPr>
            <a:endParaRPr lang="en-US" smtClean="0">
              <a:solidFill>
                <a:srgbClr val="FFFFFF"/>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eaLnBrk="0" fontAlgn="base" hangingPunct="0">
              <a:spcBef>
                <a:spcPct val="0"/>
              </a:spcBef>
              <a:spcAft>
                <a:spcPct val="0"/>
              </a:spcAft>
            </a:pPr>
            <a:fld id="{6AAA6AED-C7F4-465B-A5CA-BC31AAE3CF36}" type="slidenum">
              <a:rPr lang="en-US" smtClean="0">
                <a:solidFill>
                  <a:srgbClr val="FFFFFF"/>
                </a:solidFill>
              </a:rPr>
              <a:pPr eaLnBrk="0" fontAlgn="base" hangingPunct="0">
                <a:spcBef>
                  <a:spcPct val="0"/>
                </a:spcBef>
                <a:spcAft>
                  <a:spcPct val="0"/>
                </a:spcAft>
              </a:pPr>
              <a:t>‹#›</a:t>
            </a:fld>
            <a:endParaRPr lang="en-US" smtClean="0">
              <a:solidFill>
                <a:srgbClr val="FFFFFF"/>
              </a:solidFill>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2682086"/>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 Id="rId3"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6.xml"/><Relationship Id="rId3" Type="http://schemas.openxmlformats.org/officeDocument/2006/relationships/image" Target="../media/image1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8.xml"/><Relationship Id="rId3" Type="http://schemas.openxmlformats.org/officeDocument/2006/relationships/image" Target="../media/image1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0.xml"/><Relationship Id="rId3" Type="http://schemas.openxmlformats.org/officeDocument/2006/relationships/image" Target="../media/image1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6.xml"/><Relationship Id="rId3" Type="http://schemas.openxmlformats.org/officeDocument/2006/relationships/image" Target="../media/image14.tif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2.xml"/><Relationship Id="rId3" Type="http://schemas.openxmlformats.org/officeDocument/2006/relationships/image" Target="../media/image15.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4.xml"/><Relationship Id="rId3" Type="http://schemas.openxmlformats.org/officeDocument/2006/relationships/image" Target="../media/image16.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7.xml"/><Relationship Id="rId3" Type="http://schemas.openxmlformats.org/officeDocument/2006/relationships/image" Target="../media/image1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2.xml"/><Relationship Id="rId3" Type="http://schemas.openxmlformats.org/officeDocument/2006/relationships/image" Target="../media/image18.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19.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 Id="rId3" Type="http://schemas.openxmlformats.org/officeDocument/2006/relationships/image" Target="../media/image2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2.xml"/><Relationship Id="rId3" Type="http://schemas.openxmlformats.org/officeDocument/2006/relationships/image" Target="../media/image22.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descr="C:\Users\Duffieldfamily\Desktop\1888\1888 Presentations\2014 Images Summer Lectures\BLUE RAIN.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9198" t="876" r="14851" b="-876"/>
          <a:stretch/>
        </p:blipFill>
        <p:spPr bwMode="auto">
          <a:xfrm>
            <a:off x="0" y="0"/>
            <a:ext cx="9144000" cy="7086600"/>
          </a:xfrm>
          <a:prstGeom prst="rect">
            <a:avLst/>
          </a:prstGeom>
          <a:ln>
            <a:noFill/>
          </a:ln>
          <a:effectLst>
            <a:outerShdw blurRad="190500" algn="tl" rotWithShape="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2" name="Title 1"/>
          <p:cNvSpPr>
            <a:spLocks noGrp="1"/>
          </p:cNvSpPr>
          <p:nvPr>
            <p:ph type="ctrTitle"/>
          </p:nvPr>
        </p:nvSpPr>
        <p:spPr>
          <a:xfrm>
            <a:off x="304800" y="1307010"/>
            <a:ext cx="8610600" cy="4243980"/>
          </a:xfrm>
        </p:spPr>
        <p:txBody>
          <a:bodyPr anchor="ctr"/>
          <a:lstStyle/>
          <a:p>
            <a:pPr algn="ctr"/>
            <a:r>
              <a:rPr lang="en-US" sz="6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Two Rivers of Thought </a:t>
            </a:r>
            <a:r>
              <a:rPr lang="en-US" sz="6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Flowing Out of 1888:</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Application of Ellen White’s Comments Relative to 1888?</a:t>
            </a:r>
            <a: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Ellen White’s Endorsements of Jones &amp; Waggoner?</a:t>
            </a:r>
            <a:b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Historical Accuracy Relative to 1888?</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Part 1</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3500" dirty="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G</a:t>
            </a:r>
            <a:r>
              <a:rPr lang="en-US" sz="35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ospel Study Group, October 10-11, 2014</a:t>
            </a:r>
            <a:br>
              <a:rPr lang="en-US" sz="35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t>
            </a:r>
            <a: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4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Ron Duffield</a:t>
            </a:r>
            <a:endParaRPr lang="en-US" sz="7200" dirty="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2098574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10" advTm="3876"/>
    </mc:Choice>
    <mc:Fallback>
      <p:transition advTm="387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Disagreement No. 4</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4. </a:t>
            </a:r>
            <a:r>
              <a:rPr lang="en-US" sz="2800" i="1" dirty="0">
                <a:latin typeface="Arial" panose="020B0604020202020204" pitchFamily="34" charset="0"/>
                <a:cs typeface="Arial" panose="020B0604020202020204" pitchFamily="34" charset="0"/>
              </a:rPr>
              <a:t>  Historical Accuracy. </a:t>
            </a:r>
            <a:r>
              <a:rPr lang="en-US" sz="2800" dirty="0">
                <a:latin typeface="Arial" panose="020B0604020202020204" pitchFamily="34" charset="0"/>
                <a:cs typeface="Arial" panose="020B0604020202020204" pitchFamily="34" charset="0"/>
              </a:rPr>
              <a:t>At times we sense a lack of historical accuracy when claims are made about Jones and Waggoner. History must speak for itself, even if it disagrees with Jones and </a:t>
            </a:r>
            <a:r>
              <a:rPr lang="en-US" sz="2800" dirty="0" smtClean="0">
                <a:latin typeface="Arial" panose="020B0604020202020204" pitchFamily="34" charset="0"/>
                <a:cs typeface="Arial" panose="020B0604020202020204" pitchFamily="34" charset="0"/>
              </a:rPr>
              <a:t>Waggoner’s </a:t>
            </a:r>
            <a:r>
              <a:rPr lang="en-US" sz="2800" dirty="0">
                <a:latin typeface="Arial" panose="020B0604020202020204" pitchFamily="34" charset="0"/>
                <a:cs typeface="Arial" panose="020B0604020202020204" pitchFamily="34" charset="0"/>
              </a:rPr>
              <a:t>evaluation of certain details or modern interpretations of them and their teachings</a:t>
            </a:r>
            <a:r>
              <a:rPr lang="en-US" sz="2800" dirty="0" smtClean="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3238396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11</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smtClean="0">
                <a:ln>
                  <a:noFill/>
                </a:ln>
                <a:solidFill>
                  <a:srgbClr val="F7CA09"/>
                </a:solidFill>
                <a:effectLst>
                  <a:outerShdw blurRad="38100" dist="38100" dir="2700000" algn="tl">
                    <a:srgbClr val="000000">
                      <a:alpha val="43137"/>
                    </a:srgbClr>
                  </a:outerShdw>
                </a:effectLst>
                <a:uLnTx/>
                <a:uFillTx/>
                <a:latin typeface="Verdana"/>
                <a:ea typeface="+mj-ea"/>
              </a:rPr>
              <a:t>  </a:t>
            </a:r>
            <a:r>
              <a:rPr kumimoji="0" lang="en-US" altLang="en-US" sz="3600" b="0" i="0" u="none" strike="noStrike" kern="1200" cap="none" spc="0" normalizeH="0" baseline="0" noProof="0" smtClean="0">
                <a:ln>
                  <a:noFill/>
                </a:ln>
                <a:solidFill>
                  <a:srgbClr val="FFFF00"/>
                </a:solidFill>
                <a:effectLst/>
                <a:uLnTx/>
                <a:uFillTx/>
                <a:latin typeface="Verdana"/>
                <a:ea typeface="+mj-ea"/>
              </a:rPr>
              <a:t>Where it all began!</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1026" name="Picture 2" descr="C:\Users\Ron Duffield\Desktop\RLR Pictures\1888 Books\JHWaggoner CH-2 s.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733675" y="1256169"/>
            <a:ext cx="3676650" cy="5271436"/>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782526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990600" y="304800"/>
            <a:ext cx="7125113" cy="924475"/>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Where it all began!</a:t>
            </a:r>
            <a:endParaRPr lang="en-US" altLang="en-US" sz="3600" dirty="0">
              <a:solidFill>
                <a:srgbClr val="FFFF00"/>
              </a:solidFill>
            </a:endParaRPr>
          </a:p>
        </p:txBody>
      </p:sp>
      <p:sp>
        <p:nvSpPr>
          <p:cNvPr id="2" name="Content Placeholder 1"/>
          <p:cNvSpPr>
            <a:spLocks noGrp="1"/>
          </p:cNvSpPr>
          <p:nvPr>
            <p:ph idx="1"/>
          </p:nvPr>
        </p:nvSpPr>
        <p:spPr>
          <a:xfrm>
            <a:off x="685800" y="1066801"/>
            <a:ext cx="8229600" cy="5410200"/>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“For the same reason we conclude that the same law is spoken of in Galatians and Romans; that the word law, whenever it is used in the epistle of James, or those to the Galatians and Romans, has reference to the moral law of God, the ten commandments, except when directly </a:t>
            </a:r>
            <a:r>
              <a:rPr lang="en-US" sz="2800" dirty="0" smtClean="0">
                <a:latin typeface="Arial" panose="020B0604020202020204" pitchFamily="34" charset="0"/>
                <a:cs typeface="Arial" panose="020B0604020202020204" pitchFamily="34" charset="0"/>
              </a:rPr>
              <a:t>qualified….</a:t>
            </a:r>
          </a:p>
          <a:p>
            <a:pPr marL="0" indent="0">
              <a:buNone/>
            </a:pPr>
            <a:r>
              <a:rPr lang="en-US" sz="2800" dirty="0" smtClean="0">
                <a:latin typeface="Arial" panose="020B0604020202020204" pitchFamily="34" charset="0"/>
                <a:cs typeface="Arial" panose="020B0604020202020204" pitchFamily="34" charset="0"/>
              </a:rPr>
              <a:t>“[R]</a:t>
            </a:r>
            <a:r>
              <a:rPr lang="en-US" sz="2800" dirty="0" err="1" smtClean="0">
                <a:latin typeface="Arial" panose="020B0604020202020204" pitchFamily="34" charset="0"/>
                <a:cs typeface="Arial" panose="020B0604020202020204" pitchFamily="34" charset="0"/>
              </a:rPr>
              <a:t>especting</a:t>
            </a:r>
            <a:r>
              <a:rPr lang="en-US" sz="2800" dirty="0" smtClean="0">
                <a:latin typeface="Arial" panose="020B0604020202020204" pitchFamily="34" charset="0"/>
                <a:cs typeface="Arial" panose="020B0604020202020204" pitchFamily="34" charset="0"/>
              </a:rPr>
              <a:t> his letter to the Galatians … we have given that our first attention, and proved, we trust, that </a:t>
            </a:r>
            <a:r>
              <a:rPr lang="en-US" sz="2800" dirty="0" smtClean="0">
                <a:solidFill>
                  <a:schemeClr val="tx2">
                    <a:lumMod val="75000"/>
                  </a:schemeClr>
                </a:solidFill>
                <a:latin typeface="Arial" panose="020B0604020202020204" pitchFamily="34" charset="0"/>
                <a:cs typeface="Arial" panose="020B0604020202020204" pitchFamily="34" charset="0"/>
              </a:rPr>
              <a:t>not a single declaration has been found therein which can be referred to the ceremonial or Levitical law</a:t>
            </a:r>
            <a:r>
              <a:rPr lang="en-US" sz="2800" dirty="0">
                <a:solidFill>
                  <a:schemeClr val="tx2"/>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Thus it is evident that the law spoken of in Gal. 3:19, 24, is a moral law, one that will detect and convince of sin. . . . As it is evident that none but the moral law is spoken of in Gal. </a:t>
            </a:r>
            <a:r>
              <a:rPr lang="en-US" sz="2800" dirty="0" smtClean="0">
                <a:latin typeface="Arial" panose="020B0604020202020204" pitchFamily="34" charset="0"/>
                <a:cs typeface="Arial" panose="020B0604020202020204" pitchFamily="34" charset="0"/>
              </a:rPr>
              <a:t>3.”</a:t>
            </a:r>
            <a:r>
              <a:rPr lang="en-US" sz="1500" dirty="0" smtClean="0">
                <a:solidFill>
                  <a:schemeClr val="tx2">
                    <a:lumMod val="50000"/>
                  </a:schemeClr>
                </a:solidFill>
                <a:latin typeface="Arial" panose="020B0604020202020204" pitchFamily="34" charset="0"/>
                <a:cs typeface="Arial" panose="020B0604020202020204" pitchFamily="34" charset="0"/>
              </a:rPr>
              <a:t>(</a:t>
            </a:r>
            <a:r>
              <a:rPr lang="en-US" sz="1500" dirty="0">
                <a:solidFill>
                  <a:schemeClr val="tx2">
                    <a:lumMod val="50000"/>
                  </a:schemeClr>
                </a:solidFill>
                <a:latin typeface="Arial" panose="020B0604020202020204" pitchFamily="34" charset="0"/>
                <a:cs typeface="Arial" panose="020B0604020202020204" pitchFamily="34" charset="0"/>
              </a:rPr>
              <a:t>J. H. Waggoner, </a:t>
            </a:r>
            <a:r>
              <a:rPr lang="en-US" sz="1500" i="1" dirty="0">
                <a:solidFill>
                  <a:schemeClr val="tx2">
                    <a:lumMod val="50000"/>
                  </a:schemeClr>
                </a:solidFill>
                <a:latin typeface="Arial" panose="020B0604020202020204" pitchFamily="34" charset="0"/>
                <a:cs typeface="Arial" panose="020B0604020202020204" pitchFamily="34" charset="0"/>
              </a:rPr>
              <a:t>The Law of God</a:t>
            </a:r>
            <a:r>
              <a:rPr lang="en-US" sz="1500" dirty="0">
                <a:solidFill>
                  <a:schemeClr val="tx2">
                    <a:lumMod val="50000"/>
                  </a:schemeClr>
                </a:solidFill>
                <a:latin typeface="Arial" panose="020B0604020202020204" pitchFamily="34" charset="0"/>
                <a:cs typeface="Arial" panose="020B0604020202020204" pitchFamily="34" charset="0"/>
              </a:rPr>
              <a:t>, pp. 70, 73-74, 81, 108; in </a:t>
            </a:r>
            <a:r>
              <a:rPr lang="en-US" sz="1500" i="1" dirty="0">
                <a:solidFill>
                  <a:schemeClr val="tx2">
                    <a:lumMod val="50000"/>
                  </a:schemeClr>
                </a:solidFill>
                <a:latin typeface="Arial" panose="020B0604020202020204" pitchFamily="34" charset="0"/>
                <a:cs typeface="Arial" panose="020B0604020202020204" pitchFamily="34" charset="0"/>
              </a:rPr>
              <a:t>Manuscripts and Memories of Minneapolis</a:t>
            </a:r>
            <a:r>
              <a:rPr lang="en-US" sz="1500" dirty="0">
                <a:solidFill>
                  <a:schemeClr val="tx2">
                    <a:lumMod val="50000"/>
                  </a:schemeClr>
                </a:solidFill>
                <a:latin typeface="Arial" panose="020B0604020202020204" pitchFamily="34" charset="0"/>
                <a:cs typeface="Arial" panose="020B0604020202020204" pitchFamily="34" charset="0"/>
              </a:rPr>
              <a:t>, pp. 11, 12, 14, 15)”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7883891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13</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smtClean="0">
                <a:ln>
                  <a:noFill/>
                </a:ln>
                <a:solidFill>
                  <a:srgbClr val="F7CA09"/>
                </a:solidFill>
                <a:effectLst>
                  <a:outerShdw blurRad="38100" dist="38100" dir="2700000" algn="tl">
                    <a:srgbClr val="000000">
                      <a:alpha val="43137"/>
                    </a:srgbClr>
                  </a:outerShdw>
                </a:effectLst>
                <a:uLnTx/>
                <a:uFillTx/>
                <a:latin typeface="Verdana"/>
                <a:ea typeface="+mj-ea"/>
              </a:rPr>
              <a:t>  </a:t>
            </a:r>
            <a:r>
              <a:rPr kumimoji="0" lang="en-US" altLang="en-US" sz="3600" b="0" i="0" u="none" strike="noStrike" kern="1200" cap="none" spc="0" normalizeH="0" baseline="0" noProof="0" smtClean="0">
                <a:ln>
                  <a:noFill/>
                </a:ln>
                <a:solidFill>
                  <a:srgbClr val="FFFF00"/>
                </a:solidFill>
                <a:effectLst/>
                <a:uLnTx/>
                <a:uFillTx/>
                <a:latin typeface="Verdana"/>
                <a:ea typeface="+mj-ea"/>
              </a:rPr>
              <a:t>Where it all began!</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2050"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67000" y="1197864"/>
            <a:ext cx="3733800" cy="4555237"/>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Lst>
        </p:spPr>
      </p:pic>
      <p:sp>
        <p:nvSpPr>
          <p:cNvPr id="3" name="TextBox 2"/>
          <p:cNvSpPr txBox="1"/>
          <p:nvPr/>
        </p:nvSpPr>
        <p:spPr>
          <a:xfrm>
            <a:off x="2667000" y="5753101"/>
            <a:ext cx="3733800" cy="400110"/>
          </a:xfrm>
          <a:prstGeom prst="rect">
            <a:avLst/>
          </a:prstGeom>
          <a:solidFill>
            <a:schemeClr val="tx1"/>
          </a:solidFill>
        </p:spPr>
        <p:txBody>
          <a:bodyPr wrap="square" rtlCol="0">
            <a:spAutoFit/>
            <a:scene3d>
              <a:camera prst="orthographicFront"/>
              <a:lightRig rig="threePt" dir="t"/>
            </a:scene3d>
            <a:sp3d extrusionH="57150">
              <a:bevelT w="38100" h="38100" prst="relaxedInset"/>
            </a:sp3d>
          </a:bodyPr>
          <a:lstStyle/>
          <a:p>
            <a:pPr algn="ctr"/>
            <a:r>
              <a:rPr lang="en-US" sz="2000" dirty="0">
                <a:ln>
                  <a:solidFill>
                    <a:schemeClr val="bg1"/>
                  </a:solidFill>
                </a:ln>
                <a:solidFill>
                  <a:schemeClr val="bg2"/>
                </a:solidFill>
                <a:latin typeface="Arial" panose="020B0604020202020204" pitchFamily="34" charset="0"/>
                <a:cs typeface="Arial" panose="020B0604020202020204" pitchFamily="34" charset="0"/>
              </a:rPr>
              <a:t>Stephen Pierce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0212242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Stephen Pierce’s Response</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fontScale="85000" lnSpcReduction="10000"/>
          </a:bodyPr>
          <a:lstStyle/>
          <a:p>
            <a:pPr marL="0" indent="0">
              <a:buNone/>
            </a:pPr>
            <a:r>
              <a:rPr lang="en-US" sz="2800" dirty="0">
                <a:latin typeface="Arial" panose="020B0604020202020204" pitchFamily="34" charset="0"/>
                <a:cs typeface="Arial" panose="020B0604020202020204" pitchFamily="34" charset="0"/>
              </a:rPr>
              <a:t>“Some will here ask, if in [Gal. 3] </a:t>
            </a:r>
            <a:r>
              <a:rPr lang="en-US" sz="2800" dirty="0" smtClean="0">
                <a:latin typeface="Arial" panose="020B0604020202020204" pitchFamily="34" charset="0"/>
                <a:cs typeface="Arial" panose="020B0604020202020204" pitchFamily="34" charset="0"/>
              </a:rPr>
              <a:t>verse 19 the </a:t>
            </a:r>
            <a:r>
              <a:rPr lang="en-US" sz="2800" dirty="0">
                <a:latin typeface="Arial" panose="020B0604020202020204" pitchFamily="34" charset="0"/>
                <a:cs typeface="Arial" panose="020B0604020202020204" pitchFamily="34" charset="0"/>
              </a:rPr>
              <a:t>Moral Law is not referred to; and others, if the typical, or ceremonial law is not referred to. We answer, no more than any particular sticks of timber which are constituent parts of an edifice, are referred to when only speaking of that edifice, as such. But that great system, or dispensation, or embodiment of law, of which these were constituent parts, is only referred to; and </a:t>
            </a:r>
            <a:r>
              <a:rPr lang="en-US" sz="2800" i="1" dirty="0">
                <a:latin typeface="Arial" panose="020B0604020202020204" pitchFamily="34" charset="0"/>
                <a:cs typeface="Arial" panose="020B0604020202020204" pitchFamily="34" charset="0"/>
              </a:rPr>
              <a:t>a</a:t>
            </a:r>
            <a:r>
              <a:rPr lang="en-US" sz="2800" dirty="0">
                <a:latin typeface="Arial" panose="020B0604020202020204" pitchFamily="34" charset="0"/>
                <a:cs typeface="Arial" panose="020B0604020202020204" pitchFamily="34" charset="0"/>
              </a:rPr>
              <a:t>s a system, </a:t>
            </a:r>
            <a:r>
              <a:rPr lang="en-US" sz="2800" i="1" dirty="0">
                <a:latin typeface="Arial" panose="020B0604020202020204" pitchFamily="34" charset="0"/>
                <a:cs typeface="Arial" panose="020B0604020202020204" pitchFamily="34" charset="0"/>
              </a:rPr>
              <a:t>as</a:t>
            </a:r>
            <a:r>
              <a:rPr lang="en-US" sz="2800" dirty="0">
                <a:latin typeface="Arial" panose="020B0604020202020204" pitchFamily="34" charset="0"/>
                <a:cs typeface="Arial" panose="020B0604020202020204" pitchFamily="34" charset="0"/>
              </a:rPr>
              <a:t> a dispensation, </a:t>
            </a:r>
            <a:r>
              <a:rPr lang="en-US" sz="2800" i="1" dirty="0">
                <a:latin typeface="Arial" panose="020B0604020202020204" pitchFamily="34" charset="0"/>
                <a:cs typeface="Arial" panose="020B0604020202020204" pitchFamily="34" charset="0"/>
              </a:rPr>
              <a:t>as a whole</a:t>
            </a:r>
            <a:r>
              <a:rPr lang="en-US" sz="2800" dirty="0">
                <a:latin typeface="Arial" panose="020B0604020202020204" pitchFamily="34" charset="0"/>
                <a:cs typeface="Arial" panose="020B0604020202020204" pitchFamily="34" charset="0"/>
              </a:rPr>
              <a:t>, it was </a:t>
            </a:r>
            <a:r>
              <a:rPr lang="en-US" sz="2800" i="1" dirty="0">
                <a:latin typeface="Arial" panose="020B0604020202020204" pitchFamily="34" charset="0"/>
                <a:cs typeface="Arial" panose="020B0604020202020204" pitchFamily="34" charset="0"/>
              </a:rPr>
              <a:t>added</a:t>
            </a:r>
            <a:r>
              <a:rPr lang="en-US" sz="2800" dirty="0">
                <a:latin typeface="Arial" panose="020B0604020202020204" pitchFamily="34" charset="0"/>
                <a:cs typeface="Arial" panose="020B0604020202020204" pitchFamily="34" charset="0"/>
              </a:rPr>
              <a:t>. . . . Further that the Moral Law </a:t>
            </a:r>
            <a:r>
              <a:rPr lang="en-US" sz="2800" u="sng" dirty="0">
                <a:latin typeface="Arial" panose="020B0604020202020204" pitchFamily="34" charset="0"/>
                <a:cs typeface="Arial" panose="020B0604020202020204" pitchFamily="34" charset="0"/>
              </a:rPr>
              <a:t>alone</a:t>
            </a:r>
            <a:r>
              <a:rPr lang="en-US" sz="2800" dirty="0">
                <a:latin typeface="Arial" panose="020B0604020202020204" pitchFamily="34" charset="0"/>
                <a:cs typeface="Arial" panose="020B0604020202020204" pitchFamily="34" charset="0"/>
              </a:rPr>
              <a:t> was our schoolmaster to bring us to Christ we have no evidence. True, it is by this Law we have the knowledge of sin; but how it brings us to Christ we are unable to tell</a:t>
            </a:r>
            <a:r>
              <a:rPr lang="en-US" sz="2800" dirty="0">
                <a:solidFill>
                  <a:schemeClr val="tx2">
                    <a:lumMod val="50000"/>
                  </a:schemeClr>
                </a:solidFill>
                <a:latin typeface="Arial" panose="020B0604020202020204" pitchFamily="34" charset="0"/>
                <a:cs typeface="Arial" panose="020B0604020202020204" pitchFamily="34" charset="0"/>
              </a:rPr>
              <a:t>.” </a:t>
            </a:r>
            <a:r>
              <a:rPr lang="en-US" sz="1600" dirty="0">
                <a:solidFill>
                  <a:schemeClr val="tx2">
                    <a:lumMod val="50000"/>
                  </a:schemeClr>
                </a:solidFill>
                <a:latin typeface="Arial" panose="020B0604020202020204" pitchFamily="34" charset="0"/>
                <a:cs typeface="Arial" panose="020B0604020202020204" pitchFamily="34" charset="0"/>
              </a:rPr>
              <a:t>(Stephen Pierce, “Answer to Br. Merriam’s Question Respecting the Law of Gal. 3,” Review and Herald, Oct. 8, 1857, emphasis original)”</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7956288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One Extreme to the Another</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fontScale="85000" lnSpcReduction="20000"/>
          </a:bodyPr>
          <a:lstStyle/>
          <a:p>
            <a:pPr marL="0" indent="0">
              <a:buNone/>
            </a:pPr>
            <a:r>
              <a:rPr lang="en-US" sz="2800" dirty="0" smtClean="0">
                <a:latin typeface="Arial" panose="020B0604020202020204" pitchFamily="34" charset="0"/>
                <a:cs typeface="Arial" panose="020B0604020202020204" pitchFamily="34" charset="0"/>
              </a:rPr>
              <a:t>“Pierce </a:t>
            </a:r>
            <a:r>
              <a:rPr lang="en-US" sz="2800" dirty="0">
                <a:latin typeface="Arial" panose="020B0604020202020204" pitchFamily="34" charset="0"/>
                <a:cs typeface="Arial" panose="020B0604020202020204" pitchFamily="34" charset="0"/>
              </a:rPr>
              <a:t>took somewhat of a mediating position and declined to take a strong either/or stance, although his position was in opposition to that of </a:t>
            </a:r>
            <a:r>
              <a:rPr lang="en-US" sz="2800" dirty="0" smtClean="0">
                <a:latin typeface="Arial" panose="020B0604020202020204" pitchFamily="34" charset="0"/>
                <a:cs typeface="Arial" panose="020B0604020202020204" pitchFamily="34" charset="0"/>
              </a:rPr>
              <a:t>[J. H.] Waggoner</a:t>
            </a:r>
            <a:r>
              <a:rPr lang="en-US" sz="2800" dirty="0">
                <a:latin typeface="Arial" panose="020B0604020202020204" pitchFamily="34" charset="0"/>
                <a:cs typeface="Arial" panose="020B0604020202020204" pitchFamily="34" charset="0"/>
              </a:rPr>
              <a:t>. Mediating positions in theology, though often correct, are notoriously unstable; any popular doctrine that is debated at large tends to be pushed to its logical extreme. Pierce’s </a:t>
            </a:r>
            <a:r>
              <a:rPr lang="en-US" sz="2800" dirty="0" smtClean="0">
                <a:latin typeface="Arial" panose="020B0604020202020204" pitchFamily="34" charset="0"/>
                <a:cs typeface="Arial" panose="020B0604020202020204" pitchFamily="34" charset="0"/>
              </a:rPr>
              <a:t>‘both-and’ </a:t>
            </a:r>
            <a:r>
              <a:rPr lang="en-US" sz="2800" dirty="0">
                <a:latin typeface="Arial" panose="020B0604020202020204" pitchFamily="34" charset="0"/>
                <a:cs typeface="Arial" panose="020B0604020202020204" pitchFamily="34" charset="0"/>
              </a:rPr>
              <a:t>view was soon forgotten, and since Ellen White had condemned [J. H.] Waggoner’s position, the opposite view prevailed. Hence the generally accepted Adventist position came to be that the law in Galatians three was the </a:t>
            </a:r>
            <a:r>
              <a:rPr lang="en-US" sz="2800" dirty="0">
                <a:solidFill>
                  <a:srgbClr val="FFFF00"/>
                </a:solidFill>
                <a:latin typeface="Arial" panose="020B0604020202020204" pitchFamily="34" charset="0"/>
                <a:cs typeface="Arial" panose="020B0604020202020204" pitchFamily="34" charset="0"/>
              </a:rPr>
              <a:t>ceremonial law exclusively</a:t>
            </a:r>
            <a:r>
              <a:rPr lang="en-US" sz="2800" dirty="0">
                <a:latin typeface="Arial" panose="020B0604020202020204" pitchFamily="34" charset="0"/>
                <a:cs typeface="Arial" panose="020B0604020202020204" pitchFamily="34" charset="0"/>
              </a:rPr>
              <a:t>, and articles published in the Review over the next twenty years show a general unanimity of opinion on this point.”  </a:t>
            </a:r>
            <a:r>
              <a:rPr lang="en-US" sz="1600" dirty="0">
                <a:solidFill>
                  <a:schemeClr val="tx2">
                    <a:lumMod val="50000"/>
                  </a:schemeClr>
                </a:solidFill>
                <a:latin typeface="Arial" panose="020B0604020202020204" pitchFamily="34" charset="0"/>
                <a:cs typeface="Arial" panose="020B0604020202020204" pitchFamily="34" charset="0"/>
              </a:rPr>
              <a:t>(Tim Crosby, “Ellen G. White and the Law in Galatians: A Study in the Dynamics of Present Truth,” unpublished manuscript, Ellen G. White Estate Document file, 61a, pp. 3-4)</a:t>
            </a:r>
            <a:r>
              <a:rPr lang="en-US" dirty="0">
                <a:solidFill>
                  <a:schemeClr val="tx2">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6279219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16</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smtClean="0">
                <a:ln>
                  <a:noFill/>
                </a:ln>
                <a:solidFill>
                  <a:srgbClr val="F7CA09"/>
                </a:solidFill>
                <a:effectLst>
                  <a:outerShdw blurRad="38100" dist="38100" dir="2700000" algn="tl">
                    <a:srgbClr val="000000">
                      <a:alpha val="43137"/>
                    </a:srgbClr>
                  </a:outerShdw>
                </a:effectLst>
                <a:uLnTx/>
                <a:uFillTx/>
                <a:latin typeface="Verdana"/>
                <a:ea typeface="+mj-ea"/>
              </a:rPr>
              <a:t>  </a:t>
            </a:r>
            <a:r>
              <a:rPr kumimoji="0" lang="en-US" altLang="en-US" sz="3600" b="0" i="0" u="none" strike="noStrike" kern="1200" cap="none" spc="0" normalizeH="0" baseline="0" noProof="0" dirty="0" smtClean="0">
                <a:ln>
                  <a:noFill/>
                </a:ln>
                <a:solidFill>
                  <a:srgbClr val="FFFF00"/>
                </a:solidFill>
                <a:effectLst/>
                <a:uLnTx/>
                <a:uFillTx/>
                <a:latin typeface="Verdana"/>
                <a:ea typeface="+mj-ea"/>
              </a:rPr>
              <a:t>Butler’s View</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3074" name="Picture 2" descr="C:\Users\Ron Duffield\Desktop\RLR Pictures\1888 Books\BUTLER CH-2.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60796" y="1371600"/>
            <a:ext cx="3822409" cy="494823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4729915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Butler’s View</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“I am positive that by far the largest number of our people and of our ministers hold the view that the </a:t>
            </a:r>
            <a:r>
              <a:rPr lang="en-US" sz="2800" dirty="0" smtClean="0">
                <a:latin typeface="Arial" panose="020B0604020202020204" pitchFamily="34" charset="0"/>
                <a:cs typeface="Arial" panose="020B0604020202020204" pitchFamily="34" charset="0"/>
              </a:rPr>
              <a:t>‘added law’ </a:t>
            </a:r>
            <a:r>
              <a:rPr lang="en-US" sz="2800" dirty="0">
                <a:latin typeface="Arial" panose="020B0604020202020204" pitchFamily="34" charset="0"/>
                <a:cs typeface="Arial" panose="020B0604020202020204" pitchFamily="34" charset="0"/>
              </a:rPr>
              <a:t>added because of the transgression of the moral law is the typical remedial system pointing to Christ, and that law which is the main subject of discussion by the apostle in Galatians is the ceremonial </a:t>
            </a:r>
            <a:r>
              <a:rPr lang="en-US" sz="2800" dirty="0" smtClean="0">
                <a:latin typeface="Arial" panose="020B0604020202020204" pitchFamily="34" charset="0"/>
                <a:cs typeface="Arial" panose="020B0604020202020204" pitchFamily="34" charset="0"/>
              </a:rPr>
              <a:t>law—Elder </a:t>
            </a:r>
            <a:r>
              <a:rPr lang="en-US" sz="2800" dirty="0">
                <a:latin typeface="Arial" panose="020B0604020202020204" pitchFamily="34" charset="0"/>
                <a:cs typeface="Arial" panose="020B0604020202020204" pitchFamily="34" charset="0"/>
              </a:rPr>
              <a:t>J</a:t>
            </a:r>
            <a:r>
              <a:rPr lang="en-US" sz="2800" dirty="0" smtClean="0">
                <a:latin typeface="Arial" panose="020B0604020202020204" pitchFamily="34" charset="0"/>
                <a:cs typeface="Arial" panose="020B0604020202020204" pitchFamily="34" charset="0"/>
              </a:rPr>
              <a:t>. H</a:t>
            </a:r>
            <a:r>
              <a:rPr lang="en-US" sz="2800" dirty="0">
                <a:latin typeface="Arial" panose="020B0604020202020204" pitchFamily="34" charset="0"/>
                <a:cs typeface="Arial" panose="020B0604020202020204" pitchFamily="34" charset="0"/>
              </a:rPr>
              <a:t>. Waggoner was always much opposed to this view, and I judge the young brethren in the </a:t>
            </a:r>
            <a:r>
              <a:rPr lang="en-US" sz="2800" dirty="0" smtClean="0">
                <a:latin typeface="Arial" panose="020B0604020202020204" pitchFamily="34" charset="0"/>
                <a:cs typeface="Arial" panose="020B0604020202020204" pitchFamily="34" charset="0"/>
              </a:rPr>
              <a:t>office [Jones and E. J. Waggoner] </a:t>
            </a:r>
            <a:r>
              <a:rPr lang="en-US" sz="2800" dirty="0">
                <a:latin typeface="Arial" panose="020B0604020202020204" pitchFamily="34" charset="0"/>
                <a:cs typeface="Arial" panose="020B0604020202020204" pitchFamily="34" charset="0"/>
              </a:rPr>
              <a:t>share his </a:t>
            </a:r>
            <a:r>
              <a:rPr lang="en-US" sz="2800" dirty="0" smtClean="0">
                <a:latin typeface="Arial" panose="020B0604020202020204" pitchFamily="34" charset="0"/>
                <a:cs typeface="Arial" panose="020B0604020202020204" pitchFamily="34" charset="0"/>
              </a:rPr>
              <a:t>sentiments—Your </a:t>
            </a:r>
            <a:r>
              <a:rPr lang="en-US" sz="2800" dirty="0">
                <a:latin typeface="Arial" panose="020B0604020202020204" pitchFamily="34" charset="0"/>
                <a:cs typeface="Arial" panose="020B0604020202020204" pitchFamily="34" charset="0"/>
              </a:rPr>
              <a:t>husband, Elder Smith, Canright, myself and many others have held this view</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90000"/>
                  </a:schemeClr>
                </a:solidFill>
                <a:latin typeface="Arial" panose="020B0604020202020204" pitchFamily="34" charset="0"/>
                <a:cs typeface="Arial" panose="020B0604020202020204" pitchFamily="34" charset="0"/>
              </a:rPr>
              <a:t>(G. I. Butler to Ellen </a:t>
            </a:r>
            <a:r>
              <a:rPr lang="en-US" sz="1600" dirty="0">
                <a:solidFill>
                  <a:schemeClr val="tx2">
                    <a:lumMod val="90000"/>
                  </a:schemeClr>
                </a:solidFill>
                <a:latin typeface="Arial" panose="020B0604020202020204" pitchFamily="34" charset="0"/>
                <a:cs typeface="Arial" panose="020B0604020202020204" pitchFamily="34" charset="0"/>
              </a:rPr>
              <a:t>G. </a:t>
            </a:r>
            <a:r>
              <a:rPr lang="en-US" sz="1600" dirty="0" smtClean="0">
                <a:solidFill>
                  <a:schemeClr val="tx2">
                    <a:lumMod val="90000"/>
                  </a:schemeClr>
                </a:solidFill>
                <a:latin typeface="Arial" panose="020B0604020202020204" pitchFamily="34" charset="0"/>
                <a:cs typeface="Arial" panose="020B0604020202020204" pitchFamily="34" charset="0"/>
              </a:rPr>
              <a:t>White, June 20, 1886; in  </a:t>
            </a:r>
            <a:r>
              <a:rPr lang="en-US" sz="1600" i="1" dirty="0" smtClean="0">
                <a:solidFill>
                  <a:schemeClr val="tx2">
                    <a:lumMod val="90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90000"/>
                  </a:schemeClr>
                </a:solidFill>
                <a:latin typeface="Arial" panose="020B0604020202020204" pitchFamily="34" charset="0"/>
                <a:cs typeface="Arial" panose="020B0604020202020204" pitchFamily="34" charset="0"/>
              </a:rPr>
              <a:t>, p. 18)</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274201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Butler’s View</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a:bodyPr>
          <a:lstStyle/>
          <a:p>
            <a:pPr marL="0" indent="0">
              <a:buNone/>
            </a:pPr>
            <a:r>
              <a:rPr lang="en-US" sz="2800" dirty="0">
                <a:latin typeface="Arial" panose="020B0604020202020204" pitchFamily="34" charset="0"/>
                <a:cs typeface="Arial" panose="020B0604020202020204" pitchFamily="34" charset="0"/>
              </a:rPr>
              <a:t>“This has been a standing question in debate from the beginning of the Cause. At first the position held by Elder </a:t>
            </a:r>
            <a:r>
              <a:rPr lang="en-US" sz="2800" dirty="0" smtClean="0">
                <a:latin typeface="Arial" panose="020B0604020202020204" pitchFamily="34" charset="0"/>
                <a:cs typeface="Arial" panose="020B0604020202020204" pitchFamily="34" charset="0"/>
              </a:rPr>
              <a:t>[J. H.] Waggoner </a:t>
            </a:r>
            <a:r>
              <a:rPr lang="en-US" sz="2800" dirty="0">
                <a:latin typeface="Arial" panose="020B0604020202020204" pitchFamily="34" charset="0"/>
                <a:cs typeface="Arial" panose="020B0604020202020204" pitchFamily="34" charset="0"/>
              </a:rPr>
              <a:t>was considered the true one. But through the efforts of father Stephen Pierce, quite a change of opinion was brought about…. But your husband and Elder Smith listened to what he had to say, and they always held the view afterwards, which he </a:t>
            </a:r>
            <a:r>
              <a:rPr lang="en-US" sz="2800" dirty="0" smtClean="0">
                <a:latin typeface="Arial" panose="020B0604020202020204" pitchFamily="34" charset="0"/>
                <a:cs typeface="Arial" panose="020B0604020202020204" pitchFamily="34" charset="0"/>
              </a:rPr>
              <a:t>held.”  </a:t>
            </a:r>
            <a:r>
              <a:rPr lang="en-US" sz="1600" dirty="0" smtClean="0">
                <a:solidFill>
                  <a:schemeClr val="tx2">
                    <a:lumMod val="90000"/>
                  </a:schemeClr>
                </a:solidFill>
                <a:latin typeface="Arial" panose="020B0604020202020204" pitchFamily="34" charset="0"/>
                <a:cs typeface="Arial" panose="020B0604020202020204" pitchFamily="34" charset="0"/>
              </a:rPr>
              <a:t>(G. I. Butler to Ellen </a:t>
            </a:r>
            <a:r>
              <a:rPr lang="en-US" sz="1600" dirty="0">
                <a:solidFill>
                  <a:schemeClr val="tx2">
                    <a:lumMod val="90000"/>
                  </a:schemeClr>
                </a:solidFill>
                <a:latin typeface="Arial" panose="020B0604020202020204" pitchFamily="34" charset="0"/>
                <a:cs typeface="Arial" panose="020B0604020202020204" pitchFamily="34" charset="0"/>
              </a:rPr>
              <a:t>G. </a:t>
            </a:r>
            <a:r>
              <a:rPr lang="en-US" sz="1600" dirty="0" smtClean="0">
                <a:solidFill>
                  <a:schemeClr val="tx2">
                    <a:lumMod val="90000"/>
                  </a:schemeClr>
                </a:solidFill>
                <a:latin typeface="Arial" panose="020B0604020202020204" pitchFamily="34" charset="0"/>
                <a:cs typeface="Arial" panose="020B0604020202020204" pitchFamily="34" charset="0"/>
              </a:rPr>
              <a:t>White, August 23, 1886; in  </a:t>
            </a:r>
            <a:r>
              <a:rPr lang="en-US" sz="1600" i="1" dirty="0" smtClean="0">
                <a:solidFill>
                  <a:schemeClr val="tx2">
                    <a:lumMod val="90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90000"/>
                  </a:schemeClr>
                </a:solidFill>
                <a:latin typeface="Arial" panose="020B0604020202020204" pitchFamily="34" charset="0"/>
                <a:cs typeface="Arial" panose="020B0604020202020204" pitchFamily="34" charset="0"/>
              </a:rPr>
              <a:t>, p. 21)</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4218104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Butler’s View</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a:bodyPr>
          <a:lstStyle/>
          <a:p>
            <a:pPr marL="0" indent="0">
              <a:buNone/>
            </a:pPr>
            <a:r>
              <a:rPr lang="en-US" sz="2800" dirty="0">
                <a:latin typeface="Arial" panose="020B0604020202020204" pitchFamily="34" charset="0"/>
                <a:cs typeface="Arial" panose="020B0604020202020204" pitchFamily="34" charset="0"/>
              </a:rPr>
              <a:t>“The added Law is either the moral or the ceremonial Law systems. You say in substance that Elder </a:t>
            </a:r>
            <a:r>
              <a:rPr lang="en-US" sz="2800" dirty="0" smtClean="0">
                <a:latin typeface="Arial" panose="020B0604020202020204" pitchFamily="34" charset="0"/>
                <a:cs typeface="Arial" panose="020B0604020202020204" pitchFamily="34" charset="0"/>
              </a:rPr>
              <a:t>[J. H.] Waggoner's </a:t>
            </a:r>
            <a:r>
              <a:rPr lang="en-US" sz="2800" dirty="0">
                <a:latin typeface="Arial" panose="020B0604020202020204" pitchFamily="34" charset="0"/>
                <a:cs typeface="Arial" panose="020B0604020202020204" pitchFamily="34" charset="0"/>
              </a:rPr>
              <a:t>position was not correct, his position was that the moral Law was the added Law, hence it must be the other. If our people knew that you had light that the Moral Law was not the added Law, the question would be settled in short order. </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90000"/>
                  </a:schemeClr>
                </a:solidFill>
                <a:latin typeface="Arial" panose="020B0604020202020204" pitchFamily="34" charset="0"/>
                <a:cs typeface="Arial" panose="020B0604020202020204" pitchFamily="34" charset="0"/>
              </a:rPr>
              <a:t>(G. I. Butler to Ellen </a:t>
            </a:r>
            <a:r>
              <a:rPr lang="en-US" sz="1600" dirty="0">
                <a:solidFill>
                  <a:schemeClr val="tx2">
                    <a:lumMod val="90000"/>
                  </a:schemeClr>
                </a:solidFill>
                <a:latin typeface="Arial" panose="020B0604020202020204" pitchFamily="34" charset="0"/>
                <a:cs typeface="Arial" panose="020B0604020202020204" pitchFamily="34" charset="0"/>
              </a:rPr>
              <a:t>G. </a:t>
            </a:r>
            <a:r>
              <a:rPr lang="en-US" sz="1600" dirty="0" smtClean="0">
                <a:solidFill>
                  <a:schemeClr val="tx2">
                    <a:lumMod val="90000"/>
                  </a:schemeClr>
                </a:solidFill>
                <a:latin typeface="Arial" panose="020B0604020202020204" pitchFamily="34" charset="0"/>
                <a:cs typeface="Arial" panose="020B0604020202020204" pitchFamily="34" charset="0"/>
              </a:rPr>
              <a:t>White, March 31, 1887; in  </a:t>
            </a:r>
            <a:r>
              <a:rPr lang="en-US" sz="1600" i="1" dirty="0" smtClean="0">
                <a:solidFill>
                  <a:schemeClr val="tx2">
                    <a:lumMod val="90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90000"/>
                  </a:schemeClr>
                </a:solidFill>
                <a:latin typeface="Arial" panose="020B0604020202020204" pitchFamily="34" charset="0"/>
                <a:cs typeface="Arial" panose="020B0604020202020204" pitchFamily="34" charset="0"/>
              </a:rPr>
              <a:t>, p. 70)</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3641759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2" name="Picture 4" descr="C:\Users\Ron Duffield\MyPictures\Library\PB250029.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85800" y="457200"/>
            <a:ext cx="8128000" cy="60960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0384163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1500" fill="hold"/>
                                        <p:tgtEl>
                                          <p:spTgt spid="2052"/>
                                        </p:tgtEl>
                                        <p:attrNameLst>
                                          <p:attrName>ppt_w</p:attrName>
                                        </p:attrNameLst>
                                      </p:cBhvr>
                                      <p:tavLst>
                                        <p:tav tm="0">
                                          <p:val>
                                            <p:fltVal val="0"/>
                                          </p:val>
                                        </p:tav>
                                        <p:tav tm="100000">
                                          <p:val>
                                            <p:strVal val="#ppt_w"/>
                                          </p:val>
                                        </p:tav>
                                      </p:tavLst>
                                    </p:anim>
                                    <p:anim calcmode="lin" valueType="num">
                                      <p:cBhvr>
                                        <p:cTn id="8" dur="1500" fill="hold"/>
                                        <p:tgtEl>
                                          <p:spTgt spid="2052"/>
                                        </p:tgtEl>
                                        <p:attrNameLst>
                                          <p:attrName>ppt_h</p:attrName>
                                        </p:attrNameLst>
                                      </p:cBhvr>
                                      <p:tavLst>
                                        <p:tav tm="0">
                                          <p:val>
                                            <p:fltVal val="0"/>
                                          </p:val>
                                        </p:tav>
                                        <p:tav tm="100000">
                                          <p:val>
                                            <p:strVal val="#ppt_h"/>
                                          </p:val>
                                        </p:tav>
                                      </p:tavLst>
                                    </p:anim>
                                    <p:animEffect transition="in" filter="fade">
                                      <p:cBhvr>
                                        <p:cTn id="9" dur="1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20</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smtClean="0">
                <a:ln>
                  <a:noFill/>
                </a:ln>
                <a:solidFill>
                  <a:srgbClr val="F7CA09"/>
                </a:solidFill>
                <a:effectLst>
                  <a:outerShdw blurRad="38100" dist="38100" dir="2700000" algn="tl">
                    <a:srgbClr val="000000">
                      <a:alpha val="43137"/>
                    </a:srgbClr>
                  </a:outerShdw>
                </a:effectLst>
                <a:uLnTx/>
                <a:uFillTx/>
                <a:latin typeface="Verdana"/>
                <a:ea typeface="+mj-ea"/>
              </a:rPr>
              <a:t>  </a:t>
            </a:r>
            <a:r>
              <a:rPr kumimoji="0" lang="en-US" altLang="en-US" sz="3600" b="0" i="0" u="none" strike="noStrike" kern="1200" cap="none" spc="0" normalizeH="0" baseline="0" noProof="0" dirty="0" smtClean="0">
                <a:ln>
                  <a:noFill/>
                </a:ln>
                <a:solidFill>
                  <a:srgbClr val="FFFF00"/>
                </a:solidFill>
                <a:effectLst/>
                <a:uLnTx/>
                <a:uFillTx/>
                <a:latin typeface="Verdana"/>
                <a:ea typeface="+mj-ea"/>
              </a:rPr>
              <a:t>Smith’s View</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4098" name="Picture 2" descr="C:\Users\Ron Duffield\Desktop\RLR Pictures\1888 Books\Smith U CH-4.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7486"/>
          <a:stretch/>
        </p:blipFill>
        <p:spPr bwMode="auto">
          <a:xfrm>
            <a:off x="2830916" y="1229275"/>
            <a:ext cx="3482169" cy="5230813"/>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1477762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Smith’s View</a:t>
            </a:r>
            <a:endParaRPr lang="en-US" altLang="en-US" sz="3600" dirty="0">
              <a:solidFill>
                <a:srgbClr val="FFFF00"/>
              </a:solidFill>
            </a:endParaRPr>
          </a:p>
        </p:txBody>
      </p:sp>
      <p:sp>
        <p:nvSpPr>
          <p:cNvPr id="2" name="Content Placeholder 1"/>
          <p:cNvSpPr>
            <a:spLocks noGrp="1"/>
          </p:cNvSpPr>
          <p:nvPr>
            <p:ph idx="1"/>
          </p:nvPr>
        </p:nvSpPr>
        <p:spPr>
          <a:xfrm>
            <a:off x="685800" y="1295400"/>
            <a:ext cx="8229600" cy="5333999"/>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“I supposed the question of the law in Galatians was settled away back in </a:t>
            </a:r>
            <a:r>
              <a:rPr lang="en-US" sz="2800" dirty="0" smtClean="0">
                <a:latin typeface="Arial" panose="020B0604020202020204" pitchFamily="34" charset="0"/>
                <a:cs typeface="Arial" panose="020B0604020202020204" pitchFamily="34" charset="0"/>
              </a:rPr>
              <a:t>1856 when </a:t>
            </a:r>
            <a:r>
              <a:rPr lang="en-US" sz="2800" dirty="0">
                <a:latin typeface="Arial" panose="020B0604020202020204" pitchFamily="34" charset="0"/>
                <a:cs typeface="Arial" panose="020B0604020202020204" pitchFamily="34" charset="0"/>
              </a:rPr>
              <a:t>Brother Pierce came on from Vermont to have an investigation of the position which Brother J</a:t>
            </a:r>
            <a:r>
              <a:rPr lang="en-US" sz="2800" dirty="0" smtClean="0">
                <a:latin typeface="Arial" panose="020B0604020202020204" pitchFamily="34" charset="0"/>
                <a:cs typeface="Arial" panose="020B0604020202020204" pitchFamily="34" charset="0"/>
              </a:rPr>
              <a:t>. H</a:t>
            </a:r>
            <a:r>
              <a:rPr lang="en-US" sz="2800" dirty="0">
                <a:latin typeface="Arial" panose="020B0604020202020204" pitchFamily="34" charset="0"/>
                <a:cs typeface="Arial" panose="020B0604020202020204" pitchFamily="34" charset="0"/>
              </a:rPr>
              <a:t>. Waggoner took in his first book on the law, namely, that the law in Galatians was the Ten Commandments. At any rate, from that time up to the appearance of the articles in the Signs there was, with a few individual exceptions, unity among our people on that </a:t>
            </a:r>
            <a:r>
              <a:rPr lang="en-US" sz="2800" dirty="0" smtClean="0">
                <a:latin typeface="Arial" panose="020B0604020202020204" pitchFamily="34" charset="0"/>
                <a:cs typeface="Arial" panose="020B0604020202020204" pitchFamily="34" charset="0"/>
              </a:rPr>
              <a:t>question…. </a:t>
            </a:r>
            <a:r>
              <a:rPr lang="en-US" sz="2800" dirty="0">
                <a:latin typeface="Arial" panose="020B0604020202020204" pitchFamily="34" charset="0"/>
                <a:cs typeface="Arial" panose="020B0604020202020204" pitchFamily="34" charset="0"/>
              </a:rPr>
              <a:t>I was surprised at the </a:t>
            </a:r>
            <a:r>
              <a:rPr lang="en-US" sz="2800" dirty="0" smtClean="0">
                <a:latin typeface="Arial" panose="020B0604020202020204" pitchFamily="34" charset="0"/>
                <a:cs typeface="Arial" panose="020B0604020202020204" pitchFamily="34" charset="0"/>
              </a:rPr>
              <a:t>[</a:t>
            </a:r>
            <a:r>
              <a:rPr lang="en-US" sz="2800" i="1" dirty="0" smtClean="0">
                <a:latin typeface="Arial" panose="020B0604020202020204" pitchFamily="34" charset="0"/>
                <a:cs typeface="Arial" panose="020B0604020202020204" pitchFamily="34" charset="0"/>
              </a:rPr>
              <a:t>Signs</a:t>
            </a:r>
            <a:r>
              <a:rPr lang="en-US" sz="2800" dirty="0" smtClean="0">
                <a:latin typeface="Arial" panose="020B0604020202020204" pitchFamily="34" charset="0"/>
                <a:cs typeface="Arial" panose="020B0604020202020204" pitchFamily="34" charset="0"/>
              </a:rPr>
              <a:t>] articles</a:t>
            </a:r>
            <a:r>
              <a:rPr lang="en-US" sz="2800" dirty="0">
                <a:latin typeface="Arial" panose="020B0604020202020204" pitchFamily="34" charset="0"/>
                <a:cs typeface="Arial" panose="020B0604020202020204" pitchFamily="34" charset="0"/>
              </a:rPr>
              <a:t>, because they seemed to me </a:t>
            </a:r>
            <a:r>
              <a:rPr lang="en-US" sz="2800" dirty="0" smtClean="0">
                <a:latin typeface="Arial" panose="020B0604020202020204" pitchFamily="34" charset="0"/>
                <a:cs typeface="Arial" panose="020B0604020202020204" pitchFamily="34" charset="0"/>
              </a:rPr>
              <a:t>then [1886], </a:t>
            </a:r>
            <a:r>
              <a:rPr lang="en-US" sz="2800" dirty="0">
                <a:latin typeface="Arial" panose="020B0604020202020204" pitchFamily="34" charset="0"/>
                <a:cs typeface="Arial" panose="020B0604020202020204" pitchFamily="34" charset="0"/>
              </a:rPr>
              <a:t>and still seem to me, to contradict so directly what you wrote to J</a:t>
            </a:r>
            <a:r>
              <a:rPr lang="en-US" sz="2800" dirty="0" smtClean="0">
                <a:latin typeface="Arial" panose="020B0604020202020204" pitchFamily="34" charset="0"/>
                <a:cs typeface="Arial" panose="020B0604020202020204" pitchFamily="34" charset="0"/>
              </a:rPr>
              <a:t>. H</a:t>
            </a:r>
            <a:r>
              <a:rPr lang="en-US" sz="2800" dirty="0">
                <a:latin typeface="Arial" panose="020B0604020202020204" pitchFamily="34" charset="0"/>
                <a:cs typeface="Arial" panose="020B0604020202020204" pitchFamily="34" charset="0"/>
              </a:rPr>
              <a:t>. Waggoner on the occasion referred to above. You saw that his position was wrong</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90000"/>
                  </a:schemeClr>
                </a:solidFill>
                <a:latin typeface="Arial" panose="020B0604020202020204" pitchFamily="34" charset="0"/>
                <a:cs typeface="Arial" panose="020B0604020202020204" pitchFamily="34" charset="0"/>
              </a:rPr>
              <a:t>(Uriah Smith to Ellen </a:t>
            </a:r>
            <a:r>
              <a:rPr lang="en-US" sz="1600" dirty="0">
                <a:solidFill>
                  <a:schemeClr val="tx2">
                    <a:lumMod val="90000"/>
                  </a:schemeClr>
                </a:solidFill>
                <a:latin typeface="Arial" panose="020B0604020202020204" pitchFamily="34" charset="0"/>
                <a:cs typeface="Arial" panose="020B0604020202020204" pitchFamily="34" charset="0"/>
              </a:rPr>
              <a:t>G. </a:t>
            </a:r>
            <a:r>
              <a:rPr lang="en-US" sz="1600" dirty="0" smtClean="0">
                <a:solidFill>
                  <a:schemeClr val="tx2">
                    <a:lumMod val="90000"/>
                  </a:schemeClr>
                </a:solidFill>
                <a:latin typeface="Arial" panose="020B0604020202020204" pitchFamily="34" charset="0"/>
                <a:cs typeface="Arial" panose="020B0604020202020204" pitchFamily="34" charset="0"/>
              </a:rPr>
              <a:t>White, Feb. 17, 1890; in  </a:t>
            </a:r>
            <a:r>
              <a:rPr lang="en-US" sz="1600" i="1" dirty="0" smtClean="0">
                <a:solidFill>
                  <a:schemeClr val="tx2">
                    <a:lumMod val="90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90000"/>
                  </a:schemeClr>
                </a:solidFill>
                <a:latin typeface="Arial" panose="020B0604020202020204" pitchFamily="34" charset="0"/>
                <a:cs typeface="Arial" panose="020B0604020202020204" pitchFamily="34" charset="0"/>
              </a:rPr>
              <a:t>, pp. 152-153)</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194918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22</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r>
              <a:rPr kumimoji="0" lang="en-US" altLang="en-US" sz="3600" b="0" i="0" u="none" strike="noStrike" kern="1200" cap="none" spc="0" normalizeH="0" baseline="0" noProof="0" dirty="0" smtClean="0">
                <a:ln>
                  <a:noFill/>
                </a:ln>
                <a:solidFill>
                  <a:srgbClr val="F7CA09"/>
                </a:solidFill>
                <a:effectLst>
                  <a:outerShdw blurRad="38100" dist="38100" dir="2700000" algn="tl">
                    <a:srgbClr val="000000">
                      <a:alpha val="43137"/>
                    </a:srgbClr>
                  </a:outerShdw>
                </a:effectLst>
                <a:uLnTx/>
                <a:uFillTx/>
                <a:latin typeface="Verdana"/>
                <a:ea typeface="+mj-ea"/>
              </a:rPr>
              <a:t>  </a:t>
            </a:r>
            <a:r>
              <a:rPr lang="en-US" altLang="en-US" sz="3600" dirty="0" smtClean="0">
                <a:solidFill>
                  <a:srgbClr val="FFFF00"/>
                </a:solidFill>
              </a:rPr>
              <a:t>W. C. White’s View</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7170" name="Picture 2" descr="C:\Users\Ron Duffield\Desktop\RLR Pictures\1888 Books\W.C.White CH-3.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583419" y="1229275"/>
            <a:ext cx="3939474" cy="518318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8034967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W. C. White’s View</a:t>
            </a:r>
            <a:endParaRPr lang="en-US" altLang="en-US" sz="3600" dirty="0">
              <a:solidFill>
                <a:srgbClr val="FFFF00"/>
              </a:solidFill>
            </a:endParaRPr>
          </a:p>
        </p:txBody>
      </p:sp>
      <p:sp>
        <p:nvSpPr>
          <p:cNvPr id="2" name="Content Placeholder 1"/>
          <p:cNvSpPr>
            <a:spLocks noGrp="1"/>
          </p:cNvSpPr>
          <p:nvPr>
            <p:ph idx="1"/>
          </p:nvPr>
        </p:nvSpPr>
        <p:spPr>
          <a:xfrm>
            <a:off x="685800" y="1295400"/>
            <a:ext cx="8229600" cy="5333999"/>
          </a:xfrm>
        </p:spPr>
        <p:txBody>
          <a:bodyPr>
            <a:normAutofit/>
          </a:bodyPr>
          <a:lstStyle/>
          <a:p>
            <a:pPr marL="0" indent="0">
              <a:buNone/>
            </a:pPr>
            <a:r>
              <a:rPr lang="en-US" sz="2800" dirty="0">
                <a:latin typeface="Arial" panose="020B0604020202020204" pitchFamily="34" charset="0"/>
                <a:cs typeface="Arial" panose="020B0604020202020204" pitchFamily="34" charset="0"/>
              </a:rPr>
              <a:t>“There is something about the added law on which mother has received light, but it has now passed from her mind. There was something in Eld. [J. H.] Waggoner's position on this which she saw was incorrect.  Our brethren may have used this fact to condemn much more than it really referred </a:t>
            </a:r>
            <a:r>
              <a:rPr lang="en-US" sz="2800" dirty="0" smtClean="0">
                <a:latin typeface="Arial" panose="020B0604020202020204" pitchFamily="34" charset="0"/>
                <a:cs typeface="Arial" panose="020B0604020202020204" pitchFamily="34" charset="0"/>
              </a:rPr>
              <a:t>to.” </a:t>
            </a:r>
            <a:r>
              <a:rPr lang="en-US" sz="1600" dirty="0" smtClean="0">
                <a:solidFill>
                  <a:schemeClr val="tx2">
                    <a:lumMod val="90000"/>
                  </a:schemeClr>
                </a:solidFill>
                <a:latin typeface="Arial" panose="020B0604020202020204" pitchFamily="34" charset="0"/>
                <a:cs typeface="Arial" panose="020B0604020202020204" pitchFamily="34" charset="0"/>
              </a:rPr>
              <a:t>(W. C. White to C. H. Jones, Aug. 24, 1886; in  </a:t>
            </a:r>
            <a:r>
              <a:rPr lang="en-US" sz="1600" i="1" dirty="0" smtClean="0">
                <a:solidFill>
                  <a:schemeClr val="tx2">
                    <a:lumMod val="90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90000"/>
                  </a:schemeClr>
                </a:solidFill>
                <a:latin typeface="Arial" panose="020B0604020202020204" pitchFamily="34" charset="0"/>
                <a:cs typeface="Arial" panose="020B0604020202020204" pitchFamily="34" charset="0"/>
              </a:rPr>
              <a:t>, pp. 25-26)</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0134015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24</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smtClean="0">
                <a:ln>
                  <a:noFill/>
                </a:ln>
                <a:solidFill>
                  <a:srgbClr val="F7CA09"/>
                </a:solidFill>
                <a:effectLst>
                  <a:outerShdw blurRad="38100" dist="38100" dir="2700000" algn="tl">
                    <a:srgbClr val="000000">
                      <a:alpha val="43137"/>
                    </a:srgbClr>
                  </a:outerShdw>
                </a:effectLst>
                <a:uLnTx/>
                <a:uFillTx/>
                <a:latin typeface="Verdana"/>
                <a:ea typeface="+mj-ea"/>
              </a:rPr>
              <a:t>  </a:t>
            </a:r>
            <a:r>
              <a:rPr kumimoji="0" lang="en-US" altLang="en-US" sz="3600" b="0" i="0" u="none" strike="noStrike" kern="1200" cap="none" spc="0" normalizeH="0" baseline="0" noProof="0" dirty="0" smtClean="0">
                <a:ln>
                  <a:noFill/>
                </a:ln>
                <a:solidFill>
                  <a:srgbClr val="FFFF00"/>
                </a:solidFill>
                <a:effectLst/>
                <a:uLnTx/>
                <a:uFillTx/>
                <a:latin typeface="Verdana"/>
                <a:ea typeface="+mj-ea"/>
              </a:rPr>
              <a:t>Jones’ View</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1026" name="Picture 2" descr="E:\Documents\1888\1888 RLR Pictures\Return of the Latter Rain 2nd edition_pic0005.pn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566988" y="1229275"/>
            <a:ext cx="4010025" cy="508635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220160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Jones’ View</a:t>
            </a:r>
            <a:endParaRPr lang="en-US" altLang="en-US" sz="3600" dirty="0">
              <a:solidFill>
                <a:srgbClr val="FFFF00"/>
              </a:solidFill>
            </a:endParaRPr>
          </a:p>
        </p:txBody>
      </p:sp>
      <p:sp>
        <p:nvSpPr>
          <p:cNvPr id="2" name="Content Placeholder 1"/>
          <p:cNvSpPr>
            <a:spLocks noGrp="1"/>
          </p:cNvSpPr>
          <p:nvPr>
            <p:ph idx="1"/>
          </p:nvPr>
        </p:nvSpPr>
        <p:spPr>
          <a:xfrm>
            <a:off x="685800" y="1524000"/>
            <a:ext cx="8229600" cy="5105399"/>
          </a:xfrm>
        </p:spPr>
        <p:txBody>
          <a:bodyPr>
            <a:normAutofit fontScale="85000" lnSpcReduction="20000"/>
          </a:bodyPr>
          <a:lstStyle/>
          <a:p>
            <a:pPr marL="0" indent="0">
              <a:buNone/>
            </a:pPr>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my work here, I have not allowed the discussion of the law in Galatians to come up. Several times the question has been asked direct to me in class on that point, and I have told them that I would not undertake to settle it for them at </a:t>
            </a:r>
            <a:r>
              <a:rPr lang="en-US" sz="2800" dirty="0" smtClean="0">
                <a:latin typeface="Arial" panose="020B0604020202020204" pitchFamily="34" charset="0"/>
                <a:cs typeface="Arial" panose="020B0604020202020204" pitchFamily="34" charset="0"/>
              </a:rPr>
              <a:t>all…. I have </a:t>
            </a:r>
            <a:r>
              <a:rPr lang="en-US" sz="2800" dirty="0">
                <a:latin typeface="Arial" panose="020B0604020202020204" pitchFamily="34" charset="0"/>
                <a:cs typeface="Arial" panose="020B0604020202020204" pitchFamily="34" charset="0"/>
              </a:rPr>
              <a:t>told my class here to avoid the discussion of the question of the law in Galatians, on their own part, and to avoid being drawn into any discussion of it by </a:t>
            </a:r>
            <a:r>
              <a:rPr lang="en-US" sz="2800" dirty="0" smtClean="0">
                <a:latin typeface="Arial" panose="020B0604020202020204" pitchFamily="34" charset="0"/>
                <a:cs typeface="Arial" panose="020B0604020202020204" pitchFamily="34" charset="0"/>
              </a:rPr>
              <a:t>others….</a:t>
            </a:r>
          </a:p>
          <a:p>
            <a:pPr marL="0" indent="0">
              <a:buNone/>
            </a:pPr>
            <a:r>
              <a:rPr lang="en-US" sz="2800" dirty="0" smtClean="0">
                <a:latin typeface="Arial" panose="020B0604020202020204" pitchFamily="34" charset="0"/>
                <a:cs typeface="Arial" panose="020B0604020202020204" pitchFamily="34" charset="0"/>
              </a:rPr>
              <a:t>“I </a:t>
            </a:r>
            <a:r>
              <a:rPr lang="en-US" sz="2800" dirty="0">
                <a:latin typeface="Arial" panose="020B0604020202020204" pitchFamily="34" charset="0"/>
                <a:cs typeface="Arial" panose="020B0604020202020204" pitchFamily="34" charset="0"/>
              </a:rPr>
              <a:t>thought that if they would keep Christ and the gospel before their minds they would be sure to be on the right side whichever way the question of the law should be finally decided. With Christ before them I could not see how they could possibly go astray. I think however that I have told them I thought they would find both laws there, and the </a:t>
            </a:r>
            <a:r>
              <a:rPr lang="en-US" sz="2800" dirty="0" smtClean="0">
                <a:latin typeface="Arial" panose="020B0604020202020204" pitchFamily="34" charset="0"/>
                <a:cs typeface="Arial" panose="020B0604020202020204" pitchFamily="34" charset="0"/>
              </a:rPr>
              <a:t>gospel--</a:t>
            </a:r>
            <a:r>
              <a:rPr lang="en-US" sz="2800" dirty="0">
                <a:latin typeface="Arial" panose="020B0604020202020204" pitchFamily="34" charset="0"/>
                <a:cs typeface="Arial" panose="020B0604020202020204" pitchFamily="34" charset="0"/>
              </a:rPr>
              <a:t>justification by </a:t>
            </a:r>
            <a:r>
              <a:rPr lang="en-US" sz="2800" dirty="0" smtClean="0">
                <a:latin typeface="Arial" panose="020B0604020202020204" pitchFamily="34" charset="0"/>
                <a:cs typeface="Arial" panose="020B0604020202020204" pitchFamily="34" charset="0"/>
              </a:rPr>
              <a:t>faith--</a:t>
            </a:r>
            <a:r>
              <a:rPr lang="en-US" sz="2800" dirty="0">
                <a:latin typeface="Arial" panose="020B0604020202020204" pitchFamily="34" charset="0"/>
                <a:cs typeface="Arial" panose="020B0604020202020204" pitchFamily="34" charset="0"/>
              </a:rPr>
              <a:t>underlying the whole of it.”</a:t>
            </a:r>
            <a:r>
              <a:rPr lang="en-US" sz="2800" dirty="0" smtClean="0"/>
              <a:t> </a:t>
            </a:r>
            <a:r>
              <a:rPr lang="en-US" sz="1400" dirty="0" smtClean="0">
                <a:solidFill>
                  <a:schemeClr val="tx2">
                    <a:lumMod val="75000"/>
                  </a:schemeClr>
                </a:solidFill>
              </a:rPr>
              <a:t>(A. T. Jones to </a:t>
            </a:r>
            <a:r>
              <a:rPr lang="en-US" sz="1400" dirty="0">
                <a:solidFill>
                  <a:schemeClr val="tx2">
                    <a:lumMod val="75000"/>
                  </a:schemeClr>
                </a:solidFill>
              </a:rPr>
              <a:t>Ellen G. White, </a:t>
            </a:r>
            <a:r>
              <a:rPr lang="en-US" sz="1400" dirty="0" smtClean="0">
                <a:solidFill>
                  <a:schemeClr val="tx2">
                    <a:lumMod val="75000"/>
                  </a:schemeClr>
                </a:solidFill>
              </a:rPr>
              <a:t>March 13, </a:t>
            </a:r>
            <a:r>
              <a:rPr lang="en-US" sz="1400" dirty="0">
                <a:solidFill>
                  <a:schemeClr val="tx2">
                    <a:lumMod val="75000"/>
                  </a:schemeClr>
                </a:solidFill>
              </a:rPr>
              <a:t>1887; in </a:t>
            </a:r>
            <a:r>
              <a:rPr lang="en-US" sz="1400" i="1" dirty="0">
                <a:solidFill>
                  <a:schemeClr val="tx2">
                    <a:lumMod val="75000"/>
                  </a:schemeClr>
                </a:solidFill>
              </a:rPr>
              <a:t>Manuscripts and Memories of Minneapolis</a:t>
            </a:r>
            <a:r>
              <a:rPr lang="en-US" sz="1400" dirty="0">
                <a:solidFill>
                  <a:schemeClr val="tx2">
                    <a:lumMod val="75000"/>
                  </a:schemeClr>
                </a:solidFill>
              </a:rPr>
              <a:t>, p. </a:t>
            </a:r>
            <a:r>
              <a:rPr lang="en-US" sz="1400" dirty="0" smtClean="0">
                <a:solidFill>
                  <a:schemeClr val="tx2">
                    <a:lumMod val="75000"/>
                  </a:schemeClr>
                </a:solidFill>
              </a:rPr>
              <a:t>66)</a:t>
            </a:r>
            <a:endParaRPr lang="en-US" sz="1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2496692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26</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smtClean="0">
                <a:ln>
                  <a:noFill/>
                </a:ln>
                <a:solidFill>
                  <a:srgbClr val="F7CA09"/>
                </a:solidFill>
                <a:effectLst>
                  <a:outerShdw blurRad="38100" dist="38100" dir="2700000" algn="tl">
                    <a:srgbClr val="000000">
                      <a:alpha val="43137"/>
                    </a:srgbClr>
                  </a:outerShdw>
                </a:effectLst>
                <a:uLnTx/>
                <a:uFillTx/>
                <a:latin typeface="Verdana"/>
                <a:ea typeface="+mj-ea"/>
              </a:rPr>
              <a:t>  </a:t>
            </a:r>
            <a:r>
              <a:rPr kumimoji="0" lang="en-US" altLang="en-US" sz="3600" b="0" i="0" u="none" strike="noStrike" kern="1200" cap="none" spc="0" normalizeH="0" baseline="0" noProof="0" dirty="0" smtClean="0">
                <a:ln>
                  <a:noFill/>
                </a:ln>
                <a:solidFill>
                  <a:srgbClr val="FFFF00"/>
                </a:solidFill>
                <a:effectLst/>
                <a:uLnTx/>
                <a:uFillTx/>
                <a:latin typeface="Verdana"/>
                <a:ea typeface="+mj-ea"/>
              </a:rPr>
              <a:t>Waggoner’s View</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5122" name="Picture 2" descr="C:\Users\Ron Duffield\Desktop\RLR Pictures\1888 Books\EJ WAGGONER CH-1.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r="2918"/>
          <a:stretch/>
        </p:blipFill>
        <p:spPr bwMode="auto">
          <a:xfrm>
            <a:off x="2698089" y="1229275"/>
            <a:ext cx="3747822" cy="51308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779050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Waggoner’s View</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I will say also that I have never heard of your having read a testimony to my father in regard to the law. I did not know that you had ever spoken on the subject. If I had known that, the case would have been different. I may state, however, that the view which I have taught is quite materially different from that which father held. I do not know whether or not he now holds the same view</a:t>
            </a:r>
            <a:r>
              <a:rPr lang="en-US" sz="2800" dirty="0" smtClean="0">
                <a:latin typeface="Arial" panose="020B0604020202020204" pitchFamily="34" charset="0"/>
                <a:cs typeface="Arial" panose="020B0604020202020204" pitchFamily="34" charset="0"/>
              </a:rPr>
              <a:t>.”</a:t>
            </a:r>
            <a:r>
              <a:rPr lang="en-US" sz="2800" dirty="0" smtClean="0"/>
              <a:t> </a:t>
            </a:r>
            <a:r>
              <a:rPr lang="en-US" sz="1400" dirty="0">
                <a:solidFill>
                  <a:schemeClr val="tx2">
                    <a:lumMod val="75000"/>
                  </a:schemeClr>
                </a:solidFill>
              </a:rPr>
              <a:t>(E. J. Waggoner to Ellen G. White, April 1, 1887; in </a:t>
            </a:r>
            <a:r>
              <a:rPr lang="en-US" sz="1400" i="1" dirty="0">
                <a:solidFill>
                  <a:schemeClr val="tx2">
                    <a:lumMod val="75000"/>
                  </a:schemeClr>
                </a:solidFill>
              </a:rPr>
              <a:t>Manuscripts and Memories of Minneapolis</a:t>
            </a:r>
            <a:r>
              <a:rPr lang="en-US" sz="1400" dirty="0">
                <a:solidFill>
                  <a:schemeClr val="tx2">
                    <a:lumMod val="75000"/>
                  </a:schemeClr>
                </a:solidFill>
              </a:rPr>
              <a:t>, p. 71</a:t>
            </a:r>
            <a:r>
              <a:rPr lang="en-US" sz="1400" dirty="0" smtClean="0">
                <a:solidFill>
                  <a:schemeClr val="tx2">
                    <a:lumMod val="75000"/>
                  </a:schemeClr>
                </a:solidFill>
              </a:rPr>
              <a:t>)</a:t>
            </a:r>
            <a:endParaRPr lang="en-US" sz="1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9399967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28</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00"/>
              </a:solidFill>
              <a:effectLst/>
              <a:uLnTx/>
              <a:uFillTx/>
            </a:endParaRPr>
          </a:p>
        </p:txBody>
      </p:sp>
      <p:sp>
        <p:nvSpPr>
          <p:cNvPr id="5" name="Rectangle 2"/>
          <p:cNvSpPr txBox="1">
            <a:spLocks noChangeArrowheads="1"/>
          </p:cNvSpPr>
          <p:nvPr/>
        </p:nvSpPr>
        <p:spPr>
          <a:xfrm>
            <a:off x="990600" y="304800"/>
            <a:ext cx="7125113" cy="924475"/>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r>
              <a:rPr kumimoji="0" lang="en-US" altLang="en-US" sz="3600" b="0" i="0" u="none" strike="noStrike" kern="1200" cap="none" spc="0" normalizeH="0" baseline="0" noProof="0" dirty="0" smtClean="0">
                <a:ln>
                  <a:noFill/>
                </a:ln>
                <a:solidFill>
                  <a:srgbClr val="F7CA09"/>
                </a:solidFill>
                <a:effectLst>
                  <a:outerShdw blurRad="38100" dist="38100" dir="2700000" algn="tl">
                    <a:srgbClr val="000000">
                      <a:alpha val="43137"/>
                    </a:srgbClr>
                  </a:outerShdw>
                </a:effectLst>
                <a:uLnTx/>
                <a:uFillTx/>
                <a:latin typeface="Verdana"/>
                <a:ea typeface="+mj-ea"/>
              </a:rPr>
              <a:t>  </a:t>
            </a:r>
            <a:r>
              <a:rPr lang="en-US" altLang="en-US" sz="3600" dirty="0">
                <a:solidFill>
                  <a:srgbClr val="FFFF00"/>
                </a:solidFill>
              </a:rPr>
              <a:t>Ellen White’s </a:t>
            </a:r>
            <a:r>
              <a:rPr lang="en-US" altLang="en-US" sz="3600" dirty="0" smtClean="0">
                <a:solidFill>
                  <a:srgbClr val="FFFF00"/>
                </a:solidFill>
              </a:rPr>
              <a:t>Response</a:t>
            </a:r>
            <a:endParaRPr kumimoji="0" lang="en-US" altLang="en-US" sz="3600" b="0" i="0" u="none" strike="noStrike" kern="1200" cap="none" spc="0" normalizeH="0" baseline="0" noProof="0" dirty="0">
              <a:ln>
                <a:noFill/>
              </a:ln>
              <a:solidFill>
                <a:srgbClr val="FFFF00"/>
              </a:solidFill>
              <a:effectLst/>
              <a:uLnTx/>
              <a:uFillTx/>
              <a:latin typeface="Verdana"/>
              <a:ea typeface="+mj-ea"/>
            </a:endParaRPr>
          </a:p>
        </p:txBody>
      </p:sp>
      <p:pic>
        <p:nvPicPr>
          <p:cNvPr id="6146" name="Picture 2" descr="C:\Users\Ron Duffield\Desktop\RLR Pictures\1888 Books\_EGW- INTRO W- NAME#E69D.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513218" y="1447800"/>
            <a:ext cx="4079875" cy="515864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3480382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Response</a:t>
            </a:r>
            <a:endParaRPr lang="en-US" altLang="en-US" sz="3600" dirty="0">
              <a:solidFill>
                <a:srgbClr val="FFFF00"/>
              </a:solidFill>
            </a:endParaRPr>
          </a:p>
        </p:txBody>
      </p:sp>
      <p:sp>
        <p:nvSpPr>
          <p:cNvPr id="2" name="Content Placeholder 1"/>
          <p:cNvSpPr>
            <a:spLocks noGrp="1"/>
          </p:cNvSpPr>
          <p:nvPr>
            <p:ph idx="1"/>
          </p:nvPr>
        </p:nvSpPr>
        <p:spPr>
          <a:xfrm>
            <a:off x="685800" y="1295400"/>
            <a:ext cx="8229600" cy="5333999"/>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“I </a:t>
            </a:r>
            <a:r>
              <a:rPr lang="en-US" sz="2800" dirty="0">
                <a:latin typeface="Arial" panose="020B0604020202020204" pitchFamily="34" charset="0"/>
                <a:cs typeface="Arial" panose="020B0604020202020204" pitchFamily="34" charset="0"/>
              </a:rPr>
              <a:t>am troubled; for the life of me I cannot remember that which I have been shown in reference to the two laws. I cannot remember what the caution and warning referred to were that were given to Elder [J. H.] Waggoner.  It may be that it was a caution not to make his ideas prominent at that time, for there was great danger of </a:t>
            </a:r>
            <a:r>
              <a:rPr lang="en-US" sz="2800" dirty="0" smtClean="0">
                <a:latin typeface="Arial" panose="020B0604020202020204" pitchFamily="34" charset="0"/>
                <a:cs typeface="Arial" panose="020B0604020202020204" pitchFamily="34" charset="0"/>
              </a:rPr>
              <a:t>disunion.” </a:t>
            </a:r>
            <a:r>
              <a:rPr lang="en-US" sz="1600" dirty="0" smtClean="0">
                <a:solidFill>
                  <a:schemeClr val="tx2">
                    <a:lumMod val="90000"/>
                  </a:schemeClr>
                </a:solidFill>
                <a:latin typeface="Arial" panose="020B0604020202020204" pitchFamily="34" charset="0"/>
                <a:cs typeface="Arial" panose="020B0604020202020204" pitchFamily="34" charset="0"/>
              </a:rPr>
              <a:t>(Ellen G. White to G. I. Butler, April 5, 1887; in  </a:t>
            </a:r>
            <a:r>
              <a:rPr lang="en-US" sz="1600" i="1" dirty="0" smtClean="0">
                <a:solidFill>
                  <a:schemeClr val="tx2">
                    <a:lumMod val="90000"/>
                  </a:schemeClr>
                </a:solidFill>
                <a:latin typeface="Arial" panose="020B0604020202020204" pitchFamily="34" charset="0"/>
                <a:cs typeface="Arial" panose="020B0604020202020204" pitchFamily="34" charset="0"/>
              </a:rPr>
              <a:t>1888 Materials</a:t>
            </a:r>
            <a:r>
              <a:rPr lang="en-US" sz="1600" dirty="0" smtClean="0">
                <a:solidFill>
                  <a:schemeClr val="tx2">
                    <a:lumMod val="90000"/>
                  </a:schemeClr>
                </a:solidFill>
                <a:latin typeface="Arial" panose="020B0604020202020204" pitchFamily="34" charset="0"/>
                <a:cs typeface="Arial" panose="020B0604020202020204" pitchFamily="34" charset="0"/>
              </a:rPr>
              <a:t>, p. 32)</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440195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a:t>
            </a:fld>
            <a:endParaRPr lang="en-US">
              <a:solidFill>
                <a:srgbClr val="FFFFFF"/>
              </a:solidFill>
            </a:endParaRPr>
          </a:p>
        </p:txBody>
      </p:sp>
      <p:sp>
        <p:nvSpPr>
          <p:cNvPr id="4" name="Rectangle 3"/>
          <p:cNvSpPr/>
          <p:nvPr/>
        </p:nvSpPr>
        <p:spPr>
          <a:xfrm>
            <a:off x="609600" y="428179"/>
            <a:ext cx="8001000" cy="5667821"/>
          </a:xfrm>
          <a:prstGeom prst="rect">
            <a:avLst/>
          </a:prstGeom>
        </p:spPr>
        <p:txBody>
          <a:bodyPr wrap="square"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Andalus" panose="02010000000000000000" pitchFamily="2" charset="-78"/>
                <a:ea typeface="+mj-ea"/>
                <a:cs typeface="Andalus" panose="02010000000000000000" pitchFamily="2" charset="-78"/>
              </a:rPr>
              <a:t>Primacy of the Gospel Committee Report</a:t>
            </a:r>
            <a:br>
              <a:rPr kumimoji="0" lang="en-US" sz="6600" b="0"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Andalus" panose="02010000000000000000" pitchFamily="2" charset="-78"/>
                <a:ea typeface="+mj-ea"/>
                <a:cs typeface="Andalus" panose="02010000000000000000" pitchFamily="2" charset="-78"/>
              </a:rPr>
            </a:br>
            <a:r>
              <a:rPr kumimoji="0" lang="en-US" sz="1200" b="0"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Andalus" panose="02010000000000000000" pitchFamily="2" charset="-78"/>
                <a:ea typeface="+mj-ea"/>
                <a:cs typeface="Andalus" panose="02010000000000000000" pitchFamily="2" charset="-78"/>
              </a:rPr>
              <a:t> </a:t>
            </a:r>
            <a:r>
              <a:rPr kumimoji="0" lang="en-US" sz="6600" b="0"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Andalus" panose="02010000000000000000" pitchFamily="2" charset="-78"/>
                <a:ea typeface="+mj-ea"/>
                <a:cs typeface="Andalus" panose="02010000000000000000" pitchFamily="2" charset="-78"/>
              </a:rPr>
              <a:t/>
            </a:r>
            <a:br>
              <a:rPr kumimoji="0" lang="en-US" sz="6600" b="0"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Andalus" panose="02010000000000000000" pitchFamily="2" charset="-78"/>
                <a:ea typeface="+mj-ea"/>
                <a:cs typeface="Andalus" panose="02010000000000000000" pitchFamily="2" charset="-78"/>
              </a:rPr>
            </a:br>
            <a:r>
              <a:rPr kumimoji="0" lang="en-US" sz="5400" b="0"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Andalus" panose="02010000000000000000" pitchFamily="2" charset="-78"/>
                <a:ea typeface="+mj-ea"/>
                <a:cs typeface="Andalus" panose="02010000000000000000" pitchFamily="2" charset="-78"/>
              </a:rPr>
              <a:t>“Areas of Disagreement”</a:t>
            </a:r>
            <a:endParaRPr kumimoji="0" lang="en-US" sz="1800" b="0" i="0" u="none" strike="noStrike" kern="0" cap="none" spc="0" normalizeH="0" baseline="0" noProof="0" dirty="0" smtClean="0">
              <a:ln>
                <a:noFill/>
              </a:ln>
              <a:solidFill>
                <a:srgbClr val="FFFF00"/>
              </a:solidFill>
              <a:effectLst/>
              <a:uLnTx/>
              <a:uFillTx/>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016083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30</a:t>
            </a:fld>
            <a:endParaRPr lang="en-US">
              <a:solidFill>
                <a:srgbClr val="FFFFFF"/>
              </a:solidFill>
            </a:endParaRPr>
          </a:p>
        </p:txBody>
      </p:sp>
      <p:pic>
        <p:nvPicPr>
          <p:cNvPr id="5127" name="Picture 7" descr="C:\Users\Duffieldfamily\Pictures\Picasa\Exports\SDA Church, Minneapolis\Minneapolis.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26483" y="1371600"/>
            <a:ext cx="7696200" cy="5113697"/>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3" name="TextBox 2"/>
          <p:cNvSpPr txBox="1"/>
          <p:nvPr/>
        </p:nvSpPr>
        <p:spPr>
          <a:xfrm>
            <a:off x="723900" y="152400"/>
            <a:ext cx="7696200" cy="954107"/>
          </a:xfrm>
          <a:prstGeom prst="rect">
            <a:avLst/>
          </a:prstGeom>
          <a:noFill/>
        </p:spPr>
        <p:txBody>
          <a:bodyPr wrap="square" rtlCol="0">
            <a:spAutoFit/>
          </a:bodyPr>
          <a:lstStyle/>
          <a:p>
            <a:pPr algn="ctr"/>
            <a:r>
              <a:rPr lang="en-US" sz="2800" dirty="0">
                <a:solidFill>
                  <a:srgbClr val="D7D049"/>
                </a:solidFill>
              </a:rPr>
              <a:t>Minneapolis Seventh-Day Adventist Church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73303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127"/>
                                        </p:tgtEl>
                                        <p:attrNameLst>
                                          <p:attrName>style.visibility</p:attrName>
                                        </p:attrNameLst>
                                      </p:cBhvr>
                                      <p:to>
                                        <p:strVal val="visible"/>
                                      </p:to>
                                    </p:set>
                                    <p:anim calcmode="lin" valueType="num">
                                      <p:cBhvr>
                                        <p:cTn id="7" dur="2000" fill="hold"/>
                                        <p:tgtEl>
                                          <p:spTgt spid="5127"/>
                                        </p:tgtEl>
                                        <p:attrNameLst>
                                          <p:attrName>ppt_w</p:attrName>
                                        </p:attrNameLst>
                                      </p:cBhvr>
                                      <p:tavLst>
                                        <p:tav tm="0">
                                          <p:val>
                                            <p:fltVal val="0"/>
                                          </p:val>
                                        </p:tav>
                                        <p:tav tm="100000">
                                          <p:val>
                                            <p:strVal val="#ppt_w"/>
                                          </p:val>
                                        </p:tav>
                                      </p:tavLst>
                                    </p:anim>
                                    <p:anim calcmode="lin" valueType="num">
                                      <p:cBhvr>
                                        <p:cTn id="8" dur="2000" fill="hold"/>
                                        <p:tgtEl>
                                          <p:spTgt spid="5127"/>
                                        </p:tgtEl>
                                        <p:attrNameLst>
                                          <p:attrName>ppt_h</p:attrName>
                                        </p:attrNameLst>
                                      </p:cBhvr>
                                      <p:tavLst>
                                        <p:tav tm="0">
                                          <p:val>
                                            <p:fltVal val="0"/>
                                          </p:val>
                                        </p:tav>
                                        <p:tav tm="100000">
                                          <p:val>
                                            <p:strVal val="#ppt_h"/>
                                          </p:val>
                                        </p:tav>
                                      </p:tavLst>
                                    </p:anim>
                                    <p:animEffect transition="in" filter="fade">
                                      <p:cBhvr>
                                        <p:cTn id="9" dur="20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Response at Minneapolis</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lnSpcReduction="10000"/>
          </a:bodyPr>
          <a:lstStyle/>
          <a:p>
            <a:pPr marL="0" indent="0">
              <a:buNone/>
            </a:pPr>
            <a:r>
              <a:rPr lang="en-US" sz="2800" dirty="0" smtClean="0">
                <a:latin typeface="Arial" panose="020B0604020202020204" pitchFamily="34" charset="0"/>
                <a:cs typeface="Arial" panose="020B0604020202020204" pitchFamily="34" charset="0"/>
              </a:rPr>
              <a:t>“When </a:t>
            </a:r>
            <a:r>
              <a:rPr lang="en-US" sz="2800" dirty="0">
                <a:latin typeface="Arial" panose="020B0604020202020204" pitchFamily="34" charset="0"/>
                <a:cs typeface="Arial" panose="020B0604020202020204" pitchFamily="34" charset="0"/>
              </a:rPr>
              <a:t>Brother Waggoner brought out these </a:t>
            </a:r>
            <a:r>
              <a:rPr lang="en-US" sz="2800" dirty="0" smtClean="0">
                <a:latin typeface="Arial" panose="020B0604020202020204" pitchFamily="34" charset="0"/>
                <a:cs typeface="Arial" panose="020B0604020202020204" pitchFamily="34" charset="0"/>
              </a:rPr>
              <a:t>ideas [‘the matchless charms of Christ’] </a:t>
            </a:r>
            <a:r>
              <a:rPr lang="en-US" sz="2800" dirty="0">
                <a:latin typeface="Arial" panose="020B0604020202020204" pitchFamily="34" charset="0"/>
                <a:cs typeface="Arial" panose="020B0604020202020204" pitchFamily="34" charset="0"/>
              </a:rPr>
              <a:t>in Minneapolis, it was the first clear teaching on this subject from any human lips I had heard, excepting the conversations between myself and my husband. I have said to myself, It is because God has presented it to me in vision that I see it so clearly, and they cannot see it because they have never had it presented to them as I have. And when another presented it, every fiber of my heart said, Amen</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90000"/>
                  </a:schemeClr>
                </a:solidFill>
                <a:latin typeface="Arial" panose="020B0604020202020204" pitchFamily="34" charset="0"/>
                <a:cs typeface="Arial" panose="020B0604020202020204" pitchFamily="34" charset="0"/>
              </a:rPr>
              <a:t>(Ellen G. White, “Christ and the Law,” Manuscript 5, Sermon June 19, 1889; in </a:t>
            </a:r>
            <a:r>
              <a:rPr lang="en-US" sz="1600" i="1" dirty="0" smtClean="0">
                <a:solidFill>
                  <a:schemeClr val="tx2">
                    <a:lumMod val="90000"/>
                  </a:schemeClr>
                </a:solidFill>
                <a:latin typeface="Arial" panose="020B0604020202020204" pitchFamily="34" charset="0"/>
                <a:cs typeface="Arial" panose="020B0604020202020204" pitchFamily="34" charset="0"/>
              </a:rPr>
              <a:t>1888 Materials</a:t>
            </a:r>
            <a:r>
              <a:rPr lang="en-US" sz="1600" dirty="0" smtClean="0">
                <a:solidFill>
                  <a:schemeClr val="tx2">
                    <a:lumMod val="90000"/>
                  </a:schemeClr>
                </a:solidFill>
                <a:latin typeface="Arial" panose="020B0604020202020204" pitchFamily="34" charset="0"/>
                <a:cs typeface="Arial" panose="020B0604020202020204" pitchFamily="34" charset="0"/>
              </a:rPr>
              <a:t>, p. 349)</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6083539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Response at Minneapolis</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“Dr. Waggoner has spoken to us in a straightforward manner. There is precious light in what he has said. </a:t>
            </a:r>
            <a:r>
              <a:rPr lang="en-US" sz="2800" dirty="0">
                <a:solidFill>
                  <a:schemeClr val="tx2">
                    <a:lumMod val="90000"/>
                  </a:schemeClr>
                </a:solidFill>
                <a:latin typeface="Arial" panose="020B0604020202020204" pitchFamily="34" charset="0"/>
                <a:cs typeface="Arial" panose="020B0604020202020204" pitchFamily="34" charset="0"/>
              </a:rPr>
              <a:t>Some things presented in reference to the law in Galatians, if I fully understand his position, do not harmonize with the understanding I have had of this subject</a:t>
            </a:r>
            <a:r>
              <a:rPr lang="en-US" sz="2800" dirty="0">
                <a:latin typeface="Arial" panose="020B0604020202020204" pitchFamily="34" charset="0"/>
                <a:cs typeface="Arial" panose="020B0604020202020204" pitchFamily="34" charset="0"/>
              </a:rPr>
              <a:t>; but truth will lose nothing by </a:t>
            </a:r>
            <a:r>
              <a:rPr lang="en-US" sz="2800" dirty="0" smtClean="0">
                <a:latin typeface="Arial" panose="020B0604020202020204" pitchFamily="34" charset="0"/>
                <a:cs typeface="Arial" panose="020B0604020202020204" pitchFamily="34" charset="0"/>
              </a:rPr>
              <a:t>investigation…. </a:t>
            </a:r>
          </a:p>
          <a:p>
            <a:pPr marL="0" indent="0">
              <a:buNone/>
            </a:pPr>
            <a:r>
              <a:rPr lang="en-US" sz="2800" dirty="0" smtClean="0">
                <a:latin typeface="Arial" panose="020B0604020202020204" pitchFamily="34" charset="0"/>
                <a:cs typeface="Arial" panose="020B0604020202020204" pitchFamily="34" charset="0"/>
              </a:rPr>
              <a:t>“I </a:t>
            </a:r>
            <a:r>
              <a:rPr lang="en-US" sz="2800" dirty="0">
                <a:latin typeface="Arial" panose="020B0604020202020204" pitchFamily="34" charset="0"/>
                <a:cs typeface="Arial" panose="020B0604020202020204" pitchFamily="34" charset="0"/>
              </a:rPr>
              <a:t>would have humility of mind, and be willing to be instructed as a child. The Lord has been pleased to give me great light, yet I know that He leads other minds, and opens to them the mysteries of His Word, and I want to receive every ray of light that God shall send me, though it should come through the humblest of His servants</a:t>
            </a:r>
            <a:r>
              <a:rPr lang="en-US" sz="2800" dirty="0" smtClean="0">
                <a:latin typeface="Arial" panose="020B0604020202020204" pitchFamily="34" charset="0"/>
                <a:cs typeface="Arial" panose="020B0604020202020204" pitchFamily="34" charset="0"/>
              </a:rPr>
              <a:t>.” (cont.)</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4305329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Response at Minneapolis</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a:bodyPr>
          <a:lstStyle/>
          <a:p>
            <a:pPr marL="0" indent="0">
              <a:buNone/>
            </a:pPr>
            <a:r>
              <a:rPr lang="en-US" sz="2800" dirty="0">
                <a:latin typeface="Arial" panose="020B0604020202020204" pitchFamily="34" charset="0"/>
                <a:cs typeface="Arial" panose="020B0604020202020204" pitchFamily="34" charset="0"/>
              </a:rPr>
              <a:t>“</a:t>
            </a:r>
            <a:r>
              <a:rPr lang="en-US" sz="2800" dirty="0">
                <a:solidFill>
                  <a:schemeClr val="tx2">
                    <a:lumMod val="90000"/>
                  </a:schemeClr>
                </a:solidFill>
                <a:latin typeface="Arial" panose="020B0604020202020204" pitchFamily="34" charset="0"/>
                <a:cs typeface="Arial" panose="020B0604020202020204" pitchFamily="34" charset="0"/>
              </a:rPr>
              <a:t>Some interpretations of Scripture given by Dr. Waggoner I do not regard as correct.</a:t>
            </a:r>
            <a:r>
              <a:rPr lang="en-US" sz="2800" dirty="0">
                <a:latin typeface="Arial" panose="020B0604020202020204" pitchFamily="34" charset="0"/>
                <a:cs typeface="Arial" panose="020B0604020202020204" pitchFamily="34" charset="0"/>
              </a:rPr>
              <a:t> But I believe him to be perfectly honest in his views, and I would respect his feelings and treat him as a Christian gentleman. I have no reason to think that he is not as much esteemed of God as are any of my brethren</a:t>
            </a:r>
            <a:r>
              <a:rPr lang="en-US" sz="2800"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The fact that he honestly holds some views of Scripture differing from yours or mine is no reason why we should treat him as an </a:t>
            </a:r>
            <a:r>
              <a:rPr lang="en-US" sz="2800" dirty="0" smtClean="0">
                <a:latin typeface="Arial" panose="020B0604020202020204" pitchFamily="34" charset="0"/>
                <a:cs typeface="Arial" panose="020B0604020202020204" pitchFamily="34" charset="0"/>
              </a:rPr>
              <a:t>offender,…” (cont.)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7043842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Response at Minneapolis</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fontScale="92500" lnSpcReduction="10000"/>
          </a:bodyPr>
          <a:lstStyle/>
          <a:p>
            <a:pPr marL="0" indent="0">
              <a:buNone/>
            </a:pPr>
            <a:r>
              <a:rPr lang="en-US" sz="2800" dirty="0" smtClean="0">
                <a:latin typeface="Arial" panose="020B0604020202020204" pitchFamily="34" charset="0"/>
                <a:cs typeface="Arial" panose="020B0604020202020204" pitchFamily="34" charset="0"/>
              </a:rPr>
              <a:t>“I </a:t>
            </a:r>
            <a:r>
              <a:rPr lang="en-US" sz="2800" dirty="0">
                <a:latin typeface="Arial" panose="020B0604020202020204" pitchFamily="34" charset="0"/>
                <a:cs typeface="Arial" panose="020B0604020202020204" pitchFamily="34" charset="0"/>
              </a:rPr>
              <a:t>know it would be dangerous to denounce Dr. Waggoner's position as wholly erroneous. This would please the enemy. I see the beauty of truth in the presentation of </a:t>
            </a:r>
            <a:r>
              <a:rPr lang="en-US" sz="2800" dirty="0">
                <a:solidFill>
                  <a:schemeClr val="tx2">
                    <a:lumMod val="90000"/>
                  </a:schemeClr>
                </a:solidFill>
                <a:latin typeface="Arial" panose="020B0604020202020204" pitchFamily="34" charset="0"/>
                <a:cs typeface="Arial" panose="020B0604020202020204" pitchFamily="34" charset="0"/>
              </a:rPr>
              <a:t>the righteousness of Christ in relation to the law as the doctor has placed it before us</a:t>
            </a:r>
            <a:r>
              <a:rPr lang="en-US" sz="2800" dirty="0">
                <a:latin typeface="Arial" panose="020B0604020202020204" pitchFamily="34" charset="0"/>
                <a:cs typeface="Arial" panose="020B0604020202020204" pitchFamily="34" charset="0"/>
              </a:rPr>
              <a:t>. You say, many of you, it is light and truth. Yet you have not presented it in this light heretofore. Is it not possible that through earnest, prayerful searching of the Scriptures he has seen still greater light on some points? </a:t>
            </a:r>
            <a:r>
              <a:rPr lang="en-US" sz="2800" dirty="0">
                <a:solidFill>
                  <a:schemeClr val="tx2">
                    <a:lumMod val="90000"/>
                  </a:schemeClr>
                </a:solidFill>
                <a:latin typeface="Arial" panose="020B0604020202020204" pitchFamily="34" charset="0"/>
                <a:cs typeface="Arial" panose="020B0604020202020204" pitchFamily="34" charset="0"/>
              </a:rPr>
              <a:t>That which has been presented harmonizes perfectly with the light which God has been pleased to give me during all the years of my experience</a:t>
            </a:r>
            <a:r>
              <a:rPr lang="en-US" sz="2800" dirty="0">
                <a:latin typeface="Arial" panose="020B0604020202020204" pitchFamily="34" charset="0"/>
                <a:cs typeface="Arial" panose="020B0604020202020204" pitchFamily="34" charset="0"/>
              </a:rPr>
              <a:t>.” </a:t>
            </a:r>
            <a:r>
              <a:rPr lang="en-US" sz="1600" dirty="0">
                <a:solidFill>
                  <a:schemeClr val="tx2">
                    <a:lumMod val="90000"/>
                  </a:schemeClr>
                </a:solidFill>
                <a:latin typeface="Arial" panose="020B0604020202020204" pitchFamily="34" charset="0"/>
                <a:cs typeface="Arial" panose="020B0604020202020204" pitchFamily="34" charset="0"/>
              </a:rPr>
              <a:t>(Ellen G. White, “To Brethren Assembled at General Conference,” Manuscript 15, November, 1888; in </a:t>
            </a:r>
            <a:r>
              <a:rPr lang="en-US" sz="1600" i="1" dirty="0">
                <a:solidFill>
                  <a:schemeClr val="tx2">
                    <a:lumMod val="90000"/>
                  </a:schemeClr>
                </a:solidFill>
                <a:latin typeface="Arial" panose="020B0604020202020204" pitchFamily="34" charset="0"/>
                <a:cs typeface="Arial" panose="020B0604020202020204" pitchFamily="34" charset="0"/>
              </a:rPr>
              <a:t>1888 Materials</a:t>
            </a:r>
            <a:r>
              <a:rPr lang="en-US" sz="1600" dirty="0">
                <a:solidFill>
                  <a:schemeClr val="tx2">
                    <a:lumMod val="90000"/>
                  </a:schemeClr>
                </a:solidFill>
                <a:latin typeface="Arial" panose="020B0604020202020204" pitchFamily="34" charset="0"/>
                <a:cs typeface="Arial" panose="020B0604020202020204" pitchFamily="34" charset="0"/>
              </a:rPr>
              <a:t>, </a:t>
            </a:r>
            <a:r>
              <a:rPr lang="en-US" sz="1600" dirty="0" smtClean="0">
                <a:solidFill>
                  <a:schemeClr val="tx2">
                    <a:lumMod val="90000"/>
                  </a:schemeClr>
                </a:solidFill>
                <a:latin typeface="Arial" panose="020B0604020202020204" pitchFamily="34" charset="0"/>
                <a:cs typeface="Arial" panose="020B0604020202020204" pitchFamily="34" charset="0"/>
              </a:rPr>
              <a:t>pp</a:t>
            </a:r>
            <a:r>
              <a:rPr lang="en-US" sz="1600" dirty="0">
                <a:solidFill>
                  <a:schemeClr val="tx2">
                    <a:lumMod val="90000"/>
                  </a:schemeClr>
                </a:solidFill>
                <a:latin typeface="Arial" panose="020B0604020202020204" pitchFamily="34" charset="0"/>
                <a:cs typeface="Arial" panose="020B0604020202020204" pitchFamily="34" charset="0"/>
              </a:rPr>
              <a:t>. </a:t>
            </a:r>
            <a:r>
              <a:rPr lang="en-US" sz="1600" dirty="0" smtClean="0">
                <a:solidFill>
                  <a:schemeClr val="tx2">
                    <a:lumMod val="90000"/>
                  </a:schemeClr>
                </a:solidFill>
                <a:latin typeface="Arial" panose="020B0604020202020204" pitchFamily="34" charset="0"/>
                <a:cs typeface="Arial" panose="020B0604020202020204" pitchFamily="34" charset="0"/>
              </a:rPr>
              <a:t>163-164)</a:t>
            </a:r>
            <a:endParaRPr lang="en-US" sz="2800" dirty="0" smtClean="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7636858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Endorsement of Jones &amp; Waggoner</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From Mrs. E. G. White’s attitude and words at that time it was </a:t>
            </a:r>
            <a:r>
              <a:rPr lang="en-US" sz="2800" dirty="0" smtClean="0">
                <a:latin typeface="Arial" panose="020B0604020202020204" pitchFamily="34" charset="0"/>
                <a:cs typeface="Arial" panose="020B0604020202020204" pitchFamily="34" charset="0"/>
              </a:rPr>
              <a:t>plain she </a:t>
            </a:r>
            <a:r>
              <a:rPr lang="en-US" sz="2800" dirty="0">
                <a:latin typeface="Arial" panose="020B0604020202020204" pitchFamily="34" charset="0"/>
                <a:cs typeface="Arial" panose="020B0604020202020204" pitchFamily="34" charset="0"/>
              </a:rPr>
              <a:t>stood one hundred percent with Elders Jones and Waggoner in the message </a:t>
            </a:r>
            <a:r>
              <a:rPr lang="en-US" sz="2800" dirty="0" smtClean="0">
                <a:latin typeface="Arial" panose="020B0604020202020204" pitchFamily="34" charset="0"/>
                <a:cs typeface="Arial" panose="020B0604020202020204" pitchFamily="34" charset="0"/>
              </a:rPr>
              <a:t>they were </a:t>
            </a:r>
            <a:r>
              <a:rPr lang="en-US" sz="2800" dirty="0">
                <a:latin typeface="Arial" panose="020B0604020202020204" pitchFamily="34" charset="0"/>
                <a:cs typeface="Arial" panose="020B0604020202020204" pitchFamily="34" charset="0"/>
              </a:rPr>
              <a:t>presenting at that General Conference meeting” </a:t>
            </a:r>
            <a:r>
              <a:rPr lang="en-US" sz="1600" dirty="0" smtClean="0">
                <a:solidFill>
                  <a:schemeClr val="tx2">
                    <a:lumMod val="75000"/>
                  </a:schemeClr>
                </a:solidFill>
                <a:latin typeface="Arial" panose="020B0604020202020204" pitchFamily="34" charset="0"/>
                <a:cs typeface="Arial" panose="020B0604020202020204" pitchFamily="34" charset="0"/>
              </a:rPr>
              <a:t>(R. T. Nash, “An </a:t>
            </a:r>
            <a:r>
              <a:rPr lang="en-US" sz="1600" dirty="0">
                <a:solidFill>
                  <a:schemeClr val="tx2">
                    <a:lumMod val="75000"/>
                  </a:schemeClr>
                </a:solidFill>
                <a:latin typeface="Arial" panose="020B0604020202020204" pitchFamily="34" charset="0"/>
                <a:cs typeface="Arial" panose="020B0604020202020204" pitchFamily="34" charset="0"/>
              </a:rPr>
              <a:t>Eyewitness Report,” p. </a:t>
            </a:r>
            <a:r>
              <a:rPr lang="en-US" sz="1600" dirty="0" smtClean="0">
                <a:solidFill>
                  <a:schemeClr val="tx2">
                    <a:lumMod val="75000"/>
                  </a:schemeClr>
                </a:solidFill>
                <a:latin typeface="Arial" panose="020B0604020202020204" pitchFamily="34" charset="0"/>
                <a:cs typeface="Arial" panose="020B0604020202020204" pitchFamily="34" charset="0"/>
              </a:rPr>
              <a:t>6, emphasis </a:t>
            </a:r>
            <a:r>
              <a:rPr lang="en-US" sz="1600" dirty="0">
                <a:solidFill>
                  <a:schemeClr val="tx2">
                    <a:lumMod val="75000"/>
                  </a:schemeClr>
                </a:solidFill>
                <a:latin typeface="Arial" panose="020B0604020202020204" pitchFamily="34" charset="0"/>
                <a:cs typeface="Arial" panose="020B0604020202020204" pitchFamily="34" charset="0"/>
              </a:rPr>
              <a:t>supplied. See also: </a:t>
            </a:r>
            <a:r>
              <a:rPr lang="en-US" sz="1600" i="1" dirty="0">
                <a:solidFill>
                  <a:schemeClr val="tx2">
                    <a:lumMod val="75000"/>
                  </a:schemeClr>
                </a:solidFill>
                <a:latin typeface="Arial" panose="020B0604020202020204" pitchFamily="34" charset="0"/>
                <a:cs typeface="Arial" panose="020B0604020202020204" pitchFamily="34" charset="0"/>
              </a:rPr>
              <a:t>Manuscripts and Memories</a:t>
            </a:r>
            <a:r>
              <a:rPr lang="en-US" sz="1600" dirty="0">
                <a:solidFill>
                  <a:schemeClr val="tx2">
                    <a:lumMod val="75000"/>
                  </a:schemeClr>
                </a:solidFill>
                <a:latin typeface="Arial" panose="020B0604020202020204" pitchFamily="34" charset="0"/>
                <a:cs typeface="Arial" panose="020B0604020202020204" pitchFamily="34" charset="0"/>
              </a:rPr>
              <a:t>, p. 355).</a:t>
            </a:r>
            <a:endParaRPr lang="en-US" sz="16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0249223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36</a:t>
            </a:fld>
            <a:endParaRPr lang="en-US">
              <a:solidFill>
                <a:srgbClr val="FFFFFF"/>
              </a:solidFill>
            </a:endParaRPr>
          </a:p>
        </p:txBody>
      </p:sp>
      <p:pic>
        <p:nvPicPr>
          <p:cNvPr id="7170" name="Picture 2" descr="C:\Users\Duffieldfamily\Desktop\1888\1888 Wounded in the House of His Friends\Wounded Pictures\51- G.B.Starr.tif"/>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530343" y="533400"/>
            <a:ext cx="4083315" cy="5180593"/>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3" name="TextBox 2"/>
          <p:cNvSpPr txBox="1"/>
          <p:nvPr/>
        </p:nvSpPr>
        <p:spPr>
          <a:xfrm>
            <a:off x="2651502" y="5943600"/>
            <a:ext cx="3733800" cy="461665"/>
          </a:xfrm>
          <a:prstGeom prst="rect">
            <a:avLst/>
          </a:prstGeom>
          <a:noFill/>
        </p:spPr>
        <p:txBody>
          <a:bodyPr wrap="square" rtlCol="0">
            <a:spAutoFit/>
          </a:bodyPr>
          <a:lstStyle/>
          <a:p>
            <a:pPr algn="ctr"/>
            <a:r>
              <a:rPr lang="en-US" sz="2400" dirty="0">
                <a:solidFill>
                  <a:srgbClr val="D2CB6C"/>
                </a:solidFill>
              </a:rPr>
              <a:t>George Burt Starr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99370579"/>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009442" y="381001"/>
            <a:ext cx="7125113" cy="1066800"/>
          </a:xfrm>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FFF00"/>
                </a:solidFill>
              </a:rPr>
              <a:t>Ellen White’s Endorsement of Jones &amp; Waggoner</a:t>
            </a:r>
            <a:endParaRPr lang="en-US" altLang="en-US" sz="3600"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a:bodyPr>
          <a:lstStyle/>
          <a:p>
            <a:pPr marL="0" indent="0">
              <a:buNone/>
            </a:pPr>
            <a:r>
              <a:rPr lang="en-US" sz="2800" dirty="0">
                <a:latin typeface="Arial" panose="020B0604020202020204" pitchFamily="34" charset="0"/>
                <a:cs typeface="Arial" panose="020B0604020202020204" pitchFamily="34" charset="0"/>
              </a:rPr>
              <a:t>“It was our privilege to attend this meeting and daily to listen to Sister White as she unqualifiedly endorsed the powerful and convincing presentation of this vital subject from the books of Romans and Galatians. Never were clearer proofs given to an assembly that the Lord was speaking through the Spirit of Prophecy. Morning after morning Sister White would reveal the words and conversations of individuals, spoken in their private compartments</a:t>
            </a:r>
            <a:r>
              <a:rPr lang="en-US" sz="2800" dirty="0" smtClean="0">
                <a:latin typeface="Arial" panose="020B0604020202020204" pitchFamily="34" charset="0"/>
                <a:cs typeface="Arial" panose="020B0604020202020204" pitchFamily="34" charset="0"/>
              </a:rPr>
              <a:t>.”  </a:t>
            </a:r>
            <a:r>
              <a:rPr lang="en-US" sz="1700" dirty="0">
                <a:solidFill>
                  <a:schemeClr val="tx2">
                    <a:lumMod val="75000"/>
                  </a:schemeClr>
                </a:solidFill>
                <a:latin typeface="Arial" panose="020B0604020202020204" pitchFamily="34" charset="0"/>
                <a:cs typeface="Arial" panose="020B0604020202020204" pitchFamily="34" charset="0"/>
              </a:rPr>
              <a:t>(G. B. Starr, “The Minneapolis General Conference of 1888: Righteousness by Faith Endorsed by the Testimonies,” unpublished paper, Ellen G. White Estate Document Files, Loma Linda Branch Office</a:t>
            </a:r>
            <a:r>
              <a:rPr lang="en-US" sz="1700" dirty="0" smtClean="0">
                <a:solidFill>
                  <a:schemeClr val="tx2">
                    <a:lumMod val="75000"/>
                  </a:schemeClr>
                </a:solidFill>
                <a:latin typeface="Arial" panose="020B0604020202020204" pitchFamily="34" charset="0"/>
                <a:cs typeface="Arial" panose="020B0604020202020204" pitchFamily="34" charset="0"/>
              </a:rPr>
              <a:t>)</a:t>
            </a:r>
            <a:endParaRPr lang="en-US" sz="16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491207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fontScale="85000" lnSpcReduction="10000"/>
          </a:bodyPr>
          <a:lstStyle/>
          <a:p>
            <a:pPr marL="0" indent="0">
              <a:buNone/>
            </a:pPr>
            <a:r>
              <a:rPr lang="en-US" sz="2800" dirty="0">
                <a:latin typeface="Arial" panose="020B0604020202020204" pitchFamily="34" charset="0"/>
                <a:cs typeface="Arial" panose="020B0604020202020204" pitchFamily="34" charset="0"/>
              </a:rPr>
              <a:t>“I attended the meeting at Minneapolis, the history of that meeting has passed into eternity with its burden of record and when the judgment shall sit and the books shall be opened there will be found registered a history that many who were at that meeting will not be pleased to </a:t>
            </a:r>
            <a:r>
              <a:rPr lang="en-US" sz="2800" dirty="0" smtClean="0">
                <a:latin typeface="Arial" panose="020B0604020202020204" pitchFamily="34" charset="0"/>
                <a:cs typeface="Arial" panose="020B0604020202020204" pitchFamily="34" charset="0"/>
              </a:rPr>
              <a:t>meet….  </a:t>
            </a:r>
            <a:r>
              <a:rPr lang="en-US" sz="2800" dirty="0">
                <a:latin typeface="Arial" panose="020B0604020202020204" pitchFamily="34" charset="0"/>
                <a:cs typeface="Arial" panose="020B0604020202020204" pitchFamily="34" charset="0"/>
              </a:rPr>
              <a:t>I never felt more decidedly the Spirit of the Lord moving upon me than at that meeting. And I know the angels of the Lord were standing by my side to help me. I seemed to live as in clear light of the Sun of Righteousness, but the spirit that prevailed at that meeting was not the Spirit of God. I had to bear a decided testimony against the spirit that prevailed, </a:t>
            </a:r>
            <a:r>
              <a:rPr lang="en-US" sz="2800"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but my testimony was treated with indifference as idle tales. I was charged with being influenced by my son W.C.W., Elder A.T. Jones, E. J. Waggoner</a:t>
            </a:r>
            <a:r>
              <a:rPr lang="en-US" sz="2800" dirty="0" smtClean="0">
                <a:latin typeface="Arial" panose="020B0604020202020204" pitchFamily="34" charset="0"/>
                <a:cs typeface="Arial" panose="020B0604020202020204" pitchFamily="34" charset="0"/>
              </a:rPr>
              <a:t>.” </a:t>
            </a:r>
            <a:r>
              <a:rPr lang="en-US" sz="1600" dirty="0">
                <a:solidFill>
                  <a:schemeClr val="tx2">
                    <a:lumMod val="75000"/>
                  </a:schemeClr>
                </a:solidFill>
                <a:latin typeface="Arial" panose="020B0604020202020204" pitchFamily="34" charset="0"/>
                <a:cs typeface="Arial" panose="020B0604020202020204" pitchFamily="34" charset="0"/>
              </a:rPr>
              <a:t>(Ellen G. White to Brethren, Letter 67, Sept. 17, 1890; in </a:t>
            </a:r>
            <a:r>
              <a:rPr lang="en-US" sz="1600" i="1" dirty="0">
                <a:solidFill>
                  <a:schemeClr val="tx2">
                    <a:lumMod val="75000"/>
                  </a:schemeClr>
                </a:solidFill>
                <a:latin typeface="Arial" panose="020B0604020202020204" pitchFamily="34" charset="0"/>
                <a:cs typeface="Arial" panose="020B0604020202020204" pitchFamily="34" charset="0"/>
              </a:rPr>
              <a:t>1888 Materials</a:t>
            </a:r>
            <a:r>
              <a:rPr lang="en-US" sz="1600" dirty="0">
                <a:solidFill>
                  <a:schemeClr val="tx2">
                    <a:lumMod val="75000"/>
                  </a:schemeClr>
                </a:solidFill>
                <a:latin typeface="Arial" panose="020B0604020202020204" pitchFamily="34" charset="0"/>
                <a:cs typeface="Arial" panose="020B0604020202020204" pitchFamily="34" charset="0"/>
              </a:rPr>
              <a:t>, pp. </a:t>
            </a:r>
            <a:r>
              <a:rPr lang="en-US" sz="1600" dirty="0" smtClean="0">
                <a:solidFill>
                  <a:schemeClr val="tx2">
                    <a:lumMod val="75000"/>
                  </a:schemeClr>
                </a:solidFill>
                <a:latin typeface="Arial" panose="020B0604020202020204" pitchFamily="34" charset="0"/>
                <a:cs typeface="Arial" panose="020B0604020202020204" pitchFamily="34" charset="0"/>
              </a:rPr>
              <a:t>706-707)</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7810317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0"/>
            <a:ext cx="8229600" cy="5181599"/>
          </a:xfrm>
        </p:spPr>
        <p:txBody>
          <a:bodyPr>
            <a:normAutofit fontScale="92500" lnSpcReduction="20000"/>
          </a:bodyPr>
          <a:lstStyle/>
          <a:p>
            <a:pPr marL="0" indent="0">
              <a:buNone/>
            </a:pPr>
            <a:r>
              <a:rPr lang="en-US" sz="2800" dirty="0" smtClean="0">
                <a:latin typeface="Arial" panose="020B0604020202020204" pitchFamily="34" charset="0"/>
                <a:cs typeface="Arial" panose="020B0604020202020204" pitchFamily="34" charset="0"/>
              </a:rPr>
              <a:t>“Never before have I seen among our people such firm self-complacency and unwillingness to accept and acknowledge light as was manifested at </a:t>
            </a:r>
            <a:r>
              <a:rPr lang="en-US" sz="2800" dirty="0">
                <a:latin typeface="Arial" panose="020B0604020202020204" pitchFamily="34" charset="0"/>
                <a:cs typeface="Arial" panose="020B0604020202020204" pitchFamily="34" charset="0"/>
              </a:rPr>
              <a:t>Minneapolis</a:t>
            </a:r>
            <a:r>
              <a:rPr lang="en-US" sz="2800" dirty="0" smtClean="0">
                <a:latin typeface="Arial" panose="020B0604020202020204" pitchFamily="34" charset="0"/>
                <a:cs typeface="Arial" panose="020B0604020202020204" pitchFamily="34" charset="0"/>
              </a:rPr>
              <a:t>.”</a:t>
            </a:r>
            <a:r>
              <a:rPr lang="en-US" sz="2800" dirty="0">
                <a:solidFill>
                  <a:schemeClr val="tx2">
                    <a:lumMod val="75000"/>
                  </a:schemeClr>
                </a:solidFill>
                <a:latin typeface="Arial" panose="020B0604020202020204" pitchFamily="34" charset="0"/>
                <a:cs typeface="Arial" panose="020B0604020202020204" pitchFamily="34" charset="0"/>
              </a:rPr>
              <a:t> </a:t>
            </a:r>
            <a:r>
              <a:rPr lang="en-US" sz="1600" dirty="0">
                <a:solidFill>
                  <a:schemeClr val="tx2">
                    <a:lumMod val="75000"/>
                  </a:schemeClr>
                </a:solidFill>
                <a:latin typeface="Arial" panose="020B0604020202020204" pitchFamily="34" charset="0"/>
                <a:cs typeface="Arial" panose="020B0604020202020204" pitchFamily="34" charset="0"/>
              </a:rPr>
              <a:t>(EGW to F. E. </a:t>
            </a:r>
            <a:r>
              <a:rPr lang="en-US" sz="1600" dirty="0" err="1">
                <a:solidFill>
                  <a:schemeClr val="tx2">
                    <a:lumMod val="75000"/>
                  </a:schemeClr>
                </a:solidFill>
                <a:latin typeface="Arial" panose="020B0604020202020204" pitchFamily="34" charset="0"/>
                <a:cs typeface="Arial" panose="020B0604020202020204" pitchFamily="34" charset="0"/>
              </a:rPr>
              <a:t>Beldon</a:t>
            </a:r>
            <a:r>
              <a:rPr lang="en-US" sz="1600" dirty="0">
                <a:solidFill>
                  <a:schemeClr val="tx2">
                    <a:lumMod val="75000"/>
                  </a:schemeClr>
                </a:solidFill>
                <a:latin typeface="Arial" panose="020B0604020202020204" pitchFamily="34" charset="0"/>
                <a:cs typeface="Arial" panose="020B0604020202020204" pitchFamily="34" charset="0"/>
              </a:rPr>
              <a:t>, Letter 2a, Nov. 5, 1892; in </a:t>
            </a:r>
            <a:r>
              <a:rPr lang="en-US" sz="1600" i="1" dirty="0">
                <a:solidFill>
                  <a:schemeClr val="tx2">
                    <a:lumMod val="75000"/>
                  </a:schemeClr>
                </a:solidFill>
                <a:latin typeface="Arial" panose="020B0604020202020204" pitchFamily="34" charset="0"/>
                <a:cs typeface="Arial" panose="020B0604020202020204" pitchFamily="34" charset="0"/>
              </a:rPr>
              <a:t>1888 Materials</a:t>
            </a:r>
            <a:r>
              <a:rPr lang="en-US" sz="1600" dirty="0">
                <a:solidFill>
                  <a:schemeClr val="tx2">
                    <a:lumMod val="75000"/>
                  </a:schemeClr>
                </a:solidFill>
                <a:latin typeface="Arial" panose="020B0604020202020204" pitchFamily="34" charset="0"/>
                <a:cs typeface="Arial" panose="020B0604020202020204" pitchFamily="34" charset="0"/>
              </a:rPr>
              <a:t>, p. 1067)</a:t>
            </a:r>
            <a:r>
              <a:rPr lang="en-US" sz="1600" dirty="0" smtClean="0">
                <a:latin typeface="Arial" panose="020B0604020202020204" pitchFamily="34" charset="0"/>
                <a:cs typeface="Arial" panose="020B0604020202020204" pitchFamily="34" charset="0"/>
              </a:rPr>
              <a:t> </a:t>
            </a:r>
          </a:p>
          <a:p>
            <a:pPr marL="0" indent="0">
              <a:buNone/>
            </a:pPr>
            <a:r>
              <a:rPr lang="en-US" sz="2800" dirty="0" smtClean="0">
                <a:latin typeface="Arial" panose="020B0604020202020204" pitchFamily="34" charset="0"/>
                <a:cs typeface="Arial" panose="020B0604020202020204" pitchFamily="34" charset="0"/>
              </a:rPr>
              <a:t>“My testimony was ignored, and never in my life experience was I treated as at that </a:t>
            </a:r>
            <a:r>
              <a:rPr lang="en-US" sz="2800" dirty="0">
                <a:latin typeface="Arial" panose="020B0604020202020204" pitchFamily="34" charset="0"/>
                <a:cs typeface="Arial" panose="020B0604020202020204" pitchFamily="34" charset="0"/>
              </a:rPr>
              <a:t>conference;” </a:t>
            </a:r>
            <a:r>
              <a:rPr lang="en-US" sz="1600" dirty="0" smtClean="0">
                <a:solidFill>
                  <a:schemeClr val="tx2">
                    <a:lumMod val="75000"/>
                  </a:schemeClr>
                </a:solidFill>
                <a:latin typeface="Arial" panose="020B0604020202020204" pitchFamily="34" charset="0"/>
                <a:cs typeface="Arial" panose="020B0604020202020204" pitchFamily="34" charset="0"/>
              </a:rPr>
              <a:t>(Ellen </a:t>
            </a:r>
            <a:r>
              <a:rPr lang="en-US" sz="1600" dirty="0">
                <a:solidFill>
                  <a:schemeClr val="tx2">
                    <a:lumMod val="75000"/>
                  </a:schemeClr>
                </a:solidFill>
                <a:latin typeface="Arial" panose="020B0604020202020204" pitchFamily="34" charset="0"/>
                <a:cs typeface="Arial" panose="020B0604020202020204" pitchFamily="34" charset="0"/>
              </a:rPr>
              <a:t>G. White to W. M. Healey, Letter 7, Dec. 9, 1888; in 1888 Materials, p. </a:t>
            </a:r>
            <a:r>
              <a:rPr lang="en-US" sz="1600" dirty="0" smtClean="0">
                <a:solidFill>
                  <a:schemeClr val="tx2">
                    <a:lumMod val="75000"/>
                  </a:schemeClr>
                </a:solidFill>
                <a:latin typeface="Arial" panose="020B0604020202020204" pitchFamily="34" charset="0"/>
                <a:cs typeface="Arial" panose="020B0604020202020204" pitchFamily="34" charset="0"/>
              </a:rPr>
              <a:t>187).</a:t>
            </a:r>
            <a:r>
              <a:rPr lang="en-US" sz="2800" dirty="0" smtClean="0">
                <a:solidFill>
                  <a:schemeClr val="tx2">
                    <a:lumMod val="75000"/>
                  </a:schemeClr>
                </a:solidFill>
                <a:latin typeface="Arial" panose="020B0604020202020204" pitchFamily="34" charset="0"/>
                <a:cs typeface="Arial" panose="020B0604020202020204" pitchFamily="34" charset="0"/>
              </a:rPr>
              <a:t> </a:t>
            </a:r>
          </a:p>
          <a:p>
            <a:pPr marL="0" indent="0">
              <a:buNone/>
            </a:pPr>
            <a:r>
              <a:rPr lang="en-US" sz="2800" dirty="0">
                <a:latin typeface="Arial" panose="020B0604020202020204" pitchFamily="34" charset="0"/>
                <a:cs typeface="Arial" panose="020B0604020202020204" pitchFamily="34" charset="0"/>
              </a:rPr>
              <a:t>“I tell you the work God has given me to do has not suffered and is not likely to suffer half as much from open opposers as from my apparent friends, those who appear to be defenders of the Testimonies, but are their real assailants; who weaken them and make them of none effect.” </a:t>
            </a:r>
            <a:r>
              <a:rPr lang="en-US" sz="1600" dirty="0" smtClean="0">
                <a:solidFill>
                  <a:schemeClr val="tx2">
                    <a:lumMod val="75000"/>
                  </a:schemeClr>
                </a:solidFill>
                <a:latin typeface="Arial" panose="020B0604020202020204" pitchFamily="34" charset="0"/>
                <a:cs typeface="Arial" panose="020B0604020202020204" pitchFamily="34" charset="0"/>
              </a:rPr>
              <a:t>(Ellen G. White to G. I. Butler, Letter </a:t>
            </a:r>
            <a:r>
              <a:rPr lang="en-US" sz="1600" dirty="0">
                <a:solidFill>
                  <a:schemeClr val="tx2">
                    <a:lumMod val="75000"/>
                  </a:schemeClr>
                </a:solidFill>
                <a:latin typeface="Arial" panose="020B0604020202020204" pitchFamily="34" charset="0"/>
                <a:cs typeface="Arial" panose="020B0604020202020204" pitchFamily="34" charset="0"/>
              </a:rPr>
              <a:t>18, Dec. 11, </a:t>
            </a:r>
            <a:r>
              <a:rPr lang="en-US" sz="1600" dirty="0" smtClean="0">
                <a:solidFill>
                  <a:schemeClr val="tx2">
                    <a:lumMod val="75000"/>
                  </a:schemeClr>
                </a:solidFill>
                <a:latin typeface="Arial" panose="020B0604020202020204" pitchFamily="34" charset="0"/>
                <a:cs typeface="Arial" panose="020B0604020202020204" pitchFamily="34" charset="0"/>
              </a:rPr>
              <a:t>1888; in </a:t>
            </a:r>
            <a:r>
              <a:rPr lang="en-US" sz="1600" i="1" dirty="0" smtClean="0">
                <a:solidFill>
                  <a:schemeClr val="tx2">
                    <a:lumMod val="75000"/>
                  </a:schemeClr>
                </a:solidFill>
                <a:latin typeface="Arial" panose="020B0604020202020204" pitchFamily="34" charset="0"/>
                <a:cs typeface="Arial" panose="020B0604020202020204" pitchFamily="34" charset="0"/>
              </a:rPr>
              <a:t>1888 Materials, </a:t>
            </a:r>
            <a:r>
              <a:rPr lang="en-US" sz="1600" dirty="0" smtClean="0">
                <a:solidFill>
                  <a:schemeClr val="tx2">
                    <a:lumMod val="75000"/>
                  </a:schemeClr>
                </a:solidFill>
                <a:latin typeface="Arial" panose="020B0604020202020204" pitchFamily="34" charset="0"/>
                <a:cs typeface="Arial" panose="020B0604020202020204" pitchFamily="34" charset="0"/>
              </a:rPr>
              <a:t>p</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smtClean="0">
                <a:solidFill>
                  <a:schemeClr val="tx2">
                    <a:lumMod val="75000"/>
                  </a:schemeClr>
                </a:solidFill>
                <a:latin typeface="Arial" panose="020B0604020202020204" pitchFamily="34" charset="0"/>
                <a:cs typeface="Arial" panose="020B0604020202020204" pitchFamily="34" charset="0"/>
              </a:rPr>
              <a:t>194</a:t>
            </a:r>
            <a:r>
              <a:rPr lang="en-US" sz="1600" dirty="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9323517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a:t>
            </a:fld>
            <a:endParaRPr lang="en-US">
              <a:solidFill>
                <a:srgbClr val="FFFFFF"/>
              </a:solidFill>
            </a:endParaRPr>
          </a:p>
        </p:txBody>
      </p:sp>
      <p:pic>
        <p:nvPicPr>
          <p:cNvPr id="5" name="Picture 4" descr="Screen Clipping"/>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447800" y="228600"/>
            <a:ext cx="6248400" cy="5588166"/>
          </a:xfrm>
          <a:prstGeom prst="rect">
            <a:avLst/>
          </a:prstGeom>
        </p:spPr>
      </p:pic>
      <p:pic>
        <p:nvPicPr>
          <p:cNvPr id="6" name="Picture 5" descr="Screen Clipping"/>
          <p:cNvPicPr>
            <a:picLocks noChangeAspect="1"/>
          </p:cNvPicPr>
          <p:nvPr/>
        </p:nvPicPr>
        <p:blipFill rotWithShape="1">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1886"/>
          <a:stretch/>
        </p:blipFill>
        <p:spPr>
          <a:xfrm>
            <a:off x="1447800" y="5460572"/>
            <a:ext cx="6248400" cy="1202327"/>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335061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0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0"/>
            <a:ext cx="8229600" cy="5181600"/>
          </a:xfrm>
        </p:spPr>
        <p:txBody>
          <a:bodyPr>
            <a:normAutofit fontScale="92500" lnSpcReduction="10000"/>
          </a:bodyPr>
          <a:lstStyle/>
          <a:p>
            <a:pPr marL="0" indent="0">
              <a:buNone/>
            </a:pPr>
            <a:r>
              <a:rPr lang="en-US" sz="2700" dirty="0">
                <a:latin typeface="Arial" panose="020B0604020202020204" pitchFamily="34" charset="0"/>
                <a:cs typeface="Arial" panose="020B0604020202020204" pitchFamily="34" charset="0"/>
              </a:rPr>
              <a:t>“My guide said, </a:t>
            </a:r>
            <a:r>
              <a:rPr lang="en-US" sz="2700" dirty="0" smtClean="0">
                <a:latin typeface="Arial" panose="020B0604020202020204" pitchFamily="34" charset="0"/>
                <a:cs typeface="Arial" panose="020B0604020202020204" pitchFamily="34" charset="0"/>
              </a:rPr>
              <a:t>‘Follow </a:t>
            </a:r>
            <a:r>
              <a:rPr lang="en-US" sz="2700" dirty="0">
                <a:latin typeface="Arial" panose="020B0604020202020204" pitchFamily="34" charset="0"/>
                <a:cs typeface="Arial" panose="020B0604020202020204" pitchFamily="34" charset="0"/>
              </a:rPr>
              <a:t>me</a:t>
            </a:r>
            <a:r>
              <a:rPr lang="en-US" sz="2700" dirty="0" smtClean="0">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I was then taken to the different houses where our people made their homes. I heard the conversation, the remarks, made in reference to myself; the testimonies borne at that meeting were commented upon. W.C.W. was talked of and presented in a most ridiculous light. I could define the speakers by their voices. </a:t>
            </a:r>
            <a:r>
              <a:rPr lang="en-US" sz="2700" dirty="0" smtClean="0">
                <a:latin typeface="Arial" panose="020B0604020202020204" pitchFamily="34" charset="0"/>
                <a:cs typeface="Arial" panose="020B0604020202020204" pitchFamily="34" charset="0"/>
              </a:rPr>
              <a:t> A</a:t>
            </a:r>
            <a:r>
              <a:rPr lang="en-US" sz="2700" dirty="0">
                <a:latin typeface="Arial" panose="020B0604020202020204" pitchFamily="34" charset="0"/>
                <a:cs typeface="Arial" panose="020B0604020202020204" pitchFamily="34" charset="0"/>
              </a:rPr>
              <a:t>. T. Jones was commented upon in like manner, so was E. J. Waggoner, Said my guide, </a:t>
            </a:r>
            <a:r>
              <a:rPr lang="en-US" sz="2700" dirty="0" smtClean="0">
                <a:latin typeface="Arial" panose="020B0604020202020204" pitchFamily="34" charset="0"/>
                <a:cs typeface="Arial" panose="020B0604020202020204" pitchFamily="34" charset="0"/>
              </a:rPr>
              <a:t>‘Where </a:t>
            </a:r>
            <a:r>
              <a:rPr lang="en-US" sz="2700" dirty="0">
                <a:latin typeface="Arial" panose="020B0604020202020204" pitchFamily="34" charset="0"/>
                <a:cs typeface="Arial" panose="020B0604020202020204" pitchFamily="34" charset="0"/>
              </a:rPr>
              <a:t>is the earnest prayer, the seeking of God with humble heart for light</a:t>
            </a:r>
            <a:r>
              <a:rPr lang="en-US" sz="2700" dirty="0" smtClean="0">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I was listening in the different rooms to the sarcastic remarks, unchristian comments, the excitable, exaggerated statements made all because that there was a difference in the views of the law in Galatians</a:t>
            </a:r>
            <a:r>
              <a:rPr lang="en-US" sz="2700" dirty="0" smtClean="0">
                <a:latin typeface="Arial" panose="020B0604020202020204" pitchFamily="34" charset="0"/>
                <a:cs typeface="Arial" panose="020B0604020202020204" pitchFamily="34" charset="0"/>
              </a:rPr>
              <a:t>.” </a:t>
            </a:r>
            <a:r>
              <a:rPr lang="en-US" sz="1700" dirty="0" smtClean="0">
                <a:solidFill>
                  <a:schemeClr val="tx2">
                    <a:lumMod val="75000"/>
                  </a:schemeClr>
                </a:solidFill>
                <a:latin typeface="Arial" panose="020B0604020202020204" pitchFamily="34" charset="0"/>
                <a:cs typeface="Arial" panose="020B0604020202020204" pitchFamily="34" charset="0"/>
              </a:rPr>
              <a:t>(</a:t>
            </a:r>
            <a:r>
              <a:rPr lang="en-US" sz="1700" dirty="0">
                <a:solidFill>
                  <a:schemeClr val="tx2">
                    <a:lumMod val="75000"/>
                  </a:schemeClr>
                </a:solidFill>
                <a:latin typeface="Arial" panose="020B0604020202020204" pitchFamily="34" charset="0"/>
                <a:cs typeface="Arial" panose="020B0604020202020204" pitchFamily="34" charset="0"/>
              </a:rPr>
              <a:t>Ellen G. White to </a:t>
            </a:r>
            <a:r>
              <a:rPr lang="en-US" sz="1700" dirty="0" smtClean="0">
                <a:solidFill>
                  <a:schemeClr val="tx2">
                    <a:lumMod val="75000"/>
                  </a:schemeClr>
                </a:solidFill>
                <a:latin typeface="Arial" panose="020B0604020202020204" pitchFamily="34" charset="0"/>
                <a:cs typeface="Arial" panose="020B0604020202020204" pitchFamily="34" charset="0"/>
              </a:rPr>
              <a:t>J. Fargo, </a:t>
            </a:r>
            <a:r>
              <a:rPr lang="en-US" sz="1700" dirty="0">
                <a:solidFill>
                  <a:schemeClr val="tx2">
                    <a:lumMod val="75000"/>
                  </a:schemeClr>
                </a:solidFill>
                <a:latin typeface="Arial" panose="020B0604020202020204" pitchFamily="34" charset="0"/>
                <a:cs typeface="Arial" panose="020B0604020202020204" pitchFamily="34" charset="0"/>
              </a:rPr>
              <a:t>Letter </a:t>
            </a:r>
            <a:r>
              <a:rPr lang="en-US" sz="1700" dirty="0" smtClean="0">
                <a:solidFill>
                  <a:schemeClr val="tx2">
                    <a:lumMod val="75000"/>
                  </a:schemeClr>
                </a:solidFill>
                <a:latin typeface="Arial" panose="020B0604020202020204" pitchFamily="34" charset="0"/>
                <a:cs typeface="Arial" panose="020B0604020202020204" pitchFamily="34" charset="0"/>
              </a:rPr>
              <a:t>50, </a:t>
            </a:r>
            <a:r>
              <a:rPr lang="en-US" sz="1700" dirty="0">
                <a:solidFill>
                  <a:schemeClr val="tx2">
                    <a:lumMod val="75000"/>
                  </a:schemeClr>
                </a:solidFill>
                <a:latin typeface="Arial" panose="020B0604020202020204" pitchFamily="34" charset="0"/>
                <a:cs typeface="Arial" panose="020B0604020202020204" pitchFamily="34" charset="0"/>
              </a:rPr>
              <a:t>May </a:t>
            </a:r>
            <a:r>
              <a:rPr lang="en-US" sz="1700" dirty="0" smtClean="0">
                <a:solidFill>
                  <a:schemeClr val="tx2">
                    <a:lumMod val="75000"/>
                  </a:schemeClr>
                </a:solidFill>
                <a:latin typeface="Arial" panose="020B0604020202020204" pitchFamily="34" charset="0"/>
                <a:cs typeface="Arial" panose="020B0604020202020204" pitchFamily="34" charset="0"/>
              </a:rPr>
              <a:t>2, 1889; </a:t>
            </a:r>
            <a:r>
              <a:rPr lang="en-US" sz="1700" dirty="0">
                <a:solidFill>
                  <a:schemeClr val="tx2">
                    <a:lumMod val="75000"/>
                  </a:schemeClr>
                </a:solidFill>
                <a:latin typeface="Arial" panose="020B0604020202020204" pitchFamily="34" charset="0"/>
                <a:cs typeface="Arial" panose="020B0604020202020204" pitchFamily="34" charset="0"/>
              </a:rPr>
              <a:t>in </a:t>
            </a:r>
            <a:r>
              <a:rPr lang="en-US" sz="1700" i="1" dirty="0">
                <a:solidFill>
                  <a:schemeClr val="tx2">
                    <a:lumMod val="75000"/>
                  </a:schemeClr>
                </a:solidFill>
                <a:latin typeface="Arial" panose="020B0604020202020204" pitchFamily="34" charset="0"/>
                <a:cs typeface="Arial" panose="020B0604020202020204" pitchFamily="34" charset="0"/>
              </a:rPr>
              <a:t>1888 Materials</a:t>
            </a:r>
            <a:r>
              <a:rPr lang="en-US" sz="1700" dirty="0">
                <a:solidFill>
                  <a:schemeClr val="tx2">
                    <a:lumMod val="75000"/>
                  </a:schemeClr>
                </a:solidFill>
                <a:latin typeface="Arial" panose="020B0604020202020204" pitchFamily="34" charset="0"/>
                <a:cs typeface="Arial" panose="020B0604020202020204" pitchFamily="34" charset="0"/>
              </a:rPr>
              <a:t>, </a:t>
            </a:r>
            <a:r>
              <a:rPr lang="en-US" sz="1700" dirty="0" smtClean="0">
                <a:solidFill>
                  <a:schemeClr val="tx2">
                    <a:lumMod val="75000"/>
                  </a:schemeClr>
                </a:solidFill>
                <a:latin typeface="Arial" panose="020B0604020202020204" pitchFamily="34" charset="0"/>
                <a:cs typeface="Arial" panose="020B0604020202020204" pitchFamily="34" charset="0"/>
              </a:rPr>
              <a:t>pp. 296-297)</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953066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1"/>
            <a:ext cx="8229600" cy="4953000"/>
          </a:xfrm>
        </p:spPr>
        <p:txBody>
          <a:bodyPr>
            <a:normAutofit fontScale="92500"/>
          </a:bodyPr>
          <a:lstStyle/>
          <a:p>
            <a:pPr marL="0" indent="0">
              <a:buNone/>
            </a:pPr>
            <a:r>
              <a:rPr lang="en-US" sz="2800" dirty="0" smtClean="0">
                <a:latin typeface="Arial" panose="020B0604020202020204" pitchFamily="34" charset="0"/>
                <a:cs typeface="Arial" panose="020B0604020202020204" pitchFamily="34" charset="0"/>
              </a:rPr>
              <a:t>“Bro</a:t>
            </a:r>
            <a:r>
              <a:rPr lang="en-US" sz="2800" dirty="0">
                <a:latin typeface="Arial" panose="020B0604020202020204" pitchFamily="34" charset="0"/>
                <a:cs typeface="Arial" panose="020B0604020202020204" pitchFamily="34" charset="0"/>
              </a:rPr>
              <a:t>. Olsen you speak of my return to America. For three years I stood in Battle Creek as a witness for the truth. Those who then refused to receive the testimony given me by God for them, and rejected the evidences attending these testimonies, would not be benefited should I </a:t>
            </a:r>
            <a:r>
              <a:rPr lang="en-US" sz="2800" dirty="0" smtClean="0">
                <a:latin typeface="Arial" panose="020B0604020202020204" pitchFamily="34" charset="0"/>
                <a:cs typeface="Arial" panose="020B0604020202020204" pitchFamily="34" charset="0"/>
              </a:rPr>
              <a:t>return….</a:t>
            </a:r>
          </a:p>
          <a:p>
            <a:pPr marL="0" indent="0">
              <a:buNone/>
            </a:pPr>
            <a:r>
              <a:rPr lang="en-US" sz="2800" dirty="0" smtClean="0">
                <a:latin typeface="Arial" panose="020B0604020202020204" pitchFamily="34" charset="0"/>
                <a:cs typeface="Arial" panose="020B0604020202020204" pitchFamily="34" charset="0"/>
              </a:rPr>
              <a:t>“While </a:t>
            </a:r>
            <a:r>
              <a:rPr lang="en-US" sz="2800" dirty="0">
                <a:latin typeface="Arial" panose="020B0604020202020204" pitchFamily="34" charset="0"/>
                <a:cs typeface="Arial" panose="020B0604020202020204" pitchFamily="34" charset="0"/>
              </a:rPr>
              <a:t>at Minneapolis He bade me follow him from room to room, that I might hear what was spoken in the bed chamber. The enemy had things very much his own way. I heard no word of prayer, but I heard my name mentioned in a slurring, criticizing way</a:t>
            </a:r>
            <a:r>
              <a:rPr lang="en-US" sz="2800" dirty="0" smtClean="0">
                <a:latin typeface="Arial" panose="020B0604020202020204" pitchFamily="34" charset="0"/>
                <a:cs typeface="Arial" panose="020B0604020202020204" pitchFamily="34" charset="0"/>
              </a:rPr>
              <a:t>.” </a:t>
            </a:r>
            <a:r>
              <a:rPr lang="en-US" sz="1700" dirty="0" smtClean="0">
                <a:solidFill>
                  <a:schemeClr val="tx2">
                    <a:lumMod val="75000"/>
                  </a:schemeClr>
                </a:solidFill>
                <a:latin typeface="Arial" panose="020B0604020202020204" pitchFamily="34" charset="0"/>
                <a:cs typeface="Arial" panose="020B0604020202020204" pitchFamily="34" charset="0"/>
              </a:rPr>
              <a:t>(</a:t>
            </a:r>
            <a:r>
              <a:rPr lang="en-US" sz="1700" dirty="0">
                <a:solidFill>
                  <a:schemeClr val="tx2">
                    <a:lumMod val="75000"/>
                  </a:schemeClr>
                </a:solidFill>
                <a:latin typeface="Arial" panose="020B0604020202020204" pitchFamily="34" charset="0"/>
                <a:cs typeface="Arial" panose="020B0604020202020204" pitchFamily="34" charset="0"/>
              </a:rPr>
              <a:t>Ellen G. White to O. A. Olsen, Letter 81, May 31, 1896; in </a:t>
            </a:r>
            <a:r>
              <a:rPr lang="en-US" sz="1700" i="1" dirty="0">
                <a:solidFill>
                  <a:schemeClr val="tx2">
                    <a:lumMod val="75000"/>
                  </a:schemeClr>
                </a:solidFill>
                <a:latin typeface="Arial" panose="020B0604020202020204" pitchFamily="34" charset="0"/>
                <a:cs typeface="Arial" panose="020B0604020202020204" pitchFamily="34" charset="0"/>
              </a:rPr>
              <a:t>1888 Materials</a:t>
            </a:r>
            <a:r>
              <a:rPr lang="en-US" sz="1700" dirty="0">
                <a:solidFill>
                  <a:schemeClr val="tx2">
                    <a:lumMod val="75000"/>
                  </a:schemeClr>
                </a:solidFill>
                <a:latin typeface="Arial" panose="020B0604020202020204" pitchFamily="34" charset="0"/>
                <a:cs typeface="Arial" panose="020B0604020202020204" pitchFamily="34" charset="0"/>
              </a:rPr>
              <a:t>, p. 1564</a:t>
            </a:r>
            <a:r>
              <a:rPr lang="en-US" sz="1700" dirty="0" smtClean="0">
                <a:solidFill>
                  <a:schemeClr val="tx2">
                    <a:lumMod val="75000"/>
                  </a:schemeClr>
                </a:solidFill>
                <a:latin typeface="Arial" panose="020B0604020202020204" pitchFamily="34" charset="0"/>
                <a:cs typeface="Arial" panose="020B0604020202020204" pitchFamily="34" charset="0"/>
              </a:rPr>
              <a:t>)</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425191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42</a:t>
            </a:fld>
            <a:endParaRPr lang="en-US">
              <a:solidFill>
                <a:srgbClr val="FFFFFF"/>
              </a:solidFill>
            </a:endParaRPr>
          </a:p>
        </p:txBody>
      </p:sp>
      <p:pic>
        <p:nvPicPr>
          <p:cNvPr id="3074" name="Picture 2" descr="c:\Users\Ron Duffield\Documents\1888\1888 Wounded in the House of His Friends\Wounded Pictures\F.H.Westphal.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13621" y="304800"/>
            <a:ext cx="3916759" cy="54102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3" name="TextBox 2"/>
          <p:cNvSpPr txBox="1"/>
          <p:nvPr/>
        </p:nvSpPr>
        <p:spPr>
          <a:xfrm>
            <a:off x="2716510" y="5870553"/>
            <a:ext cx="3710979" cy="523220"/>
          </a:xfrm>
          <a:prstGeom prst="rect">
            <a:avLst/>
          </a:prstGeom>
          <a:noFill/>
        </p:spPr>
        <p:txBody>
          <a:bodyPr wrap="square" rtlCol="0">
            <a:spAutoFit/>
          </a:bodyPr>
          <a:lstStyle/>
          <a:p>
            <a:pPr algn="ctr"/>
            <a:r>
              <a:rPr lang="en-US" sz="2800" dirty="0">
                <a:solidFill>
                  <a:srgbClr val="D7D049"/>
                </a:solidFill>
              </a:rPr>
              <a:t>F. H. Westphal</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9531848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0"/>
            <a:ext cx="8229600" cy="5105399"/>
          </a:xfrm>
        </p:spPr>
        <p:txBody>
          <a:bodyPr>
            <a:normAutofit fontScale="92500" lnSpcReduction="10000"/>
          </a:bodyPr>
          <a:lstStyle/>
          <a:p>
            <a:pPr marL="0" indent="0">
              <a:buNone/>
            </a:pPr>
            <a:r>
              <a:rPr lang="en-US" sz="2800" dirty="0" smtClean="0">
                <a:latin typeface="Arial" panose="020B0604020202020204" pitchFamily="34" charset="0"/>
                <a:cs typeface="Arial" panose="020B0604020202020204" pitchFamily="34" charset="0"/>
              </a:rPr>
              <a:t>“I will relate what I remember of the 1888 General Conference in Minneapolis, Minn. It rings in my ears still, how Sister White earnestly appealed to the conference to accept the </a:t>
            </a:r>
            <a:r>
              <a:rPr lang="en-US" sz="2800" dirty="0" smtClean="0">
                <a:solidFill>
                  <a:schemeClr val="tx2">
                    <a:lumMod val="75000"/>
                  </a:schemeClr>
                </a:solidFill>
                <a:latin typeface="Arial" panose="020B0604020202020204" pitchFamily="34" charset="0"/>
                <a:cs typeface="Arial" panose="020B0604020202020204" pitchFamily="34" charset="0"/>
              </a:rPr>
              <a:t>message of Justification by Faith</a:t>
            </a:r>
            <a:r>
              <a:rPr lang="en-US" sz="2800" dirty="0" smtClean="0">
                <a:latin typeface="Arial" panose="020B0604020202020204" pitchFamily="34" charset="0"/>
                <a:cs typeface="Arial" panose="020B0604020202020204" pitchFamily="34" charset="0"/>
              </a:rPr>
              <a:t>…</a:t>
            </a:r>
          </a:p>
          <a:p>
            <a:pPr marL="0" indent="0">
              <a:buNone/>
            </a:pPr>
            <a:r>
              <a:rPr lang="en-US" sz="2800" dirty="0" smtClean="0">
                <a:latin typeface="Arial" panose="020B0604020202020204" pitchFamily="34" charset="0"/>
                <a:cs typeface="Arial" panose="020B0604020202020204" pitchFamily="34" charset="0"/>
              </a:rPr>
              <a:t>“She said that she was carried in vision from room to room where the delegates were located in Minneapolis and heard their conversation and ridicule of the message of justification by faith. They said that Sister White was growing old and getting childish, and that the young men, Jones and Waggoner, had her under their thumb and had influenced her to uphold them in what they were teaching.” </a:t>
            </a:r>
            <a:r>
              <a:rPr lang="en-US" sz="1700" dirty="0" smtClean="0">
                <a:solidFill>
                  <a:schemeClr val="tx2">
                    <a:lumMod val="75000"/>
                  </a:schemeClr>
                </a:solidFill>
                <a:latin typeface="Arial" panose="020B0604020202020204" pitchFamily="34" charset="0"/>
                <a:cs typeface="Arial" panose="020B0604020202020204" pitchFamily="34" charset="0"/>
              </a:rPr>
              <a:t>(F. H. </a:t>
            </a:r>
            <a:r>
              <a:rPr lang="en-US" sz="1700" dirty="0" err="1" smtClean="0">
                <a:solidFill>
                  <a:schemeClr val="tx2">
                    <a:lumMod val="75000"/>
                  </a:schemeClr>
                </a:solidFill>
                <a:latin typeface="Arial" panose="020B0604020202020204" pitchFamily="34" charset="0"/>
                <a:cs typeface="Arial" panose="020B0604020202020204" pitchFamily="34" charset="0"/>
              </a:rPr>
              <a:t>Westphal</a:t>
            </a:r>
            <a:r>
              <a:rPr lang="en-US" sz="1700" dirty="0" smtClean="0">
                <a:solidFill>
                  <a:schemeClr val="tx2">
                    <a:lumMod val="75000"/>
                  </a:schemeClr>
                </a:solidFill>
                <a:latin typeface="Arial" panose="020B0604020202020204" pitchFamily="34" charset="0"/>
                <a:cs typeface="Arial" panose="020B0604020202020204" pitchFamily="34" charset="0"/>
              </a:rPr>
              <a:t> to W. C. White, June 29, 1932, White Estate Word Document File 189-C)</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4369144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44</a:t>
            </a:fld>
            <a:endParaRPr lang="en-US">
              <a:solidFill>
                <a:srgbClr val="FFFFFF"/>
              </a:solidFill>
            </a:endParaRPr>
          </a:p>
        </p:txBody>
      </p:sp>
      <p:pic>
        <p:nvPicPr>
          <p:cNvPr id="8195" name="Picture 3" descr="C:\Users\Ron Duffield\Desktop\RLR Pictures\1888 Books\McReynolds, CC LAYERS.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469764" y="457200"/>
            <a:ext cx="4204473" cy="5584825"/>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6001017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0"/>
            <a:ext cx="8229600" cy="5105399"/>
          </a:xfrm>
        </p:spPr>
        <p:txBody>
          <a:bodyPr>
            <a:normAutofit lnSpcReduction="10000"/>
          </a:bodyPr>
          <a:lstStyle/>
          <a:p>
            <a:pPr marL="0" indent="0">
              <a:buNone/>
            </a:pPr>
            <a:r>
              <a:rPr lang="en-US" sz="2800" dirty="0">
                <a:latin typeface="Arial" panose="020B0604020202020204" pitchFamily="34" charset="0"/>
                <a:cs typeface="Arial" panose="020B0604020202020204" pitchFamily="34" charset="0"/>
              </a:rPr>
              <a:t>“Being decidedly prejudiced in favor of Elder Butler and against E. J. Waggoner I went to that meeting with a prejudiced </a:t>
            </a:r>
            <a:r>
              <a:rPr lang="en-US" sz="2800" dirty="0" smtClean="0">
                <a:latin typeface="Arial" panose="020B0604020202020204" pitchFamily="34" charset="0"/>
                <a:cs typeface="Arial" panose="020B0604020202020204" pitchFamily="34" charset="0"/>
              </a:rPr>
              <a:t>mind</a:t>
            </a:r>
            <a:r>
              <a:rPr lang="en-US" sz="2800" dirty="0">
                <a:latin typeface="Arial" panose="020B0604020202020204" pitchFamily="34" charset="0"/>
                <a:cs typeface="Arial" panose="020B0604020202020204" pitchFamily="34" charset="0"/>
              </a:rPr>
              <a:t>…. As Elder Waggoner started in it seemed very different from what I was looking for. By the close of his second lesson I was ready to concede </a:t>
            </a:r>
            <a:r>
              <a:rPr lang="en-US" sz="2800" dirty="0" smtClean="0">
                <a:latin typeface="Arial" panose="020B0604020202020204" pitchFamily="34" charset="0"/>
                <a:cs typeface="Arial" panose="020B0604020202020204" pitchFamily="34" charset="0"/>
              </a:rPr>
              <a:t>that he </a:t>
            </a:r>
            <a:r>
              <a:rPr lang="en-US" sz="2800" dirty="0">
                <a:latin typeface="Arial" panose="020B0604020202020204" pitchFamily="34" charset="0"/>
                <a:cs typeface="Arial" panose="020B0604020202020204" pitchFamily="34" charset="0"/>
              </a:rPr>
              <a:t>was going to be fair and his manner did not show any spirit of controversy, nor did he even mention any opposition that he was anticipating. Very soon his manner and </a:t>
            </a:r>
            <a:r>
              <a:rPr lang="en-US" sz="2800" dirty="0">
                <a:solidFill>
                  <a:schemeClr val="tx2">
                    <a:lumMod val="75000"/>
                  </a:schemeClr>
                </a:solidFill>
                <a:latin typeface="Arial" panose="020B0604020202020204" pitchFamily="34" charset="0"/>
                <a:cs typeface="Arial" panose="020B0604020202020204" pitchFamily="34" charset="0"/>
              </a:rPr>
              <a:t>the pure Gospel that he was setting forth had materially changed my mind and attitude </a:t>
            </a:r>
            <a:r>
              <a:rPr lang="en-US" sz="2800" dirty="0">
                <a:latin typeface="Arial" panose="020B0604020202020204" pitchFamily="34" charset="0"/>
                <a:cs typeface="Arial" panose="020B0604020202020204" pitchFamily="34" charset="0"/>
              </a:rPr>
              <a:t>and I was an earnest listener for Truth</a:t>
            </a:r>
            <a:r>
              <a:rPr lang="en-US" sz="2800" dirty="0" smtClean="0">
                <a:latin typeface="Arial" panose="020B0604020202020204" pitchFamily="34" charset="0"/>
                <a:cs typeface="Arial" panose="020B0604020202020204" pitchFamily="34" charset="0"/>
              </a:rPr>
              <a:t>.” (cont.)</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4965355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685800" y="1524000"/>
            <a:ext cx="8229600" cy="5105399"/>
          </a:xfrm>
        </p:spPr>
        <p:txBody>
          <a:bodyPr>
            <a:normAutofit lnSpcReduction="10000"/>
          </a:bodyPr>
          <a:lstStyle/>
          <a:p>
            <a:pPr marL="0" indent="0">
              <a:buNone/>
            </a:pPr>
            <a:r>
              <a:rPr lang="en-US" sz="2800" dirty="0">
                <a:latin typeface="Arial" panose="020B0604020202020204" pitchFamily="34" charset="0"/>
                <a:cs typeface="Arial" panose="020B0604020202020204" pitchFamily="34" charset="0"/>
              </a:rPr>
              <a:t>“In our lodging house we were hearing a good many remarks about Sister White favoring Elder Waggoner, that he was one of her pets. The spirit of controversy was up, and when the delegates came in from the last meeting of the day there was simply Babble, with much laughter and joking and some very disgusting comments were being made, no spirit of solemnity prevailing. A few did not engage in the hilarity. </a:t>
            </a:r>
            <a:r>
              <a:rPr lang="en-US" sz="2800" dirty="0" smtClean="0">
                <a:latin typeface="Arial" panose="020B0604020202020204" pitchFamily="34" charset="0"/>
                <a:cs typeface="Arial" panose="020B0604020202020204" pitchFamily="34" charset="0"/>
              </a:rPr>
              <a:t>No </a:t>
            </a:r>
            <a:r>
              <a:rPr lang="en-US" sz="2800" dirty="0">
                <a:latin typeface="Arial" panose="020B0604020202020204" pitchFamily="34" charset="0"/>
                <a:cs typeface="Arial" panose="020B0604020202020204" pitchFamily="34" charset="0"/>
              </a:rPr>
              <a:t>worship hour was kept, and anything but the solemnity that should have been felt and manifested on such an occasion was present</a:t>
            </a:r>
            <a:r>
              <a:rPr lang="en-US" sz="28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(C. C. </a:t>
            </a:r>
            <a:r>
              <a:rPr lang="en-US" sz="1500" dirty="0">
                <a:solidFill>
                  <a:schemeClr val="tx2">
                    <a:lumMod val="75000"/>
                  </a:schemeClr>
                </a:solidFill>
                <a:latin typeface="Arial" panose="020B0604020202020204" pitchFamily="34" charset="0"/>
                <a:cs typeface="Arial" panose="020B0604020202020204" pitchFamily="34" charset="0"/>
              </a:rPr>
              <a:t>McReynolds, </a:t>
            </a:r>
            <a:r>
              <a:rPr lang="en-US" sz="1500" dirty="0" smtClean="0">
                <a:solidFill>
                  <a:schemeClr val="tx2">
                    <a:lumMod val="75000"/>
                  </a:schemeClr>
                </a:solidFill>
                <a:latin typeface="Arial" panose="020B0604020202020204" pitchFamily="34" charset="0"/>
                <a:cs typeface="Arial" panose="020B0604020202020204" pitchFamily="34" charset="0"/>
              </a:rPr>
              <a:t>“Experiences While at </a:t>
            </a:r>
            <a:r>
              <a:rPr lang="en-US" sz="1500" dirty="0">
                <a:solidFill>
                  <a:schemeClr val="tx2">
                    <a:lumMod val="75000"/>
                  </a:schemeClr>
                </a:solidFill>
                <a:latin typeface="Arial" panose="020B0604020202020204" pitchFamily="34" charset="0"/>
                <a:cs typeface="Arial" panose="020B0604020202020204" pitchFamily="34" charset="0"/>
              </a:rPr>
              <a:t>t</a:t>
            </a:r>
            <a:r>
              <a:rPr lang="en-US" sz="1500" dirty="0" smtClean="0">
                <a:solidFill>
                  <a:schemeClr val="tx2">
                    <a:lumMod val="75000"/>
                  </a:schemeClr>
                </a:solidFill>
                <a:latin typeface="Arial" panose="020B0604020202020204" pitchFamily="34" charset="0"/>
                <a:cs typeface="Arial" panose="020B0604020202020204" pitchFamily="34" charset="0"/>
              </a:rPr>
              <a:t>he General Conference in Minneapolis, Minn. in 1888,” 1931; in </a:t>
            </a:r>
            <a:r>
              <a:rPr lang="en-US" sz="1500" i="1" dirty="0" smtClean="0">
                <a:solidFill>
                  <a:schemeClr val="tx2">
                    <a:lumMod val="75000"/>
                  </a:schemeClr>
                </a:solidFill>
                <a:latin typeface="Arial" panose="020B0604020202020204" pitchFamily="34" charset="0"/>
                <a:cs typeface="Arial" panose="020B0604020202020204" pitchFamily="34" charset="0"/>
              </a:rPr>
              <a:t>Manuscripts and Memories of Minneapolis</a:t>
            </a:r>
            <a:r>
              <a:rPr lang="en-US" sz="1500" dirty="0" smtClean="0">
                <a:solidFill>
                  <a:schemeClr val="tx2">
                    <a:lumMod val="75000"/>
                  </a:schemeClr>
                </a:solidFill>
                <a:latin typeface="Arial" panose="020B0604020202020204" pitchFamily="34" charset="0"/>
                <a:cs typeface="Arial" panose="020B0604020202020204" pitchFamily="34" charset="0"/>
              </a:rPr>
              <a:t>, p. 339)</a:t>
            </a:r>
            <a:endParaRPr lang="en-US" sz="15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0418909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47</a:t>
            </a:fld>
            <a:endParaRPr lang="en-US">
              <a:solidFill>
                <a:srgbClr val="FFFFFF"/>
              </a:solidFill>
            </a:endParaRPr>
          </a:p>
        </p:txBody>
      </p:sp>
      <p:sp>
        <p:nvSpPr>
          <p:cNvPr id="3" name="TextBox 2"/>
          <p:cNvSpPr txBox="1"/>
          <p:nvPr/>
        </p:nvSpPr>
        <p:spPr>
          <a:xfrm>
            <a:off x="2716510" y="5870553"/>
            <a:ext cx="3710979" cy="523220"/>
          </a:xfrm>
          <a:prstGeom prst="rect">
            <a:avLst/>
          </a:prstGeom>
          <a:noFill/>
        </p:spPr>
        <p:txBody>
          <a:bodyPr wrap="square" rtlCol="0">
            <a:spAutoFit/>
          </a:bodyPr>
          <a:lstStyle/>
          <a:p>
            <a:pPr algn="ctr"/>
            <a:r>
              <a:rPr lang="en-US" sz="2800" dirty="0" smtClean="0">
                <a:solidFill>
                  <a:srgbClr val="D7D049"/>
                </a:solidFill>
              </a:rPr>
              <a:t>D. E. Robinson</a:t>
            </a:r>
            <a:endParaRPr lang="en-US" sz="2800" dirty="0">
              <a:solidFill>
                <a:srgbClr val="D7D049"/>
              </a:solidFill>
            </a:endParaRPr>
          </a:p>
        </p:txBody>
      </p:sp>
      <p:pic>
        <p:nvPicPr>
          <p:cNvPr id="8194" name="Picture 2" descr="C:\Users\Ron Duffield\Documents\1888\1888 High Resolution Pioneer Pics\Dores Eugene Robinson White Estate.jpeg"/>
          <p:cNvPicPr>
            <a:picLocks noChangeAspect="1" noChangeArrowheads="1"/>
          </p:cNvPicPr>
          <p:nvPr/>
        </p:nvPicPr>
        <p:blipFill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b="5355"/>
          <a:stretch/>
        </p:blipFill>
        <p:spPr bwMode="auto">
          <a:xfrm>
            <a:off x="2347911" y="381000"/>
            <a:ext cx="4448175" cy="5363905"/>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756657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1400">
        <p14:ripple/>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533400" y="1828800"/>
            <a:ext cx="8229600" cy="4419600"/>
          </a:xfrm>
        </p:spPr>
        <p:txBody>
          <a:bodyPr>
            <a:normAutofit fontScale="92500" lnSpcReduction="10000"/>
          </a:bodyPr>
          <a:lstStyle/>
          <a:p>
            <a:pPr marL="0" indent="0">
              <a:buNone/>
            </a:pPr>
            <a:r>
              <a:rPr lang="en-US" sz="2800" dirty="0" smtClean="0">
                <a:latin typeface="Arial" panose="020B0604020202020204" pitchFamily="34" charset="0"/>
                <a:cs typeface="Arial" panose="020B0604020202020204" pitchFamily="34" charset="0"/>
              </a:rPr>
              <a:t>“So </a:t>
            </a:r>
            <a:r>
              <a:rPr lang="en-US" sz="2800" dirty="0">
                <a:latin typeface="Arial" panose="020B0604020202020204" pitchFamily="34" charset="0"/>
                <a:cs typeface="Arial" panose="020B0604020202020204" pitchFamily="34" charset="0"/>
              </a:rPr>
              <a:t>far was the feeling carried, that a spirit of levity and sarcasm was manifest among many of the older workers against these </a:t>
            </a:r>
            <a:r>
              <a:rPr lang="en-US" sz="2800" dirty="0" smtClean="0">
                <a:latin typeface="Arial" panose="020B0604020202020204" pitchFamily="34" charset="0"/>
                <a:cs typeface="Arial" panose="020B0604020202020204" pitchFamily="34" charset="0"/>
              </a:rPr>
              <a:t>individuals [Jones and Waggoner]. </a:t>
            </a:r>
            <a:r>
              <a:rPr lang="en-US" sz="2800" dirty="0">
                <a:latin typeface="Arial" panose="020B0604020202020204" pitchFamily="34" charset="0"/>
                <a:cs typeface="Arial" panose="020B0604020202020204" pitchFamily="34" charset="0"/>
              </a:rPr>
              <a:t>But the most serious feature of the disaffection was the fact that, because Sister White </a:t>
            </a:r>
            <a:r>
              <a:rPr lang="en-US" sz="2800" dirty="0">
                <a:solidFill>
                  <a:schemeClr val="tx2">
                    <a:lumMod val="75000"/>
                  </a:schemeClr>
                </a:solidFill>
                <a:latin typeface="Arial" panose="020B0604020202020204" pitchFamily="34" charset="0"/>
                <a:cs typeface="Arial" panose="020B0604020202020204" pitchFamily="34" charset="0"/>
              </a:rPr>
              <a:t>urged the importance of the message of righteousness by faith, </a:t>
            </a:r>
            <a:r>
              <a:rPr lang="en-US" sz="2800" dirty="0">
                <a:latin typeface="Arial" panose="020B0604020202020204" pitchFamily="34" charset="0"/>
                <a:cs typeface="Arial" panose="020B0604020202020204" pitchFamily="34" charset="0"/>
              </a:rPr>
              <a:t>and because thereby she </a:t>
            </a:r>
            <a:r>
              <a:rPr lang="en-US" sz="2800" dirty="0">
                <a:solidFill>
                  <a:schemeClr val="tx2">
                    <a:lumMod val="75000"/>
                  </a:schemeClr>
                </a:solidFill>
                <a:latin typeface="Arial" panose="020B0604020202020204" pitchFamily="34" charset="0"/>
                <a:cs typeface="Arial" panose="020B0604020202020204" pitchFamily="34" charset="0"/>
              </a:rPr>
              <a:t>seemed</a:t>
            </a:r>
            <a:r>
              <a:rPr lang="en-US" sz="2800" dirty="0">
                <a:latin typeface="Arial" panose="020B0604020202020204" pitchFamily="34" charset="0"/>
                <a:cs typeface="Arial" panose="020B0604020202020204" pitchFamily="34" charset="0"/>
              </a:rPr>
              <a:t> to be upholding these brethren, contrary to their judgment, it grew into a spirit of rejection of the Testimonies of Sister White. </a:t>
            </a:r>
            <a:r>
              <a:rPr lang="en-US" sz="2800" dirty="0" smtClean="0">
                <a:latin typeface="Arial" panose="020B0604020202020204" pitchFamily="34" charset="0"/>
                <a:cs typeface="Arial" panose="020B0604020202020204" pitchFamily="34" charset="0"/>
              </a:rPr>
              <a:t>‘Elder </a:t>
            </a:r>
            <a:r>
              <a:rPr lang="en-US" sz="2800" dirty="0">
                <a:latin typeface="Arial" panose="020B0604020202020204" pitchFamily="34" charset="0"/>
                <a:cs typeface="Arial" panose="020B0604020202020204" pitchFamily="34" charset="0"/>
              </a:rPr>
              <a:t>Waggoner was Sister </a:t>
            </a:r>
            <a:r>
              <a:rPr lang="en-US" sz="2800" dirty="0" smtClean="0">
                <a:latin typeface="Arial" panose="020B0604020202020204" pitchFamily="34" charset="0"/>
                <a:cs typeface="Arial" panose="020B0604020202020204" pitchFamily="34" charset="0"/>
              </a:rPr>
              <a:t>White’s </a:t>
            </a:r>
            <a:r>
              <a:rPr lang="en-US" sz="2800" dirty="0">
                <a:latin typeface="Arial" panose="020B0604020202020204" pitchFamily="34" charset="0"/>
                <a:cs typeface="Arial" panose="020B0604020202020204" pitchFamily="34" charset="0"/>
              </a:rPr>
              <a:t>pet</a:t>
            </a:r>
            <a:r>
              <a:rPr lang="en-US" sz="2800"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was a common remark. </a:t>
            </a:r>
            <a:r>
              <a:rPr lang="en-US" sz="2800" dirty="0" smtClean="0">
                <a:latin typeface="Arial" panose="020B0604020202020204" pitchFamily="34" charset="0"/>
                <a:cs typeface="Arial" panose="020B0604020202020204" pitchFamily="34" charset="0"/>
              </a:rPr>
              <a:t>(cont.)</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4822884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Result of Ellen White’s Endorsement of Jones &amp; Waggoner</a:t>
            </a:r>
            <a:endParaRPr lang="en-US" altLang="en-US" dirty="0">
              <a:solidFill>
                <a:srgbClr val="FFFF00"/>
              </a:solidFill>
            </a:endParaRPr>
          </a:p>
        </p:txBody>
      </p:sp>
      <p:sp>
        <p:nvSpPr>
          <p:cNvPr id="2" name="Content Placeholder 1"/>
          <p:cNvSpPr>
            <a:spLocks noGrp="1"/>
          </p:cNvSpPr>
          <p:nvPr>
            <p:ph idx="1"/>
          </p:nvPr>
        </p:nvSpPr>
        <p:spPr>
          <a:xfrm>
            <a:off x="533400" y="1828800"/>
            <a:ext cx="8229600" cy="4419600"/>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“This </a:t>
            </a:r>
            <a:r>
              <a:rPr lang="en-US" sz="2800" dirty="0">
                <a:latin typeface="Arial" panose="020B0604020202020204" pitchFamily="34" charset="0"/>
                <a:cs typeface="Arial" panose="020B0604020202020204" pitchFamily="34" charset="0"/>
              </a:rPr>
              <a:t>contempt of Sister White's testimony is evidenced by the many letters written by her at that time. Her statement that she had not talked these subjects over with either Elder Waggoner or Jones, was openly flouted and disbelieved by some.” </a:t>
            </a:r>
            <a:r>
              <a:rPr lang="en-US" sz="1700" dirty="0">
                <a:solidFill>
                  <a:schemeClr val="tx2">
                    <a:lumMod val="75000"/>
                  </a:schemeClr>
                </a:solidFill>
                <a:latin typeface="Arial" panose="020B0604020202020204" pitchFamily="34" charset="0"/>
                <a:cs typeface="Arial" panose="020B0604020202020204" pitchFamily="34" charset="0"/>
              </a:rPr>
              <a:t>(D. E. Robinson to Taylor G. Bunch, Dec. 30, 1930; in </a:t>
            </a:r>
            <a:r>
              <a:rPr lang="en-US" sz="1700" i="1" dirty="0">
                <a:solidFill>
                  <a:schemeClr val="tx2">
                    <a:lumMod val="75000"/>
                  </a:schemeClr>
                </a:solidFill>
                <a:latin typeface="Arial" panose="020B0604020202020204" pitchFamily="34" charset="0"/>
                <a:cs typeface="Arial" panose="020B0604020202020204" pitchFamily="34" charset="0"/>
              </a:rPr>
              <a:t>Manuscripts and Memories of Minneapolis</a:t>
            </a:r>
            <a:r>
              <a:rPr lang="en-US" sz="1700" dirty="0">
                <a:solidFill>
                  <a:schemeClr val="tx2">
                    <a:lumMod val="75000"/>
                  </a:schemeClr>
                </a:solidFill>
                <a:latin typeface="Arial" panose="020B0604020202020204" pitchFamily="34" charset="0"/>
                <a:cs typeface="Arial" panose="020B0604020202020204" pitchFamily="34" charset="0"/>
              </a:rPr>
              <a:t>, p. 334) [Letter falsely attributed to W. C. White]</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8982139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Disagreement No. 1</a:t>
            </a:r>
            <a:endParaRPr lang="en-US" altLang="en-US" sz="3600" dirty="0">
              <a:solidFill>
                <a:srgbClr val="FFFF00"/>
              </a:solidFill>
            </a:endParaRPr>
          </a:p>
        </p:txBody>
      </p:sp>
      <p:sp>
        <p:nvSpPr>
          <p:cNvPr id="2" name="Content Placeholder 1"/>
          <p:cNvSpPr>
            <a:spLocks noGrp="1"/>
          </p:cNvSpPr>
          <p:nvPr>
            <p:ph idx="1"/>
          </p:nvPr>
        </p:nvSpPr>
        <p:spPr>
          <a:xfrm>
            <a:off x="533400" y="1807361"/>
            <a:ext cx="8077200" cy="4051437"/>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“1</a:t>
            </a:r>
            <a:r>
              <a:rPr lang="en-US" sz="2800" dirty="0">
                <a:latin typeface="Arial" panose="020B0604020202020204" pitchFamily="34" charset="0"/>
                <a:cs typeface="Arial" panose="020B0604020202020204" pitchFamily="34" charset="0"/>
              </a:rPr>
              <a:t>. </a:t>
            </a:r>
            <a:r>
              <a:rPr lang="en-US" sz="2800" i="1" dirty="0">
                <a:latin typeface="Arial" panose="020B0604020202020204" pitchFamily="34" charset="0"/>
                <a:cs typeface="Arial" panose="020B0604020202020204" pitchFamily="34" charset="0"/>
              </a:rPr>
              <a:t>  Application of Ellen White's Remarks Related to 1888.</a:t>
            </a:r>
            <a:r>
              <a:rPr lang="en-US" sz="2800" dirty="0">
                <a:latin typeface="Arial" panose="020B0604020202020204" pitchFamily="34" charset="0"/>
                <a:cs typeface="Arial" panose="020B0604020202020204" pitchFamily="34" charset="0"/>
              </a:rPr>
              <a:t> There is disagreement on how to understand many of Ellen </a:t>
            </a:r>
            <a:r>
              <a:rPr lang="en-US" sz="2800" dirty="0" smtClean="0">
                <a:latin typeface="Arial" panose="020B0604020202020204" pitchFamily="34" charset="0"/>
                <a:cs typeface="Arial" panose="020B0604020202020204" pitchFamily="34" charset="0"/>
              </a:rPr>
              <a:t>White’s </a:t>
            </a:r>
            <a:r>
              <a:rPr lang="en-US" sz="2800" dirty="0">
                <a:latin typeface="Arial" panose="020B0604020202020204" pitchFamily="34" charset="0"/>
                <a:cs typeface="Arial" panose="020B0604020202020204" pitchFamily="34" charset="0"/>
              </a:rPr>
              <a:t>remarks related to 1888 and how they apply to the condition of the Church today. We believe these must be read in the context of the blatant legalism held by Butler, Smith, and their colleagues in beliefs</a:t>
            </a:r>
            <a:r>
              <a:rPr lang="en-US" sz="2800" dirty="0" smtClean="0">
                <a:latin typeface="Arial" panose="020B0604020202020204" pitchFamily="34" charset="0"/>
                <a:cs typeface="Arial" panose="020B0604020202020204" pitchFamily="34" charset="0"/>
              </a:rPr>
              <a:t>. (cont.)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4588590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Church Always Believed in the Message of Righteousness by Faith</a:t>
            </a:r>
            <a:endParaRPr lang="en-US" altLang="en-US" dirty="0">
              <a:solidFill>
                <a:srgbClr val="FFFF00"/>
              </a:solidFill>
            </a:endParaRPr>
          </a:p>
        </p:txBody>
      </p:sp>
      <p:sp>
        <p:nvSpPr>
          <p:cNvPr id="2" name="Content Placeholder 1"/>
          <p:cNvSpPr>
            <a:spLocks noGrp="1"/>
          </p:cNvSpPr>
          <p:nvPr>
            <p:ph idx="1"/>
          </p:nvPr>
        </p:nvSpPr>
        <p:spPr>
          <a:xfrm>
            <a:off x="533400" y="1828800"/>
            <a:ext cx="8229600" cy="4419600"/>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“The position that Brother </a:t>
            </a:r>
            <a:r>
              <a:rPr lang="en-US" sz="2800" dirty="0" smtClean="0">
                <a:latin typeface="Arial" panose="020B0604020202020204" pitchFamily="34" charset="0"/>
                <a:cs typeface="Arial" panose="020B0604020202020204" pitchFamily="34" charset="0"/>
              </a:rPr>
              <a:t>[E. J.] Waggoner </a:t>
            </a:r>
            <a:r>
              <a:rPr lang="en-US" sz="2800" dirty="0">
                <a:latin typeface="Arial" panose="020B0604020202020204" pitchFamily="34" charset="0"/>
                <a:cs typeface="Arial" panose="020B0604020202020204" pitchFamily="34" charset="0"/>
              </a:rPr>
              <a:t>now takes is open to exactly the same </a:t>
            </a:r>
            <a:r>
              <a:rPr lang="en-US" sz="2800" dirty="0" smtClean="0">
                <a:latin typeface="Arial" panose="020B0604020202020204" pitchFamily="34" charset="0"/>
                <a:cs typeface="Arial" panose="020B0604020202020204" pitchFamily="34" charset="0"/>
              </a:rPr>
              <a:t>objection [as J. H. Waggoner’s 1854 book]. </a:t>
            </a:r>
            <a:r>
              <a:rPr lang="en-US" sz="2800" dirty="0">
                <a:latin typeface="Arial" panose="020B0604020202020204" pitchFamily="34" charset="0"/>
                <a:cs typeface="Arial" panose="020B0604020202020204" pitchFamily="34" charset="0"/>
              </a:rPr>
              <a:t>So you see two reasons why I can but look upon it with distrust; namely, because, first, it seems to me contrary to the Scriptures, and secondly, contrary to what you have previously seen. I do not mean his views on justification by faith, and righteousness through Christ, for those we have always believed; but his view on the law in Galatians, which he deduces as a conclusion from his premises on those other </a:t>
            </a:r>
            <a:r>
              <a:rPr lang="en-US" sz="2800" dirty="0" smtClean="0">
                <a:latin typeface="Arial" panose="020B0604020202020204" pitchFamily="34" charset="0"/>
                <a:cs typeface="Arial" panose="020B0604020202020204" pitchFamily="34" charset="0"/>
              </a:rPr>
              <a:t>points.” (cont.) </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9123969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Church Always Believed in the Message of Righteousness by Faith</a:t>
            </a:r>
            <a:endParaRPr lang="en-US" altLang="en-US" dirty="0">
              <a:solidFill>
                <a:srgbClr val="FFFF00"/>
              </a:solidFill>
            </a:endParaRPr>
          </a:p>
        </p:txBody>
      </p:sp>
      <p:sp>
        <p:nvSpPr>
          <p:cNvPr id="2" name="Content Placeholder 1"/>
          <p:cNvSpPr>
            <a:spLocks noGrp="1"/>
          </p:cNvSpPr>
          <p:nvPr>
            <p:ph idx="1"/>
          </p:nvPr>
        </p:nvSpPr>
        <p:spPr>
          <a:xfrm>
            <a:off x="533400" y="1828800"/>
            <a:ext cx="8229600" cy="4419600"/>
          </a:xfrm>
        </p:spPr>
        <p:txBody>
          <a:bodyPr>
            <a:normAutofit fontScale="85000" lnSpcReduction="10000"/>
          </a:bodyPr>
          <a:lstStyle/>
          <a:p>
            <a:pPr marL="0" indent="0">
              <a:buNone/>
            </a:pPr>
            <a:r>
              <a:rPr lang="en-US" sz="2800" dirty="0">
                <a:latin typeface="Arial" panose="020B0604020202020204" pitchFamily="34" charset="0"/>
                <a:cs typeface="Arial" panose="020B0604020202020204" pitchFamily="34" charset="0"/>
              </a:rPr>
              <a:t>“The real point at issue at that Conference was the law in Galatians; but Brother Waggoner's six preliminary discourses </a:t>
            </a:r>
            <a:r>
              <a:rPr lang="en-US" sz="2800" dirty="0">
                <a:solidFill>
                  <a:schemeClr val="tx2">
                    <a:lumMod val="75000"/>
                  </a:schemeClr>
                </a:solidFill>
                <a:latin typeface="Arial" panose="020B0604020202020204" pitchFamily="34" charset="0"/>
                <a:cs typeface="Arial" panose="020B0604020202020204" pitchFamily="34" charset="0"/>
              </a:rPr>
              <a:t>on righteousness we could all agree to</a:t>
            </a:r>
            <a:r>
              <a:rPr lang="en-US" sz="2800" dirty="0">
                <a:latin typeface="Arial" panose="020B0604020202020204" pitchFamily="34" charset="0"/>
                <a:cs typeface="Arial" panose="020B0604020202020204" pitchFamily="34" charset="0"/>
              </a:rPr>
              <a:t>; and I should have enjoyed them first rate, had I not known all the while that he designed them to pave the way for his position on Galatians, which I deem as erroneous. </a:t>
            </a:r>
          </a:p>
          <a:p>
            <a:pPr marL="0" indent="0">
              <a:buNone/>
            </a:pPr>
            <a:r>
              <a:rPr lang="en-US" sz="2800" dirty="0" smtClean="0">
                <a:latin typeface="Arial" panose="020B0604020202020204" pitchFamily="34" charset="0"/>
                <a:cs typeface="Arial" panose="020B0604020202020204" pitchFamily="34" charset="0"/>
              </a:rPr>
              <a:t>“I </a:t>
            </a:r>
            <a:r>
              <a:rPr lang="en-US" sz="2800" dirty="0">
                <a:latin typeface="Arial" panose="020B0604020202020204" pitchFamily="34" charset="0"/>
                <a:cs typeface="Arial" panose="020B0604020202020204" pitchFamily="34" charset="0"/>
              </a:rPr>
              <a:t>of course do not believe there is any necessary and logical connection between the two, but you know a truth may be used in such a way and with such an apparent purpose, as to spoil the pleasure we would otherwise feel in listening to it. He took his position on Galatians, the same which you had condemned in his father</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75000"/>
                  </a:schemeClr>
                </a:solidFill>
                <a:latin typeface="Arial" panose="020B0604020202020204" pitchFamily="34" charset="0"/>
                <a:cs typeface="Arial" panose="020B0604020202020204" pitchFamily="34" charset="0"/>
              </a:rPr>
              <a:t>(Uriah Smith to Ellen G. White, Feb. 17, 1890; in </a:t>
            </a:r>
            <a:r>
              <a:rPr lang="en-US" sz="1600" i="1" dirty="0" smtClean="0">
                <a:solidFill>
                  <a:schemeClr val="tx2">
                    <a:lumMod val="75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75000"/>
                  </a:schemeClr>
                </a:solidFill>
                <a:latin typeface="Arial" panose="020B0604020202020204" pitchFamily="34" charset="0"/>
                <a:cs typeface="Arial" panose="020B0604020202020204" pitchFamily="34" charset="0"/>
              </a:rPr>
              <a:t>, pp. 154-155)</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6741827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52</a:t>
            </a:fld>
            <a:endParaRPr lang="en-US">
              <a:solidFill>
                <a:srgbClr val="FFFFFF"/>
              </a:solidFill>
            </a:endParaRPr>
          </a:p>
        </p:txBody>
      </p:sp>
      <p:pic>
        <p:nvPicPr>
          <p:cNvPr id="9218" name="Picture 2" descr="C:\Users\Ron Duffield\Desktop\RLR Pictures\1888 Books\Dan Jones CH-9.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380456" y="228600"/>
            <a:ext cx="4383088" cy="6113255"/>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6225120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Church Always Believed in the Message of Righteousness by Faith</a:t>
            </a:r>
            <a:endParaRPr lang="en-US" altLang="en-US" dirty="0">
              <a:solidFill>
                <a:srgbClr val="FFFF00"/>
              </a:solidFill>
            </a:endParaRPr>
          </a:p>
        </p:txBody>
      </p:sp>
      <p:sp>
        <p:nvSpPr>
          <p:cNvPr id="2" name="Content Placeholder 1"/>
          <p:cNvSpPr>
            <a:spLocks noGrp="1"/>
          </p:cNvSpPr>
          <p:nvPr>
            <p:ph idx="1"/>
          </p:nvPr>
        </p:nvSpPr>
        <p:spPr>
          <a:xfrm>
            <a:off x="533400" y="1828800"/>
            <a:ext cx="8229600" cy="4800600"/>
          </a:xfrm>
        </p:spPr>
        <p:txBody>
          <a:bodyPr>
            <a:normAutofit fontScale="85000" lnSpcReduction="10000"/>
          </a:bodyPr>
          <a:lstStyle/>
          <a:p>
            <a:pPr marL="0" indent="0">
              <a:buNone/>
            </a:pPr>
            <a:r>
              <a:rPr lang="en-US" sz="2800" dirty="0">
                <a:latin typeface="Arial" panose="020B0604020202020204" pitchFamily="34" charset="0"/>
                <a:cs typeface="Arial" panose="020B0604020202020204" pitchFamily="34" charset="0"/>
              </a:rPr>
              <a:t>“I have tried to avoid any prejudice, or wrong spirit, or feeling since the Minneapolis meeting, in reference to Dr. Waggoner, Eld. Jones, yourself or any one else that was specially connected with pushing forward the law in Galatians, the covenant question, </a:t>
            </a:r>
            <a:r>
              <a:rPr lang="en-US" sz="2800" dirty="0" smtClean="0">
                <a:latin typeface="Arial" panose="020B0604020202020204" pitchFamily="34" charset="0"/>
                <a:cs typeface="Arial" panose="020B0604020202020204" pitchFamily="34" charset="0"/>
              </a:rPr>
              <a:t>etc….</a:t>
            </a:r>
          </a:p>
          <a:p>
            <a:pPr marL="0" indent="0">
              <a:buNone/>
            </a:pPr>
            <a:r>
              <a:rPr lang="en-US" sz="2800" dirty="0" smtClean="0">
                <a:latin typeface="Arial" panose="020B0604020202020204" pitchFamily="34" charset="0"/>
                <a:cs typeface="Arial" panose="020B0604020202020204" pitchFamily="34" charset="0"/>
              </a:rPr>
              <a:t>“I </a:t>
            </a:r>
            <a:r>
              <a:rPr lang="en-US" sz="2800" dirty="0">
                <a:latin typeface="Arial" panose="020B0604020202020204" pitchFamily="34" charset="0"/>
                <a:cs typeface="Arial" panose="020B0604020202020204" pitchFamily="34" charset="0"/>
              </a:rPr>
              <a:t>thought the doctrine of justification by faith, with which I </a:t>
            </a:r>
            <a:r>
              <a:rPr lang="en-US" sz="2800" dirty="0" smtClean="0">
                <a:latin typeface="Arial" panose="020B0604020202020204" pitchFamily="34" charset="0"/>
                <a:cs typeface="Arial" panose="020B0604020202020204" pitchFamily="34" charset="0"/>
              </a:rPr>
              <a:t>have </a:t>
            </a:r>
            <a:r>
              <a:rPr lang="en-US" sz="2800" dirty="0">
                <a:latin typeface="Arial" panose="020B0604020202020204" pitchFamily="34" charset="0"/>
                <a:cs typeface="Arial" panose="020B0604020202020204" pitchFamily="34" charset="0"/>
              </a:rPr>
              <a:t>agreed theoretically, and with which all our leading brethren have agreed, was only a rider, so to speak, to carry through these other </a:t>
            </a:r>
            <a:r>
              <a:rPr lang="en-US" sz="2800" dirty="0" smtClean="0">
                <a:latin typeface="Arial" panose="020B0604020202020204" pitchFamily="34" charset="0"/>
                <a:cs typeface="Arial" panose="020B0604020202020204" pitchFamily="34" charset="0"/>
              </a:rPr>
              <a:t>things </a:t>
            </a:r>
            <a:r>
              <a:rPr lang="en-US" sz="2800" dirty="0">
                <a:latin typeface="Arial" panose="020B0604020202020204" pitchFamily="34" charset="0"/>
                <a:cs typeface="Arial" panose="020B0604020202020204" pitchFamily="34" charset="0"/>
              </a:rPr>
              <a:t>that were more subject to criticism; and by connecting the two </a:t>
            </a:r>
            <a:r>
              <a:rPr lang="en-US" sz="2800" dirty="0" smtClean="0">
                <a:latin typeface="Arial" panose="020B0604020202020204" pitchFamily="34" charset="0"/>
                <a:cs typeface="Arial" panose="020B0604020202020204" pitchFamily="34" charset="0"/>
              </a:rPr>
              <a:t>together,—one </a:t>
            </a:r>
            <a:r>
              <a:rPr lang="en-US" sz="2800" dirty="0">
                <a:latin typeface="Arial" panose="020B0604020202020204" pitchFamily="34" charset="0"/>
                <a:cs typeface="Arial" panose="020B0604020202020204" pitchFamily="34" charset="0"/>
              </a:rPr>
              <a:t>with which no one found </a:t>
            </a:r>
            <a:r>
              <a:rPr lang="en-US" sz="2800" dirty="0" smtClean="0">
                <a:latin typeface="Arial" panose="020B0604020202020204" pitchFamily="34" charset="0"/>
                <a:cs typeface="Arial" panose="020B0604020202020204" pitchFamily="34" charset="0"/>
              </a:rPr>
              <a:t>objection,—that </a:t>
            </a:r>
            <a:r>
              <a:rPr lang="en-US" sz="2800" dirty="0">
                <a:latin typeface="Arial" panose="020B0604020202020204" pitchFamily="34" charset="0"/>
                <a:cs typeface="Arial" panose="020B0604020202020204" pitchFamily="34" charset="0"/>
              </a:rPr>
              <a:t>rather than reject those that were unobjectionable, our people would be led to accept that which they could not, fully endorse.” </a:t>
            </a:r>
            <a:r>
              <a:rPr lang="en-US" sz="1600" dirty="0" smtClean="0">
                <a:solidFill>
                  <a:schemeClr val="tx2">
                    <a:lumMod val="75000"/>
                  </a:schemeClr>
                </a:solidFill>
                <a:latin typeface="Arial" panose="020B0604020202020204" pitchFamily="34" charset="0"/>
                <a:cs typeface="Arial" panose="020B0604020202020204" pitchFamily="34" charset="0"/>
              </a:rPr>
              <a:t>(Dan T. Jones to W. C. White, March 18, 1890; in </a:t>
            </a:r>
            <a:r>
              <a:rPr lang="en-US" sz="1600" i="1" dirty="0" smtClean="0">
                <a:solidFill>
                  <a:schemeClr val="tx2">
                    <a:lumMod val="75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75000"/>
                  </a:schemeClr>
                </a:solidFill>
                <a:latin typeface="Arial" panose="020B0604020202020204" pitchFamily="34" charset="0"/>
                <a:cs typeface="Arial" panose="020B0604020202020204" pitchFamily="34" charset="0"/>
              </a:rPr>
              <a:t>, pp. 159, 161)</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2906197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Church Always Believed in the Message of Righteousness by Faith</a:t>
            </a:r>
            <a:endParaRPr lang="en-US" altLang="en-US" dirty="0">
              <a:solidFill>
                <a:srgbClr val="FFFF00"/>
              </a:solidFill>
            </a:endParaRPr>
          </a:p>
        </p:txBody>
      </p:sp>
      <p:sp>
        <p:nvSpPr>
          <p:cNvPr id="2" name="Content Placeholder 1"/>
          <p:cNvSpPr>
            <a:spLocks noGrp="1"/>
          </p:cNvSpPr>
          <p:nvPr>
            <p:ph idx="1"/>
          </p:nvPr>
        </p:nvSpPr>
        <p:spPr>
          <a:xfrm>
            <a:off x="533400" y="1828800"/>
            <a:ext cx="8229600" cy="4800600"/>
          </a:xfrm>
        </p:spPr>
        <p:txBody>
          <a:bodyPr>
            <a:normAutofit/>
          </a:bodyPr>
          <a:lstStyle/>
          <a:p>
            <a:pPr marL="0" indent="0">
              <a:buNone/>
            </a:pPr>
            <a:r>
              <a:rPr lang="en-US" sz="2800" dirty="0">
                <a:latin typeface="Arial" panose="020B0604020202020204" pitchFamily="34" charset="0"/>
                <a:cs typeface="Arial" panose="020B0604020202020204" pitchFamily="34" charset="0"/>
              </a:rPr>
              <a:t>“Your mother and Dr. Waggoner both say that the points of doctrine are not the matters at issue at all, but it is the spirit shown by our people in opposition to these questions, which they object to</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75000"/>
                  </a:schemeClr>
                </a:solidFill>
                <a:latin typeface="Arial" panose="020B0604020202020204" pitchFamily="34" charset="0"/>
                <a:cs typeface="Arial" panose="020B0604020202020204" pitchFamily="34" charset="0"/>
              </a:rPr>
              <a:t>(Dan T. Jones to W. C. White, March 18, 1890; in </a:t>
            </a:r>
            <a:r>
              <a:rPr lang="en-US" sz="1600" i="1" dirty="0" smtClean="0">
                <a:solidFill>
                  <a:schemeClr val="tx2">
                    <a:lumMod val="75000"/>
                  </a:schemeClr>
                </a:solidFill>
                <a:latin typeface="Arial" panose="020B0604020202020204" pitchFamily="34" charset="0"/>
                <a:cs typeface="Arial" panose="020B0604020202020204" pitchFamily="34" charset="0"/>
              </a:rPr>
              <a:t>Manuscripts and Memories of Minneapolis</a:t>
            </a:r>
            <a:r>
              <a:rPr lang="en-US" sz="1600" dirty="0" smtClean="0">
                <a:solidFill>
                  <a:schemeClr val="tx2">
                    <a:lumMod val="75000"/>
                  </a:schemeClr>
                </a:solidFill>
                <a:latin typeface="Arial" panose="020B0604020202020204" pitchFamily="34" charset="0"/>
                <a:cs typeface="Arial" panose="020B0604020202020204" pitchFamily="34" charset="0"/>
              </a:rPr>
              <a:t>, p. 161)</a:t>
            </a:r>
            <a:endParaRPr lang="en-US" sz="16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4898902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The Truth about Dan Jones?</a:t>
            </a:r>
            <a:endParaRPr lang="en-US" altLang="en-US" dirty="0">
              <a:solidFill>
                <a:srgbClr val="FFFF00"/>
              </a:solidFill>
            </a:endParaRPr>
          </a:p>
        </p:txBody>
      </p:sp>
      <p:pic>
        <p:nvPicPr>
          <p:cNvPr id="10242" name="Picture 2" descr="http://g-ecx.images-amazon.com/images/G/01/ciu/9a/5d/f702c060ada0c150878a2210.L.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933700" y="1600200"/>
            <a:ext cx="3276600" cy="47625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1565448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
        <p:nvSpPr>
          <p:cNvPr id="2" name="Content Placeholder 1"/>
          <p:cNvSpPr>
            <a:spLocks noGrp="1"/>
          </p:cNvSpPr>
          <p:nvPr>
            <p:ph idx="1"/>
          </p:nvPr>
        </p:nvSpPr>
        <p:spPr>
          <a:xfrm>
            <a:off x="533400" y="1371600"/>
            <a:ext cx="8229600" cy="5486400"/>
          </a:xfrm>
        </p:spPr>
        <p:txBody>
          <a:bodyPr>
            <a:normAutofit fontScale="92500" lnSpcReduction="20000"/>
          </a:bodyPr>
          <a:lstStyle/>
          <a:p>
            <a:pPr marL="0" indent="0">
              <a:buNone/>
            </a:pPr>
            <a:r>
              <a:rPr lang="en-US" sz="2800" dirty="0" smtClean="0">
                <a:latin typeface="Arial" panose="020B0604020202020204" pitchFamily="34" charset="0"/>
                <a:cs typeface="Arial" panose="020B0604020202020204" pitchFamily="34" charset="0"/>
              </a:rPr>
              <a:t>“In a </a:t>
            </a:r>
            <a:r>
              <a:rPr lang="en-US" sz="2800" dirty="0">
                <a:latin typeface="Arial" panose="020B0604020202020204" pitchFamily="34" charset="0"/>
                <a:cs typeface="Arial" panose="020B0604020202020204" pitchFamily="34" charset="0"/>
              </a:rPr>
              <a:t>subsequent meeting, Ellen White came to grips with the obsession over </a:t>
            </a:r>
            <a:r>
              <a:rPr lang="en-US" sz="2800" dirty="0" smtClean="0">
                <a:latin typeface="Arial" panose="020B0604020202020204" pitchFamily="34" charset="0"/>
                <a:cs typeface="Arial" panose="020B0604020202020204" pitchFamily="34" charset="0"/>
              </a:rPr>
              <a:t>doctrinal issues</a:t>
            </a:r>
            <a:r>
              <a:rPr lang="en-US" sz="2800" dirty="0">
                <a:latin typeface="Arial" panose="020B0604020202020204" pitchFamily="34" charset="0"/>
                <a:cs typeface="Arial" panose="020B0604020202020204" pitchFamily="34" charset="0"/>
              </a:rPr>
              <a:t>. ‘She says,’ Dan Jones reported, ‘</a:t>
            </a:r>
            <a:r>
              <a:rPr lang="en-US" sz="2800" i="1" dirty="0">
                <a:latin typeface="Arial" panose="020B0604020202020204" pitchFamily="34" charset="0"/>
                <a:cs typeface="Arial" panose="020B0604020202020204" pitchFamily="34" charset="0"/>
              </a:rPr>
              <a:t>it is not what we believe that she feels </a:t>
            </a:r>
            <a:r>
              <a:rPr lang="en-US" sz="2800" i="1" dirty="0" smtClean="0">
                <a:latin typeface="Arial" panose="020B0604020202020204" pitchFamily="34" charset="0"/>
                <a:cs typeface="Arial" panose="020B0604020202020204" pitchFamily="34" charset="0"/>
              </a:rPr>
              <a:t>exercised about</a:t>
            </a:r>
            <a:r>
              <a:rPr lang="en-US" sz="2800" dirty="0">
                <a:latin typeface="Arial" panose="020B0604020202020204" pitchFamily="34" charset="0"/>
                <a:cs typeface="Arial" panose="020B0604020202020204" pitchFamily="34" charset="0"/>
              </a:rPr>
              <a:t>; it is not that we should all hold just the same view in reference to the </a:t>
            </a:r>
            <a:r>
              <a:rPr lang="en-US" sz="2800" dirty="0" smtClean="0">
                <a:latin typeface="Arial" panose="020B0604020202020204" pitchFamily="34" charset="0"/>
                <a:cs typeface="Arial" panose="020B0604020202020204" pitchFamily="34" charset="0"/>
              </a:rPr>
              <a:t>covenants, in </a:t>
            </a:r>
            <a:r>
              <a:rPr lang="en-US" sz="2800" dirty="0">
                <a:latin typeface="Arial" panose="020B0604020202020204" pitchFamily="34" charset="0"/>
                <a:cs typeface="Arial" panose="020B0604020202020204" pitchFamily="34" charset="0"/>
              </a:rPr>
              <a:t>reference to the law in Galatians, </a:t>
            </a:r>
            <a:r>
              <a:rPr lang="en-US" sz="2800" i="1" dirty="0">
                <a:latin typeface="Arial" panose="020B0604020202020204" pitchFamily="34" charset="0"/>
                <a:cs typeface="Arial" panose="020B0604020202020204" pitchFamily="34" charset="0"/>
              </a:rPr>
              <a:t>or in reference to any other point of doctrine; </a:t>
            </a:r>
            <a:r>
              <a:rPr lang="en-US" sz="2800" i="1" dirty="0" smtClean="0">
                <a:latin typeface="Arial" panose="020B0604020202020204" pitchFamily="34" charset="0"/>
                <a:cs typeface="Arial" panose="020B0604020202020204" pitchFamily="34" charset="0"/>
              </a:rPr>
              <a:t>but that </a:t>
            </a:r>
            <a:r>
              <a:rPr lang="en-US" sz="2800" i="1" dirty="0">
                <a:latin typeface="Arial" panose="020B0604020202020204" pitchFamily="34" charset="0"/>
                <a:cs typeface="Arial" panose="020B0604020202020204" pitchFamily="34" charset="0"/>
              </a:rPr>
              <a:t>we should all have the spirit of Christ</a:t>
            </a:r>
            <a:r>
              <a:rPr lang="en-US" sz="2800" dirty="0">
                <a:latin typeface="Arial" panose="020B0604020202020204" pitchFamily="34" charset="0"/>
                <a:cs typeface="Arial" panose="020B0604020202020204" pitchFamily="34" charset="0"/>
              </a:rPr>
              <a:t>, and should be united in building up </a:t>
            </a:r>
            <a:r>
              <a:rPr lang="en-US" sz="2800" dirty="0" smtClean="0">
                <a:latin typeface="Arial" panose="020B0604020202020204" pitchFamily="34" charset="0"/>
                <a:cs typeface="Arial" panose="020B0604020202020204" pitchFamily="34" charset="0"/>
              </a:rPr>
              <a:t>and pushing </a:t>
            </a:r>
            <a:r>
              <a:rPr lang="en-US" sz="2800" dirty="0">
                <a:latin typeface="Arial" panose="020B0604020202020204" pitchFamily="34" charset="0"/>
                <a:cs typeface="Arial" panose="020B0604020202020204" pitchFamily="34" charset="0"/>
              </a:rPr>
              <a:t>forward the third angel’s message’ </a:t>
            </a:r>
            <a:r>
              <a:rPr lang="en-US" sz="2600" dirty="0">
                <a:latin typeface="Arial" panose="020B0604020202020204" pitchFamily="34" charset="0"/>
                <a:cs typeface="Arial" panose="020B0604020202020204" pitchFamily="34" charset="0"/>
              </a:rPr>
              <a:t>[DTJ to J. D. </a:t>
            </a:r>
            <a:r>
              <a:rPr lang="en-US" sz="2600" dirty="0" err="1">
                <a:latin typeface="Arial" panose="020B0604020202020204" pitchFamily="34" charset="0"/>
                <a:cs typeface="Arial" panose="020B0604020202020204" pitchFamily="34" charset="0"/>
              </a:rPr>
              <a:t>Pegg</a:t>
            </a:r>
            <a:r>
              <a:rPr lang="en-US" sz="2600" dirty="0">
                <a:latin typeface="Arial" panose="020B0604020202020204" pitchFamily="34" charset="0"/>
                <a:cs typeface="Arial" panose="020B0604020202020204" pitchFamily="34" charset="0"/>
              </a:rPr>
              <a:t>, Mar 17, 1890].</a:t>
            </a:r>
            <a:r>
              <a:rPr lang="en-US" sz="2800" dirty="0">
                <a:latin typeface="Arial" panose="020B0604020202020204" pitchFamily="34" charset="0"/>
                <a:cs typeface="Arial" panose="020B0604020202020204" pitchFamily="34" charset="0"/>
              </a:rPr>
              <a:t> </a:t>
            </a:r>
            <a:endParaRPr lang="en-US" sz="2800" dirty="0" smtClean="0">
              <a:latin typeface="Arial" panose="020B0604020202020204" pitchFamily="34" charset="0"/>
              <a:cs typeface="Arial" panose="020B0604020202020204" pitchFamily="34" charset="0"/>
            </a:endParaRPr>
          </a:p>
          <a:p>
            <a:pPr marL="0" indent="0">
              <a:buNone/>
            </a:pPr>
            <a:r>
              <a:rPr lang="en-US" sz="2800" i="1" dirty="0" smtClean="0">
                <a:latin typeface="Arial" panose="020B0604020202020204" pitchFamily="34" charset="0"/>
                <a:cs typeface="Arial" panose="020B0604020202020204" pitchFamily="34" charset="0"/>
              </a:rPr>
              <a:t>That quotation </a:t>
            </a:r>
            <a:r>
              <a:rPr lang="en-US" sz="2800" i="1" dirty="0">
                <a:latin typeface="Arial" panose="020B0604020202020204" pitchFamily="34" charset="0"/>
                <a:cs typeface="Arial" panose="020B0604020202020204" pitchFamily="34" charset="0"/>
              </a:rPr>
              <a:t>takes on much more meaning when we realize that a week earlier </a:t>
            </a:r>
            <a:r>
              <a:rPr lang="en-US" sz="2800" i="1" dirty="0" smtClean="0">
                <a:latin typeface="Arial" panose="020B0604020202020204" pitchFamily="34" charset="0"/>
                <a:cs typeface="Arial" panose="020B0604020202020204" pitchFamily="34" charset="0"/>
              </a:rPr>
              <a:t>Ellen White </a:t>
            </a:r>
            <a:r>
              <a:rPr lang="en-US" sz="2800" i="1" dirty="0">
                <a:latin typeface="Arial" panose="020B0604020202020204" pitchFamily="34" charset="0"/>
                <a:cs typeface="Arial" panose="020B0604020202020204" pitchFamily="34" charset="0"/>
              </a:rPr>
              <a:t>had publicly told the ministers, including Dan Jones, that she had been </a:t>
            </a:r>
            <a:r>
              <a:rPr lang="en-US" sz="2800" i="1" dirty="0" smtClean="0">
                <a:latin typeface="Arial" panose="020B0604020202020204" pitchFamily="34" charset="0"/>
                <a:cs typeface="Arial" panose="020B0604020202020204" pitchFamily="34" charset="0"/>
              </a:rPr>
              <a:t>shown that </a:t>
            </a:r>
            <a:r>
              <a:rPr lang="en-US" sz="2800" i="1" dirty="0">
                <a:latin typeface="Arial" panose="020B0604020202020204" pitchFamily="34" charset="0"/>
                <a:cs typeface="Arial" panose="020B0604020202020204" pitchFamily="34" charset="0"/>
              </a:rPr>
              <a:t>Waggoner had the truth on the covenants</a:t>
            </a:r>
            <a:r>
              <a:rPr lang="en-US" sz="2800" dirty="0" smtClean="0">
                <a:latin typeface="Arial" panose="020B0604020202020204" pitchFamily="34" charset="0"/>
                <a:cs typeface="Arial" panose="020B0604020202020204" pitchFamily="34" charset="0"/>
              </a:rPr>
              <a:t>.</a:t>
            </a:r>
            <a:r>
              <a:rPr lang="en-US" sz="2600" dirty="0" smtClean="0">
                <a:latin typeface="Arial" panose="020B0604020202020204" pitchFamily="34" charset="0"/>
                <a:cs typeface="Arial" panose="020B0604020202020204" pitchFamily="34" charset="0"/>
              </a:rPr>
              <a:t>” (cont.)</a:t>
            </a:r>
            <a:endParaRPr lang="en-US" sz="1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9321527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
        <p:nvSpPr>
          <p:cNvPr id="2" name="Content Placeholder 1"/>
          <p:cNvSpPr>
            <a:spLocks noGrp="1"/>
          </p:cNvSpPr>
          <p:nvPr>
            <p:ph idx="1"/>
          </p:nvPr>
        </p:nvSpPr>
        <p:spPr>
          <a:xfrm>
            <a:off x="533400" y="1524000"/>
            <a:ext cx="8229600" cy="5181600"/>
          </a:xfrm>
        </p:spPr>
        <p:txBody>
          <a:bodyPr>
            <a:normAutofit lnSpcReduction="10000"/>
          </a:bodyPr>
          <a:lstStyle/>
          <a:p>
            <a:pPr marL="0" indent="0">
              <a:buNone/>
            </a:pPr>
            <a:r>
              <a:rPr lang="en-US" sz="2600" dirty="0" smtClean="0">
                <a:latin typeface="Arial" panose="020B0604020202020204" pitchFamily="34" charset="0"/>
                <a:cs typeface="Arial" panose="020B0604020202020204" pitchFamily="34" charset="0"/>
              </a:rPr>
              <a:t>“[Ellen White] was </a:t>
            </a:r>
            <a:r>
              <a:rPr lang="en-US" sz="2600" dirty="0">
                <a:latin typeface="Arial" panose="020B0604020202020204" pitchFamily="34" charset="0"/>
                <a:cs typeface="Arial" panose="020B0604020202020204" pitchFamily="34" charset="0"/>
              </a:rPr>
              <a:t>still more concerned with their attitudes than with their acceptance of her </a:t>
            </a:r>
            <a:r>
              <a:rPr lang="en-US" sz="2600" dirty="0" smtClean="0">
                <a:latin typeface="Arial" panose="020B0604020202020204" pitchFamily="34" charset="0"/>
                <a:cs typeface="Arial" panose="020B0604020202020204" pitchFamily="34" charset="0"/>
              </a:rPr>
              <a:t>and Waggoner’s </a:t>
            </a:r>
            <a:r>
              <a:rPr lang="en-US" sz="2600" dirty="0">
                <a:latin typeface="Arial" panose="020B0604020202020204" pitchFamily="34" charset="0"/>
                <a:cs typeface="Arial" panose="020B0604020202020204" pitchFamily="34" charset="0"/>
              </a:rPr>
              <a:t>theological position. It was that fact that had so surprised Dan Jones </a:t>
            </a:r>
            <a:r>
              <a:rPr lang="en-US" sz="2600" dirty="0" smtClean="0">
                <a:latin typeface="Arial" panose="020B0604020202020204" pitchFamily="34" charset="0"/>
                <a:cs typeface="Arial" panose="020B0604020202020204" pitchFamily="34" charset="0"/>
              </a:rPr>
              <a:t>and opened </a:t>
            </a:r>
            <a:r>
              <a:rPr lang="en-US" sz="2600" dirty="0">
                <a:latin typeface="Arial" panose="020B0604020202020204" pitchFamily="34" charset="0"/>
                <a:cs typeface="Arial" panose="020B0604020202020204" pitchFamily="34" charset="0"/>
              </a:rPr>
              <a:t>him up to </a:t>
            </a:r>
            <a:r>
              <a:rPr lang="en-US" sz="2600" dirty="0" smtClean="0">
                <a:latin typeface="Arial" panose="020B0604020202020204" pitchFamily="34" charset="0"/>
                <a:cs typeface="Arial" panose="020B0604020202020204" pitchFamily="34" charset="0"/>
              </a:rPr>
              <a:t>reconciliation….</a:t>
            </a:r>
          </a:p>
          <a:p>
            <a:pPr marL="0" indent="0">
              <a:buNone/>
            </a:pPr>
            <a:r>
              <a:rPr lang="en-US" sz="2600" dirty="0" smtClean="0">
                <a:latin typeface="Arial" panose="020B0604020202020204" pitchFamily="34" charset="0"/>
                <a:cs typeface="Arial" panose="020B0604020202020204" pitchFamily="34" charset="0"/>
              </a:rPr>
              <a:t>“Those explanations [of </a:t>
            </a:r>
            <a:r>
              <a:rPr lang="en-US" sz="2600" dirty="0">
                <a:latin typeface="Arial" panose="020B0604020202020204" pitchFamily="34" charset="0"/>
                <a:cs typeface="Arial" panose="020B0604020202020204" pitchFamily="34" charset="0"/>
              </a:rPr>
              <a:t>Ellen White] proved to be a major turning point in the post Minneapolis conflict</a:t>
            </a:r>
            <a:r>
              <a:rPr lang="en-US" sz="2600" dirty="0" smtClean="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The spirited interchange that led to the breakthrough in March 1890 illustrates </a:t>
            </a:r>
            <a:r>
              <a:rPr lang="en-US" sz="2600" dirty="0" smtClean="0">
                <a:latin typeface="Arial" panose="020B0604020202020204" pitchFamily="34" charset="0"/>
                <a:cs typeface="Arial" panose="020B0604020202020204" pitchFamily="34" charset="0"/>
              </a:rPr>
              <a:t>Mrs. White’s </a:t>
            </a:r>
            <a:r>
              <a:rPr lang="en-US" sz="2600" dirty="0">
                <a:latin typeface="Arial" panose="020B0604020202020204" pitchFamily="34" charset="0"/>
                <a:cs typeface="Arial" panose="020B0604020202020204" pitchFamily="34" charset="0"/>
              </a:rPr>
              <a:t>point that the real crisis at Minneapolis was not theological or doctrinal, </a:t>
            </a:r>
            <a:r>
              <a:rPr lang="en-US" sz="2600" dirty="0" smtClean="0">
                <a:latin typeface="Arial" panose="020B0604020202020204" pitchFamily="34" charset="0"/>
                <a:cs typeface="Arial" panose="020B0604020202020204" pitchFamily="34" charset="0"/>
              </a:rPr>
              <a:t>but attitudinal.…  One </a:t>
            </a:r>
            <a:r>
              <a:rPr lang="en-US" sz="2600" dirty="0">
                <a:latin typeface="Arial" panose="020B0604020202020204" pitchFamily="34" charset="0"/>
                <a:cs typeface="Arial" panose="020B0604020202020204" pitchFamily="34" charset="0"/>
              </a:rPr>
              <a:t>result </a:t>
            </a:r>
            <a:r>
              <a:rPr lang="en-US" sz="2600" dirty="0" smtClean="0">
                <a:latin typeface="Arial" panose="020B0604020202020204" pitchFamily="34" charset="0"/>
                <a:cs typeface="Arial" panose="020B0604020202020204" pitchFamily="34" charset="0"/>
              </a:rPr>
              <a:t>[of the 1890 Ministerial Institute] was </a:t>
            </a:r>
            <a:r>
              <a:rPr lang="en-US" sz="2600" dirty="0">
                <a:latin typeface="Arial" panose="020B0604020202020204" pitchFamily="34" charset="0"/>
                <a:cs typeface="Arial" panose="020B0604020202020204" pitchFamily="34" charset="0"/>
              </a:rPr>
              <a:t>a renewed confidence in Ellen </a:t>
            </a:r>
            <a:r>
              <a:rPr lang="en-US" sz="2600" dirty="0" smtClean="0">
                <a:latin typeface="Arial" panose="020B0604020202020204" pitchFamily="34" charset="0"/>
                <a:cs typeface="Arial" panose="020B0604020202020204" pitchFamily="34" charset="0"/>
              </a:rPr>
              <a:t>White.” </a:t>
            </a:r>
            <a:r>
              <a:rPr lang="en-US" sz="1400" dirty="0" smtClean="0">
                <a:solidFill>
                  <a:schemeClr val="tx2">
                    <a:lumMod val="75000"/>
                  </a:schemeClr>
                </a:solidFill>
                <a:latin typeface="Arial" panose="020B0604020202020204" pitchFamily="34" charset="0"/>
                <a:cs typeface="Arial" panose="020B0604020202020204" pitchFamily="34" charset="0"/>
              </a:rPr>
              <a:t>(George R. Knight, </a:t>
            </a:r>
            <a:r>
              <a:rPr lang="en-US" sz="1400" i="1" dirty="0" smtClean="0">
                <a:solidFill>
                  <a:schemeClr val="tx2">
                    <a:lumMod val="75000"/>
                  </a:schemeClr>
                </a:solidFill>
                <a:latin typeface="Arial" panose="020B0604020202020204" pitchFamily="34" charset="0"/>
                <a:cs typeface="Arial" panose="020B0604020202020204" pitchFamily="34" charset="0"/>
              </a:rPr>
              <a:t>Angry </a:t>
            </a:r>
            <a:r>
              <a:rPr lang="en-US" sz="1400" i="1" dirty="0">
                <a:solidFill>
                  <a:schemeClr val="tx2">
                    <a:lumMod val="75000"/>
                  </a:schemeClr>
                </a:solidFill>
                <a:latin typeface="Arial" panose="020B0604020202020204" pitchFamily="34" charset="0"/>
                <a:cs typeface="Arial" panose="020B0604020202020204" pitchFamily="34" charset="0"/>
              </a:rPr>
              <a:t>Saints</a:t>
            </a:r>
            <a:r>
              <a:rPr lang="en-US" sz="1400" dirty="0">
                <a:solidFill>
                  <a:schemeClr val="tx2">
                    <a:lumMod val="75000"/>
                  </a:schemeClr>
                </a:solidFill>
                <a:latin typeface="Arial" panose="020B0604020202020204" pitchFamily="34" charset="0"/>
                <a:cs typeface="Arial" panose="020B0604020202020204" pitchFamily="34" charset="0"/>
              </a:rPr>
              <a:t>, pp. </a:t>
            </a:r>
            <a:r>
              <a:rPr lang="en-US" sz="1400" dirty="0" smtClean="0">
                <a:solidFill>
                  <a:schemeClr val="tx2">
                    <a:lumMod val="75000"/>
                  </a:schemeClr>
                </a:solidFill>
                <a:latin typeface="Arial" panose="020B0604020202020204" pitchFamily="34" charset="0"/>
                <a:cs typeface="Arial" panose="020B0604020202020204" pitchFamily="34" charset="0"/>
              </a:rPr>
              <a:t>93-94, emphasis in original)</a:t>
            </a:r>
            <a:endParaRPr lang="en-US" sz="1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6917539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
        <p:nvSpPr>
          <p:cNvPr id="2" name="Content Placeholder 1"/>
          <p:cNvSpPr>
            <a:spLocks noGrp="1"/>
          </p:cNvSpPr>
          <p:nvPr>
            <p:ph idx="1"/>
          </p:nvPr>
        </p:nvSpPr>
        <p:spPr>
          <a:xfrm>
            <a:off x="533400" y="1524000"/>
            <a:ext cx="8229600" cy="5181600"/>
          </a:xfrm>
        </p:spPr>
        <p:txBody>
          <a:bodyPr>
            <a:normAutofit/>
          </a:bodyPr>
          <a:lstStyle/>
          <a:p>
            <a:pPr marL="0" indent="0">
              <a:buNone/>
            </a:pPr>
            <a:r>
              <a:rPr lang="en-US" sz="2600" dirty="0" smtClean="0">
                <a:latin typeface="Arial" panose="020B0604020202020204" pitchFamily="34" charset="0"/>
                <a:cs typeface="Arial" panose="020B0604020202020204" pitchFamily="34" charset="0"/>
              </a:rPr>
              <a:t>“Ellen White had repeated conversations with [Dan] Jones and urged him to use his influence to help pastors understand the meaning of the doctrine of righteousness by faith presented in Minneapolis in 1888. During a ministerial institute in Battle Creek in the early months of 1890 Jones appeared  prejudiced against Ellen White’s ministry until he realized this was a temptation he should resist and, weighing the evidence, accepted that her gift of prophecy is an integral part of the Seventh-day Adventist message.” </a:t>
            </a:r>
            <a:r>
              <a:rPr lang="en-US" sz="1400" dirty="0" smtClean="0">
                <a:solidFill>
                  <a:schemeClr val="tx2">
                    <a:lumMod val="75000"/>
                  </a:schemeClr>
                </a:solidFill>
                <a:latin typeface="Arial" panose="020B0604020202020204" pitchFamily="34" charset="0"/>
                <a:cs typeface="Arial" panose="020B0604020202020204" pitchFamily="34" charset="0"/>
              </a:rPr>
              <a:t>(“Jones, Dan T.” </a:t>
            </a:r>
            <a:r>
              <a:rPr lang="en-US" sz="1400" i="1" dirty="0" smtClean="0">
                <a:solidFill>
                  <a:schemeClr val="tx2">
                    <a:lumMod val="75000"/>
                  </a:schemeClr>
                </a:solidFill>
                <a:latin typeface="Arial" panose="020B0604020202020204" pitchFamily="34" charset="0"/>
                <a:cs typeface="Arial" panose="020B0604020202020204" pitchFamily="34" charset="0"/>
              </a:rPr>
              <a:t>Ellen White Encyclopedia</a:t>
            </a:r>
            <a:r>
              <a:rPr lang="en-US" sz="1400" dirty="0" smtClean="0">
                <a:solidFill>
                  <a:schemeClr val="tx2">
                    <a:lumMod val="75000"/>
                  </a:schemeClr>
                </a:solidFill>
                <a:latin typeface="Arial" panose="020B0604020202020204" pitchFamily="34" charset="0"/>
                <a:cs typeface="Arial" panose="020B0604020202020204" pitchFamily="34" charset="0"/>
              </a:rPr>
              <a:t>, p. 432)</a:t>
            </a:r>
            <a:endParaRPr lang="en-US" sz="1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638915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687191" y="1752600"/>
            <a:ext cx="3724795" cy="45535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The Truth about Dan Jones?</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5809161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Disagreement No. 1</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fontScale="92500"/>
          </a:bodyPr>
          <a:lstStyle/>
          <a:p>
            <a:pPr marL="0" indent="0">
              <a:buNone/>
            </a:pPr>
            <a:r>
              <a:rPr lang="en-US" sz="3000" dirty="0" smtClean="0">
                <a:latin typeface="Arial" panose="020B0604020202020204" pitchFamily="34" charset="0"/>
                <a:cs typeface="Arial" panose="020B0604020202020204" pitchFamily="34" charset="0"/>
              </a:rPr>
              <a:t>“One </a:t>
            </a:r>
            <a:r>
              <a:rPr lang="en-US" sz="3000" dirty="0">
                <a:latin typeface="Arial" panose="020B0604020202020204" pitchFamily="34" charset="0"/>
                <a:cs typeface="Arial" panose="020B0604020202020204" pitchFamily="34" charset="0"/>
              </a:rPr>
              <a:t>must be extremely cautious in applying statements that were made in one context to a later period in which some of the factors have changed. Only a fuller understanding of the public teaching of the leading brethren of the Church in the pre-1888 period will enable readers in the 21st century to understand the impact of Ellen White's commendations and condemnations related to 1888 events and </a:t>
            </a:r>
            <a:r>
              <a:rPr lang="en-US" sz="3000" dirty="0" smtClean="0">
                <a:latin typeface="Arial" panose="020B0604020202020204" pitchFamily="34" charset="0"/>
                <a:cs typeface="Arial" panose="020B0604020202020204" pitchFamily="34" charset="0"/>
              </a:rPr>
              <a:t>personalities.”</a:t>
            </a:r>
            <a:endParaRPr lang="en-US" sz="2800" dirty="0"/>
          </a:p>
          <a:p>
            <a:pPr marL="0" indent="0">
              <a:buNone/>
            </a:pP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7607054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524000"/>
            <a:ext cx="8229600" cy="5257800"/>
          </a:xfrm>
        </p:spPr>
        <p:txBody>
          <a:bodyPr>
            <a:normAutofit fontScale="85000" lnSpcReduction="10000"/>
          </a:bodyPr>
          <a:lstStyle/>
          <a:p>
            <a:pPr marL="0" indent="0">
              <a:buNone/>
            </a:pPr>
            <a:r>
              <a:rPr lang="en-US" sz="2800" dirty="0">
                <a:latin typeface="Arial" panose="020B0604020202020204" pitchFamily="34" charset="0"/>
                <a:cs typeface="Arial" panose="020B0604020202020204" pitchFamily="34" charset="0"/>
              </a:rPr>
              <a:t>“’If you turn from one ray of light fearing it will necessitate an acceptance of positions you do not wish to receive, that light becomes to you darkness.… I speak what I know</a:t>
            </a:r>
            <a:r>
              <a:rPr lang="en-US" sz="2800" dirty="0" smtClean="0">
                <a:latin typeface="Arial" panose="020B0604020202020204" pitchFamily="34" charset="0"/>
                <a:cs typeface="Arial" panose="020B0604020202020204" pitchFamily="34" charset="0"/>
              </a:rPr>
              <a:t>.’… </a:t>
            </a:r>
          </a:p>
          <a:p>
            <a:pPr marL="0" indent="0">
              <a:buNone/>
            </a:pPr>
            <a:r>
              <a:rPr lang="en-US" sz="2800" dirty="0" smtClean="0">
                <a:latin typeface="Arial" panose="020B0604020202020204" pitchFamily="34" charset="0"/>
                <a:cs typeface="Arial" panose="020B0604020202020204" pitchFamily="34" charset="0"/>
              </a:rPr>
              <a:t>“No </a:t>
            </a:r>
            <a:r>
              <a:rPr lang="en-US" sz="2800" dirty="0">
                <a:latin typeface="Arial" panose="020B0604020202020204" pitchFamily="34" charset="0"/>
                <a:cs typeface="Arial" panose="020B0604020202020204" pitchFamily="34" charset="0"/>
              </a:rPr>
              <a:t>greater evidence could be given that Ellen White’s prognosis was </a:t>
            </a:r>
            <a:r>
              <a:rPr lang="en-US" sz="2800" dirty="0" smtClean="0">
                <a:latin typeface="Arial" panose="020B0604020202020204" pitchFamily="34" charset="0"/>
                <a:cs typeface="Arial" panose="020B0604020202020204" pitchFamily="34" charset="0"/>
              </a:rPr>
              <a:t>correct than </a:t>
            </a:r>
            <a:r>
              <a:rPr lang="en-US" sz="2800" dirty="0">
                <a:latin typeface="Arial" panose="020B0604020202020204" pitchFamily="34" charset="0"/>
                <a:cs typeface="Arial" panose="020B0604020202020204" pitchFamily="34" charset="0"/>
              </a:rPr>
              <a:t>the experience of Dan Jones following the 1890 Ministerial </a:t>
            </a:r>
            <a:r>
              <a:rPr lang="en-US" sz="2800" dirty="0" smtClean="0">
                <a:latin typeface="Arial" panose="020B0604020202020204" pitchFamily="34" charset="0"/>
                <a:cs typeface="Arial" panose="020B0604020202020204" pitchFamily="34" charset="0"/>
              </a:rPr>
              <a:t>Institute. On </a:t>
            </a:r>
            <a:r>
              <a:rPr lang="en-US" sz="2800" dirty="0">
                <a:latin typeface="Arial" panose="020B0604020202020204" pitchFamily="34" charset="0"/>
                <a:cs typeface="Arial" panose="020B0604020202020204" pitchFamily="34" charset="0"/>
              </a:rPr>
              <a:t>almost every point, he misunderstood what Ellen White said during </a:t>
            </a:r>
            <a:r>
              <a:rPr lang="en-US" sz="2800" dirty="0" smtClean="0">
                <a:latin typeface="Arial" panose="020B0604020202020204" pitchFamily="34" charset="0"/>
                <a:cs typeface="Arial" panose="020B0604020202020204" pitchFamily="34" charset="0"/>
              </a:rPr>
              <a:t>her final </a:t>
            </a:r>
            <a:r>
              <a:rPr lang="en-US" sz="2800" dirty="0">
                <a:latin typeface="Arial" panose="020B0604020202020204" pitchFamily="34" charset="0"/>
                <a:cs typeface="Arial" panose="020B0604020202020204" pitchFamily="34" charset="0"/>
              </a:rPr>
              <a:t>week at the Institute. Ellen White had clearly endorsed </a:t>
            </a:r>
            <a:r>
              <a:rPr lang="en-US" sz="2800" dirty="0" smtClean="0">
                <a:latin typeface="Arial" panose="020B0604020202020204" pitchFamily="34" charset="0"/>
                <a:cs typeface="Arial" panose="020B0604020202020204" pitchFamily="34" charset="0"/>
              </a:rPr>
              <a:t>Waggoner’s view </a:t>
            </a:r>
            <a:r>
              <a:rPr lang="en-US" sz="2800" dirty="0">
                <a:latin typeface="Arial" panose="020B0604020202020204" pitchFamily="34" charset="0"/>
                <a:cs typeface="Arial" panose="020B0604020202020204" pitchFamily="34" charset="0"/>
              </a:rPr>
              <a:t>on the covenants, warning the brethren that their own view on the </a:t>
            </a:r>
            <a:r>
              <a:rPr lang="en-US" sz="2800" dirty="0" smtClean="0">
                <a:latin typeface="Arial" panose="020B0604020202020204" pitchFamily="34" charset="0"/>
                <a:cs typeface="Arial" panose="020B0604020202020204" pitchFamily="34" charset="0"/>
              </a:rPr>
              <a:t>law in </a:t>
            </a:r>
            <a:r>
              <a:rPr lang="en-US" sz="2800" dirty="0">
                <a:latin typeface="Arial" panose="020B0604020202020204" pitchFamily="34" charset="0"/>
                <a:cs typeface="Arial" panose="020B0604020202020204" pitchFamily="34" charset="0"/>
              </a:rPr>
              <a:t>Galatians was preventing many from receiving light. She </a:t>
            </a:r>
            <a:r>
              <a:rPr lang="en-US" sz="2800" dirty="0" smtClean="0">
                <a:latin typeface="Arial" panose="020B0604020202020204" pitchFamily="34" charset="0"/>
                <a:cs typeface="Arial" panose="020B0604020202020204" pitchFamily="34" charset="0"/>
              </a:rPr>
              <a:t>herself </a:t>
            </a:r>
            <a:r>
              <a:rPr lang="en-US" sz="2800" dirty="0">
                <a:latin typeface="Arial" panose="020B0604020202020204" pitchFamily="34" charset="0"/>
                <a:cs typeface="Arial" panose="020B0604020202020204" pitchFamily="34" charset="0"/>
              </a:rPr>
              <a:t>was </a:t>
            </a:r>
            <a:r>
              <a:rPr lang="en-US" sz="2800" dirty="0" smtClean="0">
                <a:latin typeface="Arial" panose="020B0604020202020204" pitchFamily="34" charset="0"/>
                <a:cs typeface="Arial" panose="020B0604020202020204" pitchFamily="34" charset="0"/>
              </a:rPr>
              <a:t>not exercised </a:t>
            </a:r>
            <a:r>
              <a:rPr lang="en-US" sz="2800" dirty="0">
                <a:latin typeface="Arial" panose="020B0604020202020204" pitchFamily="34" charset="0"/>
                <a:cs typeface="Arial" panose="020B0604020202020204" pitchFamily="34" charset="0"/>
              </a:rPr>
              <a:t>over the matter, for it was not an issue to keep her from </a:t>
            </a:r>
            <a:r>
              <a:rPr lang="en-US" sz="2800" dirty="0" smtClean="0">
                <a:latin typeface="Arial" panose="020B0604020202020204" pitchFamily="34" charset="0"/>
                <a:cs typeface="Arial" panose="020B0604020202020204" pitchFamily="34" charset="0"/>
              </a:rPr>
              <a:t>accepting advancing </a:t>
            </a:r>
            <a:r>
              <a:rPr lang="en-US" sz="2800" dirty="0">
                <a:latin typeface="Arial" panose="020B0604020202020204" pitchFamily="34" charset="0"/>
                <a:cs typeface="Arial" panose="020B0604020202020204" pitchFamily="34" charset="0"/>
              </a:rPr>
              <a:t>light. This Dan Jones had interpreted as evidence that she did </a:t>
            </a:r>
            <a:r>
              <a:rPr lang="en-US" sz="2800" dirty="0" smtClean="0">
                <a:latin typeface="Arial" panose="020B0604020202020204" pitchFamily="34" charset="0"/>
                <a:cs typeface="Arial" panose="020B0604020202020204" pitchFamily="34" charset="0"/>
              </a:rPr>
              <a:t>not endorse </a:t>
            </a:r>
            <a:r>
              <a:rPr lang="en-US" sz="2800" dirty="0">
                <a:latin typeface="Arial" panose="020B0604020202020204" pitchFamily="34" charset="0"/>
                <a:cs typeface="Arial" panose="020B0604020202020204" pitchFamily="34" charset="0"/>
              </a:rPr>
              <a:t>Jones and Waggoner, and that all could believe what they wanted</a:t>
            </a:r>
            <a:r>
              <a:rPr lang="en-US" sz="2800" dirty="0" smtClean="0">
                <a:latin typeface="Arial" panose="020B0604020202020204" pitchFamily="34" charset="0"/>
                <a:cs typeface="Arial" panose="020B0604020202020204" pitchFamily="34" charset="0"/>
              </a:rPr>
              <a:t>.” (cont.)</a:t>
            </a:r>
            <a:endParaRPr lang="en-US" sz="16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990600" y="533400"/>
            <a:ext cx="7125113" cy="924475"/>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4731024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524000"/>
            <a:ext cx="8229600" cy="5181600"/>
          </a:xfrm>
        </p:spPr>
        <p:txBody>
          <a:bodyPr>
            <a:normAutofit lnSpcReduction="10000"/>
          </a:bodyPr>
          <a:lstStyle/>
          <a:p>
            <a:pPr marL="0" indent="0">
              <a:buNone/>
            </a:pPr>
            <a:r>
              <a:rPr lang="en-US" sz="2700" dirty="0">
                <a:latin typeface="Arial" panose="020B0604020202020204" pitchFamily="34" charset="0"/>
                <a:cs typeface="Arial" panose="020B0604020202020204" pitchFamily="34" charset="0"/>
              </a:rPr>
              <a:t>“Ellen White had stated that the spirit manifested by the brethren should be </a:t>
            </a:r>
            <a:r>
              <a:rPr lang="en-US" sz="2700" dirty="0" smtClean="0">
                <a:latin typeface="Arial" panose="020B0604020202020204" pitchFamily="34" charset="0"/>
                <a:cs typeface="Arial" panose="020B0604020202020204" pitchFamily="34" charset="0"/>
              </a:rPr>
              <a:t>of bigger </a:t>
            </a:r>
            <a:r>
              <a:rPr lang="en-US" sz="2700" dirty="0">
                <a:latin typeface="Arial" panose="020B0604020202020204" pitchFamily="34" charset="0"/>
                <a:cs typeface="Arial" panose="020B0604020202020204" pitchFamily="34" charset="0"/>
              </a:rPr>
              <a:t>concern than their pet ideas. To this Dan Jones suggested that </a:t>
            </a:r>
            <a:r>
              <a:rPr lang="en-US" sz="2700" dirty="0" smtClean="0">
                <a:latin typeface="Arial" panose="020B0604020202020204" pitchFamily="34" charset="0"/>
                <a:cs typeface="Arial" panose="020B0604020202020204" pitchFamily="34" charset="0"/>
              </a:rPr>
              <a:t>doctrine was </a:t>
            </a:r>
            <a:r>
              <a:rPr lang="en-US" sz="2700" dirty="0">
                <a:latin typeface="Arial" panose="020B0604020202020204" pitchFamily="34" charset="0"/>
                <a:cs typeface="Arial" panose="020B0604020202020204" pitchFamily="34" charset="0"/>
              </a:rPr>
              <a:t>not the important point, but only the spirit one had. Yet in the end </a:t>
            </a:r>
            <a:r>
              <a:rPr lang="en-US" sz="2700" dirty="0" smtClean="0">
                <a:latin typeface="Arial" panose="020B0604020202020204" pitchFamily="34" charset="0"/>
                <a:cs typeface="Arial" panose="020B0604020202020204" pitchFamily="34" charset="0"/>
              </a:rPr>
              <a:t>he allowed </a:t>
            </a:r>
            <a:r>
              <a:rPr lang="en-US" sz="2700" dirty="0">
                <a:latin typeface="Arial" panose="020B0604020202020204" pitchFamily="34" charset="0"/>
                <a:cs typeface="Arial" panose="020B0604020202020204" pitchFamily="34" charset="0"/>
              </a:rPr>
              <a:t>only for his own view.</a:t>
            </a:r>
          </a:p>
          <a:p>
            <a:pPr marL="0" indent="0">
              <a:buNone/>
            </a:pPr>
            <a:r>
              <a:rPr lang="en-US" sz="2700" dirty="0" smtClean="0">
                <a:latin typeface="Arial" panose="020B0604020202020204" pitchFamily="34" charset="0"/>
                <a:cs typeface="Arial" panose="020B0604020202020204" pitchFamily="34" charset="0"/>
              </a:rPr>
              <a:t>“Ellen </a:t>
            </a:r>
            <a:r>
              <a:rPr lang="en-US" sz="2700" dirty="0">
                <a:latin typeface="Arial" panose="020B0604020202020204" pitchFamily="34" charset="0"/>
                <a:cs typeface="Arial" panose="020B0604020202020204" pitchFamily="34" charset="0"/>
              </a:rPr>
              <a:t>White had stated that there was no organized plan to push the law </a:t>
            </a:r>
            <a:r>
              <a:rPr lang="en-US" sz="2700" dirty="0" smtClean="0">
                <a:latin typeface="Arial" panose="020B0604020202020204" pitchFamily="34" charset="0"/>
                <a:cs typeface="Arial" panose="020B0604020202020204" pitchFamily="34" charset="0"/>
              </a:rPr>
              <a:t>in Galatians </a:t>
            </a:r>
            <a:r>
              <a:rPr lang="en-US" sz="2700" dirty="0">
                <a:latin typeface="Arial" panose="020B0604020202020204" pitchFamily="34" charset="0"/>
                <a:cs typeface="Arial" panose="020B0604020202020204" pitchFamily="34" charset="0"/>
              </a:rPr>
              <a:t>and the covenants, but that the real message was justification </a:t>
            </a:r>
            <a:r>
              <a:rPr lang="en-US" sz="2700" dirty="0" smtClean="0">
                <a:latin typeface="Arial" panose="020B0604020202020204" pitchFamily="34" charset="0"/>
                <a:cs typeface="Arial" panose="020B0604020202020204" pitchFamily="34" charset="0"/>
              </a:rPr>
              <a:t>by faith</a:t>
            </a:r>
            <a:r>
              <a:rPr lang="en-US" sz="2700" dirty="0">
                <a:latin typeface="Arial" panose="020B0604020202020204" pitchFamily="34" charset="0"/>
                <a:cs typeface="Arial" panose="020B0604020202020204" pitchFamily="34" charset="0"/>
              </a:rPr>
              <a:t>. This Dan Jones twisted to mean that a mere assent to justification </a:t>
            </a:r>
            <a:r>
              <a:rPr lang="en-US" sz="2700" dirty="0" smtClean="0">
                <a:latin typeface="Arial" panose="020B0604020202020204" pitchFamily="34" charset="0"/>
                <a:cs typeface="Arial" panose="020B0604020202020204" pitchFamily="34" charset="0"/>
              </a:rPr>
              <a:t>by faith</a:t>
            </a:r>
            <a:r>
              <a:rPr lang="en-US" sz="2700" dirty="0">
                <a:latin typeface="Arial" panose="020B0604020202020204" pitchFamily="34" charset="0"/>
                <a:cs typeface="Arial" panose="020B0604020202020204" pitchFamily="34" charset="0"/>
              </a:rPr>
              <a:t>, which he already espoused, was sufficient without accepting Jones’ </a:t>
            </a:r>
            <a:r>
              <a:rPr lang="en-US" sz="2700" dirty="0" smtClean="0">
                <a:latin typeface="Arial" panose="020B0604020202020204" pitchFamily="34" charset="0"/>
                <a:cs typeface="Arial" panose="020B0604020202020204" pitchFamily="34" charset="0"/>
              </a:rPr>
              <a:t>and Waggoner’s </a:t>
            </a:r>
            <a:r>
              <a:rPr lang="en-US" sz="2700" dirty="0">
                <a:latin typeface="Arial" panose="020B0604020202020204" pitchFamily="34" charset="0"/>
                <a:cs typeface="Arial" panose="020B0604020202020204" pitchFamily="34" charset="0"/>
              </a:rPr>
              <a:t>message</a:t>
            </a:r>
            <a:r>
              <a:rPr lang="en-US" sz="2700" dirty="0" smtClean="0">
                <a:latin typeface="Arial" panose="020B0604020202020204" pitchFamily="34" charset="0"/>
                <a:cs typeface="Arial" panose="020B0604020202020204" pitchFamily="34" charset="0"/>
              </a:rPr>
              <a:t>.” </a:t>
            </a:r>
            <a:r>
              <a:rPr lang="en-US" sz="1400" dirty="0" smtClean="0">
                <a:solidFill>
                  <a:schemeClr val="tx2">
                    <a:lumMod val="75000"/>
                  </a:schemeClr>
                </a:solidFill>
                <a:latin typeface="Arial" panose="020B0604020202020204" pitchFamily="34" charset="0"/>
                <a:cs typeface="Arial" panose="020B0604020202020204" pitchFamily="34" charset="0"/>
              </a:rPr>
              <a:t>(Ron Duffield, </a:t>
            </a:r>
            <a:r>
              <a:rPr lang="en-US" sz="1400" i="1" dirty="0" smtClean="0">
                <a:solidFill>
                  <a:schemeClr val="tx2">
                    <a:lumMod val="75000"/>
                  </a:schemeClr>
                </a:solidFill>
                <a:latin typeface="Arial" panose="020B0604020202020204" pitchFamily="34" charset="0"/>
                <a:cs typeface="Arial" panose="020B0604020202020204" pitchFamily="34" charset="0"/>
              </a:rPr>
              <a:t>Return of the Latter Rain</a:t>
            </a:r>
            <a:r>
              <a:rPr lang="en-US" sz="1400" dirty="0" smtClean="0">
                <a:solidFill>
                  <a:schemeClr val="tx2">
                    <a:lumMod val="75000"/>
                  </a:schemeClr>
                </a:solidFill>
                <a:latin typeface="Arial" panose="020B0604020202020204" pitchFamily="34" charset="0"/>
                <a:cs typeface="Arial" panose="020B0604020202020204" pitchFamily="34" charset="0"/>
              </a:rPr>
              <a:t>, vol. 1, p. 407)</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2234146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The Truth about Dan Jones?</a:t>
            </a:r>
            <a:endParaRPr lang="en-US" altLang="en-US" dirty="0">
              <a:solidFill>
                <a:srgbClr val="FFFF00"/>
              </a:solidFill>
            </a:endParaRPr>
          </a:p>
        </p:txBody>
      </p:sp>
      <p:pic>
        <p:nvPicPr>
          <p:cNvPr id="13314" name="Picture 2" descr="C:\Users\Ron Duffield\MyPictures\Pictures\ControlCenter4\Scan\CCF10022014_0000.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6446" r="3544" b="9636"/>
          <a:stretch/>
        </p:blipFill>
        <p:spPr bwMode="auto">
          <a:xfrm>
            <a:off x="2503394" y="1301796"/>
            <a:ext cx="4137213" cy="5410527"/>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3196027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
        <p:nvSpPr>
          <p:cNvPr id="2" name="Content Placeholder 1"/>
          <p:cNvSpPr>
            <a:spLocks noGrp="1"/>
          </p:cNvSpPr>
          <p:nvPr>
            <p:ph idx="1"/>
          </p:nvPr>
        </p:nvSpPr>
        <p:spPr>
          <a:xfrm>
            <a:off x="533400" y="1295400"/>
            <a:ext cx="8229600" cy="5410200"/>
          </a:xfrm>
        </p:spPr>
        <p:txBody>
          <a:bodyPr>
            <a:normAutofit lnSpcReduction="10000"/>
          </a:bodyPr>
          <a:lstStyle/>
          <a:p>
            <a:pPr marL="0" indent="0">
              <a:buNone/>
            </a:pPr>
            <a:r>
              <a:rPr lang="en-US" sz="2500" dirty="0">
                <a:latin typeface="Arial" panose="020B0604020202020204" pitchFamily="34" charset="0"/>
                <a:cs typeface="Arial" panose="020B0604020202020204" pitchFamily="34" charset="0"/>
              </a:rPr>
              <a:t>“Now I have been shown the inwardness of matters in the Office. Dan Jones is at the bottom of a dangerous plan of working. He will so manage that the management of things in the office shall become a controlling power. His head can devise and plan coolly, but to the swinging in wrong directions the work of God…. He will cause difficulty. He will be so set, so hard to be entreated, that the office needs no man of this cast, who is blind in spiritual eyesight. I see no way for a reformation in the office unless that ring is broken </a:t>
            </a:r>
            <a:r>
              <a:rPr lang="en-US" sz="2500" dirty="0" smtClean="0">
                <a:latin typeface="Arial" panose="020B0604020202020204" pitchFamily="34" charset="0"/>
                <a:cs typeface="Arial" panose="020B0604020202020204" pitchFamily="34" charset="0"/>
              </a:rPr>
              <a:t>up….</a:t>
            </a:r>
          </a:p>
          <a:p>
            <a:pPr marL="0" indent="0">
              <a:buNone/>
            </a:pPr>
            <a:r>
              <a:rPr lang="en-US" sz="2500" dirty="0" smtClean="0">
                <a:latin typeface="Arial" panose="020B0604020202020204" pitchFamily="34" charset="0"/>
                <a:cs typeface="Arial" panose="020B0604020202020204" pitchFamily="34" charset="0"/>
              </a:rPr>
              <a:t>“They </a:t>
            </a:r>
            <a:r>
              <a:rPr lang="en-US" sz="2500" dirty="0">
                <a:latin typeface="Arial" panose="020B0604020202020204" pitchFamily="34" charset="0"/>
                <a:cs typeface="Arial" panose="020B0604020202020204" pitchFamily="34" charset="0"/>
              </a:rPr>
              <a:t>have, in their plans and councils, felt that WCW stood in their way from bringing about certain things, and they have talked the matter over to not open their matters to him because he is so closely connected with me</a:t>
            </a:r>
            <a:r>
              <a:rPr lang="en-US" sz="2500" dirty="0" smtClean="0">
                <a:latin typeface="Arial" panose="020B0604020202020204" pitchFamily="34" charset="0"/>
                <a:cs typeface="Arial" panose="020B0604020202020204" pitchFamily="34" charset="0"/>
              </a:rPr>
              <a:t>.” (cont.)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4013110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
        <p:nvSpPr>
          <p:cNvPr id="2" name="Content Placeholder 1"/>
          <p:cNvSpPr>
            <a:spLocks noGrp="1"/>
          </p:cNvSpPr>
          <p:nvPr>
            <p:ph idx="1"/>
          </p:nvPr>
        </p:nvSpPr>
        <p:spPr>
          <a:xfrm>
            <a:off x="533400" y="1219200"/>
            <a:ext cx="8229600" cy="5562600"/>
          </a:xfrm>
        </p:spPr>
        <p:txBody>
          <a:bodyPr>
            <a:normAutofit lnSpcReduction="10000"/>
          </a:bodyPr>
          <a:lstStyle/>
          <a:p>
            <a:pPr marL="0" indent="0">
              <a:buNone/>
            </a:pPr>
            <a:r>
              <a:rPr lang="en-US" sz="2500" dirty="0" smtClean="0">
                <a:latin typeface="Arial" panose="020B0604020202020204" pitchFamily="34" charset="0"/>
                <a:cs typeface="Arial" panose="020B0604020202020204" pitchFamily="34" charset="0"/>
              </a:rPr>
              <a:t>“Dan </a:t>
            </a:r>
            <a:r>
              <a:rPr lang="en-US" sz="2500" dirty="0">
                <a:latin typeface="Arial" panose="020B0604020202020204" pitchFamily="34" charset="0"/>
                <a:cs typeface="Arial" panose="020B0604020202020204" pitchFamily="34" charset="0"/>
              </a:rPr>
              <a:t>Jones, Eldridge, and A. R. Henry do not believe in the testimonies. I know whereof I speak. They have a power, but Dan Jones is THE great instigator. I have heard him talk in reference to WCW. They think he informs me of things going on among them. Very hard speeches have been made in reference to my work, for I have been made to hear </a:t>
            </a:r>
            <a:r>
              <a:rPr lang="en-US" sz="2500" dirty="0" smtClean="0">
                <a:latin typeface="Arial" panose="020B0604020202020204" pitchFamily="34" charset="0"/>
                <a:cs typeface="Arial" panose="020B0604020202020204" pitchFamily="34" charset="0"/>
              </a:rPr>
              <a:t>them….</a:t>
            </a:r>
          </a:p>
          <a:p>
            <a:pPr marL="0" indent="0">
              <a:buNone/>
            </a:pPr>
            <a:r>
              <a:rPr lang="en-US" sz="2500" dirty="0" smtClean="0">
                <a:latin typeface="Arial" panose="020B0604020202020204" pitchFamily="34" charset="0"/>
                <a:cs typeface="Arial" panose="020B0604020202020204" pitchFamily="34" charset="0"/>
              </a:rPr>
              <a:t>“But </a:t>
            </a:r>
            <a:r>
              <a:rPr lang="en-US" sz="2500" dirty="0">
                <a:latin typeface="Arial" panose="020B0604020202020204" pitchFamily="34" charset="0"/>
                <a:cs typeface="Arial" panose="020B0604020202020204" pitchFamily="34" charset="0"/>
              </a:rPr>
              <a:t>there is a determined effort on the part of this confederacy at the office to manage so that WCWs voice shall not have influence. He voices his mother’s instruction from Heaven too closely to sit their ideas. </a:t>
            </a:r>
          </a:p>
          <a:p>
            <a:pPr marL="0" indent="0">
              <a:buNone/>
            </a:pPr>
            <a:r>
              <a:rPr lang="en-US" sz="2500" dirty="0" smtClean="0">
                <a:latin typeface="Arial" panose="020B0604020202020204" pitchFamily="34" charset="0"/>
                <a:cs typeface="Arial" panose="020B0604020202020204" pitchFamily="34" charset="0"/>
              </a:rPr>
              <a:t>“Since </a:t>
            </a:r>
            <a:r>
              <a:rPr lang="en-US" sz="2500" dirty="0">
                <a:latin typeface="Arial" panose="020B0604020202020204" pitchFamily="34" charset="0"/>
                <a:cs typeface="Arial" panose="020B0604020202020204" pitchFamily="34" charset="0"/>
              </a:rPr>
              <a:t>I heard the speech of Dan Jones, I see it is of just the same character as the Lord revealed to me that was at the foundation of their devising and planning in their </a:t>
            </a:r>
            <a:r>
              <a:rPr lang="en-US" sz="2500" dirty="0" smtClean="0">
                <a:latin typeface="Arial" panose="020B0604020202020204" pitchFamily="34" charset="0"/>
                <a:cs typeface="Arial" panose="020B0604020202020204" pitchFamily="34" charset="0"/>
              </a:rPr>
              <a:t>councils….” (cont.)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7688377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Truth about Dan Jones?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fontScale="92500" lnSpcReduction="20000"/>
          </a:bodyPr>
          <a:lstStyle/>
          <a:p>
            <a:pPr marL="0" indent="0">
              <a:buNone/>
            </a:pPr>
            <a:r>
              <a:rPr lang="en-US" sz="2500" dirty="0" smtClean="0">
                <a:latin typeface="Arial" panose="020B0604020202020204" pitchFamily="34" charset="0"/>
                <a:cs typeface="Arial" panose="020B0604020202020204" pitchFamily="34" charset="0"/>
              </a:rPr>
              <a:t>“I </a:t>
            </a:r>
            <a:r>
              <a:rPr lang="en-US" sz="2500" dirty="0">
                <a:latin typeface="Arial" panose="020B0604020202020204" pitchFamily="34" charset="0"/>
                <a:cs typeface="Arial" panose="020B0604020202020204" pitchFamily="34" charset="0"/>
              </a:rPr>
              <a:t>have been shown [that] the design is </a:t>
            </a:r>
            <a:r>
              <a:rPr lang="en-US" sz="2500" dirty="0" smtClean="0">
                <a:latin typeface="Arial" panose="020B0604020202020204" pitchFamily="34" charset="0"/>
                <a:cs typeface="Arial" panose="020B0604020202020204" pitchFamily="34" charset="0"/>
              </a:rPr>
              <a:t>to </a:t>
            </a:r>
            <a:r>
              <a:rPr lang="en-US" sz="2500" dirty="0">
                <a:latin typeface="Arial" panose="020B0604020202020204" pitchFamily="34" charset="0"/>
                <a:cs typeface="Arial" panose="020B0604020202020204" pitchFamily="34" charset="0"/>
              </a:rPr>
              <a:t>disconnect their work from me, and they think they will then be untrammeled to work on according to their plans. God forbid! is my prayer. Not one of the men—Dan Jones, Eldridge, Henry—have the love of Jesus abiding in their hearts. Not one of these feel as men should who are handling large responsibilities. They do not seek God for counsel. They trust in their own wisdom, and have no use for anyone who shall not accept and voice their </a:t>
            </a:r>
            <a:r>
              <a:rPr lang="en-US" sz="2500" dirty="0" smtClean="0">
                <a:latin typeface="Arial" panose="020B0604020202020204" pitchFamily="34" charset="0"/>
                <a:cs typeface="Arial" panose="020B0604020202020204" pitchFamily="34" charset="0"/>
              </a:rPr>
              <a:t>suggestions….</a:t>
            </a:r>
          </a:p>
          <a:p>
            <a:pPr marL="0" indent="0" algn="just">
              <a:buNone/>
            </a:pPr>
            <a:r>
              <a:rPr lang="en-US" sz="2500" dirty="0" smtClean="0">
                <a:latin typeface="Arial" panose="020B0604020202020204" pitchFamily="34" charset="0"/>
                <a:cs typeface="Arial" panose="020B0604020202020204" pitchFamily="34" charset="0"/>
              </a:rPr>
              <a:t>“[WCW’s] </a:t>
            </a:r>
            <a:r>
              <a:rPr lang="en-US" sz="2500" dirty="0">
                <a:latin typeface="Arial" panose="020B0604020202020204" pitchFamily="34" charset="0"/>
                <a:cs typeface="Arial" panose="020B0604020202020204" pitchFamily="34" charset="0"/>
              </a:rPr>
              <a:t>heart and prayers and Christlike sympathies are interwoven with the work. And Satan is moving in a secret, underhanded manner to separate all who have connection with me and my work, from the great whole. They have no need of me. They think [that] if Sister White were only out of the way, they could do a wonderful thing. I write these things to you because you must know them and act in reference to them. The men in the office are not converted </a:t>
            </a:r>
            <a:r>
              <a:rPr lang="en-US" sz="2500" dirty="0" smtClean="0">
                <a:latin typeface="Arial" panose="020B0604020202020204" pitchFamily="34" charset="0"/>
                <a:cs typeface="Arial" panose="020B0604020202020204" pitchFamily="34" charset="0"/>
              </a:rPr>
              <a:t>men</a:t>
            </a:r>
            <a:r>
              <a:rPr lang="en-US" sz="26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(Ellen G. White to O. A. Olsen, March 30, 1891, unpublished, portions quoted in Jerry Allen Moon, </a:t>
            </a:r>
            <a:r>
              <a:rPr lang="en-US" sz="1500" i="1" dirty="0" smtClean="0">
                <a:solidFill>
                  <a:schemeClr val="tx2">
                    <a:lumMod val="75000"/>
                  </a:schemeClr>
                </a:solidFill>
                <a:latin typeface="Arial" panose="020B0604020202020204" pitchFamily="34" charset="0"/>
                <a:cs typeface="Arial" panose="020B0604020202020204" pitchFamily="34" charset="0"/>
              </a:rPr>
              <a:t>W. C. White and Ellen G. White: The Relationship Between the Prophet and Her Son</a:t>
            </a:r>
            <a:r>
              <a:rPr lang="en-US" sz="1500" dirty="0" smtClean="0">
                <a:solidFill>
                  <a:schemeClr val="tx2">
                    <a:lumMod val="75000"/>
                  </a:schemeClr>
                </a:solidFill>
                <a:latin typeface="Arial" panose="020B0604020202020204" pitchFamily="34" charset="0"/>
                <a:cs typeface="Arial" panose="020B0604020202020204" pitchFamily="34" charset="0"/>
              </a:rPr>
              <a:t>, p. 111)</a:t>
            </a:r>
            <a:endParaRPr lang="en-US" sz="15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1322793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Latter Rain and the Loud Cry Ultimately Resisted</a:t>
            </a:r>
            <a:endParaRPr lang="en-US" altLang="en-US" dirty="0">
              <a:solidFill>
                <a:srgbClr val="FFFF00"/>
              </a:solidFill>
            </a:endParaRPr>
          </a:p>
        </p:txBody>
      </p:sp>
      <p:sp>
        <p:nvSpPr>
          <p:cNvPr id="2" name="Content Placeholder 1"/>
          <p:cNvSpPr>
            <a:spLocks noGrp="1"/>
          </p:cNvSpPr>
          <p:nvPr>
            <p:ph idx="1"/>
          </p:nvPr>
        </p:nvSpPr>
        <p:spPr>
          <a:xfrm>
            <a:off x="533400" y="1828800"/>
            <a:ext cx="8229600" cy="4800600"/>
          </a:xfrm>
        </p:spPr>
        <p:txBody>
          <a:bodyPr>
            <a:normAutofit fontScale="92500" lnSpcReduction="20000"/>
          </a:bodyPr>
          <a:lstStyle/>
          <a:p>
            <a:pPr marL="0" indent="0">
              <a:buNone/>
            </a:pPr>
            <a:r>
              <a:rPr lang="en-US" sz="2800" dirty="0" smtClean="0">
                <a:latin typeface="Arial" panose="020B0604020202020204" pitchFamily="34" charset="0"/>
                <a:cs typeface="Arial" panose="020B0604020202020204" pitchFamily="34" charset="0"/>
              </a:rPr>
              <a:t>“’The </a:t>
            </a:r>
            <a:r>
              <a:rPr lang="en-US" sz="2800" dirty="0">
                <a:latin typeface="Arial" panose="020B0604020202020204" pitchFamily="34" charset="0"/>
                <a:cs typeface="Arial" panose="020B0604020202020204" pitchFamily="34" charset="0"/>
              </a:rPr>
              <a:t>law was our schoolmaster to bring us unto Christ, that we might be justified by faith</a:t>
            </a:r>
            <a:r>
              <a:rPr lang="en-US" sz="2800" dirty="0" smtClean="0">
                <a:latin typeface="Arial" panose="020B0604020202020204" pitchFamily="34" charset="0"/>
                <a:cs typeface="Arial" panose="020B0604020202020204" pitchFamily="34" charset="0"/>
              </a:rPr>
              <a:t>.’ </a:t>
            </a:r>
            <a:r>
              <a:rPr lang="en-US" sz="2800" dirty="0">
                <a:solidFill>
                  <a:schemeClr val="tx2">
                    <a:lumMod val="75000"/>
                  </a:schemeClr>
                </a:solidFill>
                <a:latin typeface="Arial" panose="020B0604020202020204" pitchFamily="34" charset="0"/>
                <a:cs typeface="Arial" panose="020B0604020202020204" pitchFamily="34" charset="0"/>
              </a:rPr>
              <a:t>In this scripture, the Holy Spirit through the apostle is speaking especially of the moral law. </a:t>
            </a:r>
            <a:r>
              <a:rPr lang="en-US" sz="2800" dirty="0">
                <a:latin typeface="Arial" panose="020B0604020202020204" pitchFamily="34" charset="0"/>
                <a:cs typeface="Arial" panose="020B0604020202020204" pitchFamily="34" charset="0"/>
              </a:rPr>
              <a:t>The law reveals sin to us, and causes us to feel our need of Christ, and to flee unto him for pardon and peace by exercising repentance toward God and faith toward our Lord Jesus Christ. </a:t>
            </a:r>
            <a:endParaRPr lang="en-US" sz="2800" dirty="0" smtClean="0">
              <a:latin typeface="Arial" panose="020B0604020202020204" pitchFamily="34" charset="0"/>
              <a:cs typeface="Arial" panose="020B0604020202020204" pitchFamily="34" charset="0"/>
            </a:endParaRPr>
          </a:p>
          <a:p>
            <a:pPr marL="0" indent="0">
              <a:buNone/>
            </a:pPr>
            <a:r>
              <a:rPr lang="en-US" sz="2800" dirty="0" smtClean="0">
                <a:latin typeface="Arial" panose="020B0604020202020204" pitchFamily="34" charset="0"/>
                <a:cs typeface="Arial" panose="020B0604020202020204" pitchFamily="34" charset="0"/>
              </a:rPr>
              <a:t>“An </a:t>
            </a:r>
            <a:r>
              <a:rPr lang="en-US" sz="2800" dirty="0">
                <a:latin typeface="Arial" panose="020B0604020202020204" pitchFamily="34" charset="0"/>
                <a:cs typeface="Arial" panose="020B0604020202020204" pitchFamily="34" charset="0"/>
              </a:rPr>
              <a:t>unwillingness to yield up preconceived opinions, </a:t>
            </a:r>
            <a:r>
              <a:rPr lang="en-US" sz="2800" dirty="0">
                <a:solidFill>
                  <a:schemeClr val="tx2">
                    <a:lumMod val="75000"/>
                  </a:schemeClr>
                </a:solidFill>
                <a:latin typeface="Arial" panose="020B0604020202020204" pitchFamily="34" charset="0"/>
                <a:cs typeface="Arial" panose="020B0604020202020204" pitchFamily="34" charset="0"/>
              </a:rPr>
              <a:t>and to accept this truth</a:t>
            </a:r>
            <a:r>
              <a:rPr lang="en-US" sz="2800" dirty="0">
                <a:latin typeface="Arial" panose="020B0604020202020204" pitchFamily="34" charset="0"/>
                <a:cs typeface="Arial" panose="020B0604020202020204" pitchFamily="34" charset="0"/>
              </a:rPr>
              <a:t>, lay at the foundation of a </a:t>
            </a:r>
            <a:r>
              <a:rPr lang="en-US" sz="2800" dirty="0">
                <a:solidFill>
                  <a:schemeClr val="tx2">
                    <a:lumMod val="75000"/>
                  </a:schemeClr>
                </a:solidFill>
                <a:latin typeface="Arial" panose="020B0604020202020204" pitchFamily="34" charset="0"/>
                <a:cs typeface="Arial" panose="020B0604020202020204" pitchFamily="34" charset="0"/>
              </a:rPr>
              <a:t>large share</a:t>
            </a:r>
            <a:r>
              <a:rPr lang="en-US" sz="2800" dirty="0">
                <a:latin typeface="Arial" panose="020B0604020202020204" pitchFamily="34" charset="0"/>
                <a:cs typeface="Arial" panose="020B0604020202020204" pitchFamily="34" charset="0"/>
              </a:rPr>
              <a:t> of the opposition manifested at Minneapolis against the </a:t>
            </a:r>
            <a:r>
              <a:rPr lang="en-US" sz="2800" dirty="0">
                <a:solidFill>
                  <a:schemeClr val="tx2">
                    <a:lumMod val="75000"/>
                  </a:schemeClr>
                </a:solidFill>
                <a:latin typeface="Arial" panose="020B0604020202020204" pitchFamily="34" charset="0"/>
                <a:cs typeface="Arial" panose="020B0604020202020204" pitchFamily="34" charset="0"/>
              </a:rPr>
              <a:t>Lord's message </a:t>
            </a:r>
            <a:r>
              <a:rPr lang="en-US" sz="2800" dirty="0">
                <a:latin typeface="Arial" panose="020B0604020202020204" pitchFamily="34" charset="0"/>
                <a:cs typeface="Arial" panose="020B0604020202020204" pitchFamily="34" charset="0"/>
              </a:rPr>
              <a:t>through Brethren Waggoner and Jones</a:t>
            </a:r>
            <a:r>
              <a:rPr lang="en-US" sz="2800" dirty="0" smtClean="0">
                <a:latin typeface="Arial" panose="020B0604020202020204" pitchFamily="34" charset="0"/>
                <a:cs typeface="Arial" panose="020B0604020202020204" pitchFamily="34" charset="0"/>
              </a:rPr>
              <a:t>.” (cont.)  </a:t>
            </a:r>
            <a:endParaRPr lang="en-US" sz="16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9384247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381001"/>
            <a:ext cx="8153400" cy="10668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Latter Rain and the Loud Cry Ultimately Resisted</a:t>
            </a:r>
            <a:endParaRPr lang="en-US" altLang="en-US" dirty="0">
              <a:solidFill>
                <a:srgbClr val="FFFF00"/>
              </a:solidFill>
            </a:endParaRPr>
          </a:p>
        </p:txBody>
      </p:sp>
      <p:sp>
        <p:nvSpPr>
          <p:cNvPr id="2" name="Content Placeholder 1"/>
          <p:cNvSpPr>
            <a:spLocks noGrp="1"/>
          </p:cNvSpPr>
          <p:nvPr>
            <p:ph idx="1"/>
          </p:nvPr>
        </p:nvSpPr>
        <p:spPr>
          <a:xfrm>
            <a:off x="533400" y="1828800"/>
            <a:ext cx="8229600" cy="4800600"/>
          </a:xfrm>
        </p:spPr>
        <p:txBody>
          <a:bodyPr>
            <a:normAutofit fontScale="92500"/>
          </a:bodyPr>
          <a:lstStyle/>
          <a:p>
            <a:pPr marL="0" indent="0">
              <a:buNone/>
            </a:pPr>
            <a:r>
              <a:rPr lang="en-US" sz="2800" dirty="0">
                <a:latin typeface="Arial" panose="020B0604020202020204" pitchFamily="34" charset="0"/>
                <a:cs typeface="Arial" panose="020B0604020202020204" pitchFamily="34" charset="0"/>
              </a:rPr>
              <a:t>“By exciting that opposition, </a:t>
            </a:r>
            <a:r>
              <a:rPr lang="en-US" sz="2800" dirty="0">
                <a:solidFill>
                  <a:schemeClr val="tx2">
                    <a:lumMod val="75000"/>
                  </a:schemeClr>
                </a:solidFill>
                <a:latin typeface="Arial" panose="020B0604020202020204" pitchFamily="34" charset="0"/>
                <a:cs typeface="Arial" panose="020B0604020202020204" pitchFamily="34" charset="0"/>
              </a:rPr>
              <a:t>Satan succeeded </a:t>
            </a:r>
            <a:r>
              <a:rPr lang="en-US" sz="2800" dirty="0">
                <a:latin typeface="Arial" panose="020B0604020202020204" pitchFamily="34" charset="0"/>
                <a:cs typeface="Arial" panose="020B0604020202020204" pitchFamily="34" charset="0"/>
              </a:rPr>
              <a:t>in shutting away from our people, in a great measure, the special power of the Holy Spirit that God longed to impart to </a:t>
            </a:r>
            <a:r>
              <a:rPr lang="en-US" sz="2800" dirty="0" smtClean="0">
                <a:latin typeface="Arial" panose="020B0604020202020204" pitchFamily="34" charset="0"/>
                <a:cs typeface="Arial" panose="020B0604020202020204" pitchFamily="34" charset="0"/>
              </a:rPr>
              <a:t>them [Latter Rain]. </a:t>
            </a:r>
            <a:r>
              <a:rPr lang="en-US" sz="2800" dirty="0">
                <a:latin typeface="Arial" panose="020B0604020202020204" pitchFamily="34" charset="0"/>
                <a:cs typeface="Arial" panose="020B0604020202020204" pitchFamily="34" charset="0"/>
              </a:rPr>
              <a:t>The enemy prevented them from obtaining that efficiency which might have been theirs in carrying the truth to the world, as the apostles proclaimed it after the day of </a:t>
            </a:r>
            <a:r>
              <a:rPr lang="en-US" sz="2800" dirty="0" smtClean="0">
                <a:latin typeface="Arial" panose="020B0604020202020204" pitchFamily="34" charset="0"/>
                <a:cs typeface="Arial" panose="020B0604020202020204" pitchFamily="34" charset="0"/>
              </a:rPr>
              <a:t>Pentecost [Latter Rain]. </a:t>
            </a:r>
            <a:r>
              <a:rPr lang="en-US" sz="2800" dirty="0">
                <a:latin typeface="Arial" panose="020B0604020202020204" pitchFamily="34" charset="0"/>
                <a:cs typeface="Arial" panose="020B0604020202020204" pitchFamily="34" charset="0"/>
              </a:rPr>
              <a:t>The light that is to lighten the whole earth with its </a:t>
            </a:r>
            <a:r>
              <a:rPr lang="en-US" sz="2800" dirty="0" smtClean="0">
                <a:latin typeface="Arial" panose="020B0604020202020204" pitchFamily="34" charset="0"/>
                <a:cs typeface="Arial" panose="020B0604020202020204" pitchFamily="34" charset="0"/>
              </a:rPr>
              <a:t>glory [Rev. 18:1 - Loud Cry] </a:t>
            </a:r>
            <a:r>
              <a:rPr lang="en-US" sz="2800" dirty="0">
                <a:solidFill>
                  <a:schemeClr val="tx2">
                    <a:lumMod val="75000"/>
                  </a:schemeClr>
                </a:solidFill>
                <a:latin typeface="Arial" panose="020B0604020202020204" pitchFamily="34" charset="0"/>
                <a:cs typeface="Arial" panose="020B0604020202020204" pitchFamily="34" charset="0"/>
              </a:rPr>
              <a:t>was resisted</a:t>
            </a:r>
            <a:r>
              <a:rPr lang="en-US" sz="2800" dirty="0">
                <a:latin typeface="Arial" panose="020B0604020202020204" pitchFamily="34" charset="0"/>
                <a:cs typeface="Arial" panose="020B0604020202020204" pitchFamily="34" charset="0"/>
              </a:rPr>
              <a:t>, and by the action of our own brethren has been in a </a:t>
            </a:r>
            <a:r>
              <a:rPr lang="en-US" sz="2800" dirty="0">
                <a:solidFill>
                  <a:schemeClr val="tx2">
                    <a:lumMod val="75000"/>
                  </a:schemeClr>
                </a:solidFill>
                <a:latin typeface="Arial" panose="020B0604020202020204" pitchFamily="34" charset="0"/>
                <a:cs typeface="Arial" panose="020B0604020202020204" pitchFamily="34" charset="0"/>
              </a:rPr>
              <a:t>great degree</a:t>
            </a:r>
            <a:r>
              <a:rPr lang="en-US" sz="2800" dirty="0">
                <a:latin typeface="Arial" panose="020B0604020202020204" pitchFamily="34" charset="0"/>
                <a:cs typeface="Arial" panose="020B0604020202020204" pitchFamily="34" charset="0"/>
              </a:rPr>
              <a:t> kept away from the </a:t>
            </a:r>
            <a:r>
              <a:rPr lang="en-US" sz="2800" dirty="0" smtClean="0">
                <a:latin typeface="Arial" panose="020B0604020202020204" pitchFamily="34" charset="0"/>
                <a:cs typeface="Arial" panose="020B0604020202020204" pitchFamily="34" charset="0"/>
              </a:rPr>
              <a:t>world.”</a:t>
            </a:r>
            <a:r>
              <a:rPr lang="en-US" sz="15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(Ellen G. White to Uriah Smith, Letter 96, June 6, 1896; in </a:t>
            </a:r>
            <a:r>
              <a:rPr lang="en-US" sz="1500" i="1" dirty="0" smtClean="0">
                <a:solidFill>
                  <a:schemeClr val="tx2">
                    <a:lumMod val="75000"/>
                  </a:schemeClr>
                </a:solidFill>
                <a:latin typeface="Arial" panose="020B0604020202020204" pitchFamily="34" charset="0"/>
                <a:cs typeface="Arial" panose="020B0604020202020204" pitchFamily="34" charset="0"/>
              </a:rPr>
              <a:t>1888 Materials</a:t>
            </a:r>
            <a:r>
              <a:rPr lang="en-US" sz="1500" dirty="0" smtClean="0">
                <a:solidFill>
                  <a:schemeClr val="tx2">
                    <a:lumMod val="75000"/>
                  </a:schemeClr>
                </a:solidFill>
                <a:latin typeface="Arial" panose="020B0604020202020204" pitchFamily="34" charset="0"/>
                <a:cs typeface="Arial" panose="020B0604020202020204" pitchFamily="34" charset="0"/>
              </a:rPr>
              <a:t>, p. 1575)</a:t>
            </a:r>
            <a:r>
              <a:rPr lang="en-US" sz="1500" dirty="0" smtClean="0">
                <a:latin typeface="Arial" panose="020B0604020202020204" pitchFamily="34" charset="0"/>
                <a:cs typeface="Arial" panose="020B0604020202020204" pitchFamily="34" charset="0"/>
              </a:rPr>
              <a:t> </a:t>
            </a:r>
            <a:endParaRPr lang="en-US" sz="15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3605926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Old Views Never Changed!</a:t>
            </a:r>
            <a:endParaRPr lang="en-US" altLang="en-US" dirty="0">
              <a:solidFill>
                <a:srgbClr val="FFFF00"/>
              </a:solidFill>
            </a:endParaRPr>
          </a:p>
        </p:txBody>
      </p:sp>
      <p:sp>
        <p:nvSpPr>
          <p:cNvPr id="2" name="Content Placeholder 1"/>
          <p:cNvSpPr>
            <a:spLocks noGrp="1"/>
          </p:cNvSpPr>
          <p:nvPr>
            <p:ph idx="1"/>
          </p:nvPr>
        </p:nvSpPr>
        <p:spPr>
          <a:xfrm>
            <a:off x="533400" y="1295400"/>
            <a:ext cx="8229600" cy="5562600"/>
          </a:xfrm>
        </p:spPr>
        <p:txBody>
          <a:bodyPr>
            <a:normAutofit fontScale="92500" lnSpcReduction="10000"/>
          </a:bodyPr>
          <a:lstStyle/>
          <a:p>
            <a:pPr marL="0" indent="0">
              <a:buNone/>
            </a:pPr>
            <a:r>
              <a:rPr lang="en-US" sz="2700" dirty="0">
                <a:latin typeface="Arial" panose="020B0604020202020204" pitchFamily="34" charset="0"/>
                <a:cs typeface="Arial" panose="020B0604020202020204" pitchFamily="34" charset="0"/>
              </a:rPr>
              <a:t>“I have never seen occasion to change my position </a:t>
            </a:r>
            <a:r>
              <a:rPr lang="en-US" sz="2700" dirty="0" smtClean="0">
                <a:latin typeface="Arial" panose="020B0604020202020204" pitchFamily="34" charset="0"/>
                <a:cs typeface="Arial" panose="020B0604020202020204" pitchFamily="34" charset="0"/>
              </a:rPr>
              <a:t>[on the law in Galatians] since </a:t>
            </a:r>
            <a:r>
              <a:rPr lang="en-US" sz="2700" dirty="0">
                <a:latin typeface="Arial" panose="020B0604020202020204" pitchFamily="34" charset="0"/>
                <a:cs typeface="Arial" panose="020B0604020202020204" pitchFamily="34" charset="0"/>
              </a:rPr>
              <a:t>1856…. Sr. White had a vision, in which she saw in regard to this investigation, and wrote to Bro. </a:t>
            </a:r>
            <a:r>
              <a:rPr lang="en-US" sz="2700" dirty="0" smtClean="0">
                <a:latin typeface="Arial" panose="020B0604020202020204" pitchFamily="34" charset="0"/>
                <a:cs typeface="Arial" panose="020B0604020202020204" pitchFamily="34" charset="0"/>
              </a:rPr>
              <a:t>[J. H.] Waggoner</a:t>
            </a:r>
            <a:r>
              <a:rPr lang="en-US" sz="2700" dirty="0">
                <a:latin typeface="Arial" panose="020B0604020202020204" pitchFamily="34" charset="0"/>
                <a:cs typeface="Arial" panose="020B0604020202020204" pitchFamily="34" charset="0"/>
              </a:rPr>
              <a:t>, </a:t>
            </a:r>
            <a:r>
              <a:rPr lang="en-US" sz="2700" dirty="0" smtClean="0">
                <a:latin typeface="Arial" panose="020B0604020202020204" pitchFamily="34" charset="0"/>
                <a:cs typeface="Arial" panose="020B0604020202020204" pitchFamily="34" charset="0"/>
              </a:rPr>
              <a:t>‘I </a:t>
            </a:r>
            <a:r>
              <a:rPr lang="en-US" sz="2700" dirty="0">
                <a:latin typeface="Arial" panose="020B0604020202020204" pitchFamily="34" charset="0"/>
                <a:cs typeface="Arial" panose="020B0604020202020204" pitchFamily="34" charset="0"/>
              </a:rPr>
              <a:t>saw that your position was wrong</a:t>
            </a:r>
            <a:r>
              <a:rPr lang="en-US" sz="2700" dirty="0" smtClean="0">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That settled the question with us…. But now a great many do not know that Sr. W, has over seen anything on this question, and she has lost what she has written, so it cannot be </a:t>
            </a:r>
            <a:r>
              <a:rPr lang="en-US" sz="2700" dirty="0" smtClean="0">
                <a:latin typeface="Arial" panose="020B0604020202020204" pitchFamily="34" charset="0"/>
                <a:cs typeface="Arial" panose="020B0604020202020204" pitchFamily="34" charset="0"/>
              </a:rPr>
              <a:t>produced….</a:t>
            </a:r>
          </a:p>
          <a:p>
            <a:pPr marL="0" indent="0">
              <a:buNone/>
            </a:pPr>
            <a:r>
              <a:rPr lang="en-US" sz="2700" dirty="0" smtClean="0">
                <a:latin typeface="Arial" panose="020B0604020202020204" pitchFamily="34" charset="0"/>
                <a:cs typeface="Arial" panose="020B0604020202020204" pitchFamily="34" charset="0"/>
              </a:rPr>
              <a:t>“At </a:t>
            </a:r>
            <a:r>
              <a:rPr lang="en-US" sz="2700" dirty="0">
                <a:latin typeface="Arial" panose="020B0604020202020204" pitchFamily="34" charset="0"/>
                <a:cs typeface="Arial" panose="020B0604020202020204" pitchFamily="34" charset="0"/>
              </a:rPr>
              <a:t>conference in 1888, I attempted to explain these things; and was at once charged with denying justification through Christ, as false a view, and as unjust a charge, as could possibly be made. I then gave up this question in discouragement, and do not intend to say anything more on the subject</a:t>
            </a:r>
            <a:r>
              <a:rPr lang="en-US" sz="27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(Uriah Smith to H. J. Adams, Oct. 30, 1900; in </a:t>
            </a:r>
            <a:r>
              <a:rPr lang="en-US" sz="1500" i="1" dirty="0" smtClean="0">
                <a:solidFill>
                  <a:schemeClr val="tx2">
                    <a:lumMod val="75000"/>
                  </a:schemeClr>
                </a:solidFill>
                <a:latin typeface="Arial" panose="020B0604020202020204" pitchFamily="34" charset="0"/>
                <a:cs typeface="Arial" panose="020B0604020202020204" pitchFamily="34" charset="0"/>
              </a:rPr>
              <a:t>Manuscript and Memories of Minneapolis</a:t>
            </a:r>
            <a:r>
              <a:rPr lang="en-US" sz="1500" dirty="0" smtClean="0">
                <a:solidFill>
                  <a:schemeClr val="tx2">
                    <a:lumMod val="75000"/>
                  </a:schemeClr>
                </a:solidFill>
                <a:latin typeface="Arial" panose="020B0604020202020204" pitchFamily="34" charset="0"/>
                <a:cs typeface="Arial" panose="020B0604020202020204" pitchFamily="34" charset="0"/>
              </a:rPr>
              <a:t>, p. 304)</a:t>
            </a:r>
            <a:r>
              <a:rPr lang="en-US" sz="1500" dirty="0" smtClean="0">
                <a:latin typeface="Arial" panose="020B0604020202020204" pitchFamily="34" charset="0"/>
                <a:cs typeface="Arial" panose="020B0604020202020204" pitchFamily="34" charset="0"/>
              </a:rPr>
              <a:t> </a:t>
            </a:r>
            <a:endParaRPr lang="en-US" sz="15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8079034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Old Views Never Changed!</a:t>
            </a:r>
            <a:endParaRPr lang="en-US" altLang="en-US" dirty="0">
              <a:solidFill>
                <a:srgbClr val="FFFF00"/>
              </a:solidFill>
            </a:endParaRPr>
          </a:p>
        </p:txBody>
      </p:sp>
      <p:sp>
        <p:nvSpPr>
          <p:cNvPr id="2" name="Content Placeholder 1"/>
          <p:cNvSpPr>
            <a:spLocks noGrp="1"/>
          </p:cNvSpPr>
          <p:nvPr>
            <p:ph idx="1"/>
          </p:nvPr>
        </p:nvSpPr>
        <p:spPr>
          <a:xfrm>
            <a:off x="533400" y="1295400"/>
            <a:ext cx="8229600" cy="5562600"/>
          </a:xfrm>
        </p:spPr>
        <p:txBody>
          <a:bodyPr>
            <a:normAutofit fontScale="92500" lnSpcReduction="20000"/>
          </a:bodyPr>
          <a:lstStyle/>
          <a:p>
            <a:pPr marL="0" indent="0">
              <a:buNone/>
            </a:pPr>
            <a:r>
              <a:rPr lang="en-US" sz="2700" dirty="0" smtClean="0">
                <a:latin typeface="Arial" panose="020B0604020202020204" pitchFamily="34" charset="0"/>
                <a:cs typeface="Arial" panose="020B0604020202020204" pitchFamily="34" charset="0"/>
              </a:rPr>
              <a:t>“I </a:t>
            </a:r>
            <a:r>
              <a:rPr lang="en-US" sz="2700" dirty="0">
                <a:latin typeface="Arial" panose="020B0604020202020204" pitchFamily="34" charset="0"/>
                <a:cs typeface="Arial" panose="020B0604020202020204" pitchFamily="34" charset="0"/>
              </a:rPr>
              <a:t>am sorry that you are not pleased with the remarks of Brother Brickey on Galatians, for I think he is correct. This, if you are acquainted with the past history of our cause, you will remember, used to be the old established view of our people</a:t>
            </a:r>
            <a:r>
              <a:rPr lang="en-US" sz="2700" dirty="0" smtClean="0">
                <a:latin typeface="Arial" panose="020B0604020202020204" pitchFamily="34" charset="0"/>
                <a:cs typeface="Arial" panose="020B0604020202020204" pitchFamily="34" charset="0"/>
              </a:rPr>
              <a:t>,…</a:t>
            </a:r>
          </a:p>
          <a:p>
            <a:pPr marL="0" indent="0">
              <a:buNone/>
            </a:pPr>
            <a:r>
              <a:rPr lang="en-US" sz="2700" dirty="0" smtClean="0">
                <a:latin typeface="Arial" panose="020B0604020202020204" pitchFamily="34" charset="0"/>
                <a:cs typeface="Arial" panose="020B0604020202020204" pitchFamily="34" charset="0"/>
              </a:rPr>
              <a:t>“It </a:t>
            </a:r>
            <a:r>
              <a:rPr lang="en-US" sz="2700" dirty="0">
                <a:latin typeface="Arial" panose="020B0604020202020204" pitchFamily="34" charset="0"/>
                <a:cs typeface="Arial" panose="020B0604020202020204" pitchFamily="34" charset="0"/>
              </a:rPr>
              <a:t>seems to me that if any dissatisfaction was aroused, or any injury done, it should have been when this view was ruthlessly broken into by the articles in the </a:t>
            </a:r>
            <a:r>
              <a:rPr lang="en-US" sz="2700" i="1" dirty="0" smtClean="0">
                <a:latin typeface="Arial" panose="020B0604020202020204" pitchFamily="34" charset="0"/>
                <a:cs typeface="Arial" panose="020B0604020202020204" pitchFamily="34" charset="0"/>
              </a:rPr>
              <a:t>Signs Of The Times</a:t>
            </a:r>
            <a:r>
              <a:rPr lang="en-US" sz="2700" dirty="0" smtClean="0">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and the lectures in Healdsburg College and subsequent articles in the </a:t>
            </a:r>
            <a:r>
              <a:rPr lang="en-US" sz="2700" i="1" dirty="0" smtClean="0">
                <a:latin typeface="Arial" panose="020B0604020202020204" pitchFamily="34" charset="0"/>
                <a:cs typeface="Arial" panose="020B0604020202020204" pitchFamily="34" charset="0"/>
              </a:rPr>
              <a:t>Youth's Instructor </a:t>
            </a:r>
            <a:r>
              <a:rPr lang="en-US" sz="2700" dirty="0" smtClean="0">
                <a:latin typeface="Arial" panose="020B0604020202020204" pitchFamily="34" charset="0"/>
                <a:cs typeface="Arial" panose="020B0604020202020204" pitchFamily="34" charset="0"/>
              </a:rPr>
              <a:t>and </a:t>
            </a:r>
            <a:r>
              <a:rPr lang="en-US" sz="2700" i="1" dirty="0" smtClean="0">
                <a:latin typeface="Arial" panose="020B0604020202020204" pitchFamily="34" charset="0"/>
                <a:cs typeface="Arial" panose="020B0604020202020204" pitchFamily="34" charset="0"/>
              </a:rPr>
              <a:t>Review</a:t>
            </a:r>
            <a:r>
              <a:rPr lang="en-US" sz="2700" dirty="0" smtClean="0">
                <a:latin typeface="Arial" panose="020B0604020202020204" pitchFamily="34" charset="0"/>
                <a:cs typeface="Arial" panose="020B0604020202020204" pitchFamily="34" charset="0"/>
              </a:rPr>
              <a:t>.</a:t>
            </a:r>
            <a:endParaRPr lang="en-US" sz="2700" dirty="0">
              <a:latin typeface="Arial" panose="020B0604020202020204" pitchFamily="34" charset="0"/>
              <a:cs typeface="Arial" panose="020B0604020202020204" pitchFamily="34" charset="0"/>
            </a:endParaRPr>
          </a:p>
          <a:p>
            <a:pPr marL="0" indent="0">
              <a:buNone/>
            </a:pPr>
            <a:r>
              <a:rPr lang="en-US" sz="2700" dirty="0" smtClean="0">
                <a:latin typeface="Arial" panose="020B0604020202020204" pitchFamily="34" charset="0"/>
                <a:cs typeface="Arial" panose="020B0604020202020204" pitchFamily="34" charset="0"/>
              </a:rPr>
              <a:t>“We </a:t>
            </a:r>
            <a:r>
              <a:rPr lang="en-US" sz="2700" dirty="0">
                <a:latin typeface="Arial" panose="020B0604020202020204" pitchFamily="34" charset="0"/>
                <a:cs typeface="Arial" panose="020B0604020202020204" pitchFamily="34" charset="0"/>
              </a:rPr>
              <a:t>have always believed in Justification by </a:t>
            </a:r>
            <a:r>
              <a:rPr lang="en-US" sz="2700" dirty="0" smtClean="0">
                <a:latin typeface="Arial" panose="020B0604020202020204" pitchFamily="34" charset="0"/>
                <a:cs typeface="Arial" panose="020B0604020202020204" pitchFamily="34" charset="0"/>
              </a:rPr>
              <a:t>faith; </a:t>
            </a:r>
            <a:r>
              <a:rPr lang="en-US" sz="2700" dirty="0">
                <a:latin typeface="Arial" panose="020B0604020202020204" pitchFamily="34" charset="0"/>
                <a:cs typeface="Arial" panose="020B0604020202020204" pitchFamily="34" charset="0"/>
              </a:rPr>
              <a:t>and, how the articles of Brother Brickey militate against that view, I do not see. We have had this battle to fight all along for the past forty years, against the charges of our opponents who claimed the law was abolished, and appealed to Galatians in proof of it</a:t>
            </a:r>
            <a:r>
              <a:rPr lang="en-US" sz="27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(Uriah Smith to L. F. Trubey, Feb. 11, 1902; in </a:t>
            </a:r>
            <a:r>
              <a:rPr lang="en-US" sz="1500" i="1" dirty="0" smtClean="0">
                <a:solidFill>
                  <a:schemeClr val="tx2">
                    <a:lumMod val="75000"/>
                  </a:schemeClr>
                </a:solidFill>
                <a:latin typeface="Arial" panose="020B0604020202020204" pitchFamily="34" charset="0"/>
                <a:cs typeface="Arial" panose="020B0604020202020204" pitchFamily="34" charset="0"/>
              </a:rPr>
              <a:t>Manuscript and Memories of Minneapolis</a:t>
            </a:r>
            <a:r>
              <a:rPr lang="en-US" sz="1500" dirty="0" smtClean="0">
                <a:solidFill>
                  <a:schemeClr val="tx2">
                    <a:lumMod val="75000"/>
                  </a:schemeClr>
                </a:solidFill>
                <a:latin typeface="Arial" panose="020B0604020202020204" pitchFamily="34" charset="0"/>
                <a:cs typeface="Arial" panose="020B0604020202020204" pitchFamily="34" charset="0"/>
              </a:rPr>
              <a:t>, p. 312)</a:t>
            </a:r>
            <a:r>
              <a:rPr lang="en-US" sz="1500" dirty="0" smtClean="0">
                <a:latin typeface="Arial" panose="020B0604020202020204" pitchFamily="34" charset="0"/>
                <a:cs typeface="Arial" panose="020B0604020202020204" pitchFamily="34" charset="0"/>
              </a:rPr>
              <a:t> </a:t>
            </a:r>
            <a:endParaRPr lang="en-US" sz="15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721315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Disagreement No. 3</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3. </a:t>
            </a:r>
            <a:r>
              <a:rPr lang="en-US" sz="2800" i="1" dirty="0">
                <a:latin typeface="Arial" panose="020B0604020202020204" pitchFamily="34" charset="0"/>
                <a:cs typeface="Arial" panose="020B0604020202020204" pitchFamily="34" charset="0"/>
              </a:rPr>
              <a:t> Ellen White's Endorsement of Jones and Waggoner. </a:t>
            </a:r>
            <a:r>
              <a:rPr lang="en-US" sz="2800" dirty="0">
                <a:latin typeface="Arial" panose="020B0604020202020204" pitchFamily="34" charset="0"/>
                <a:cs typeface="Arial" panose="020B0604020202020204" pitchFamily="34" charset="0"/>
              </a:rPr>
              <a:t>Ellen White's repeated endorsements of Jones and Waggoner did not mean that she agreed with all their teachings. It would be helpful if the 1888 Study Committee would seriously examine the many areas in which Ellen White differs with Jones and Waggoner or is virtually silent on topics or on a theological linkage that they emphasize</a:t>
            </a:r>
            <a:r>
              <a:rPr lang="en-US" sz="2800" dirty="0" smtClean="0">
                <a:latin typeface="Arial" panose="020B0604020202020204" pitchFamily="34" charset="0"/>
                <a:cs typeface="Arial" panose="020B0604020202020204" pitchFamily="34" charset="0"/>
              </a:rPr>
              <a:t>. (cont.)</a:t>
            </a:r>
            <a:endParaRPr lang="en-US" sz="2800" dirty="0">
              <a:latin typeface="Arial" panose="020B0604020202020204" pitchFamily="34" charset="0"/>
              <a:cs typeface="Arial" panose="020B0604020202020204" pitchFamily="34" charset="0"/>
            </a:endParaRPr>
          </a:p>
          <a:p>
            <a:pPr marL="0" indent="0">
              <a:buNone/>
            </a:pP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0673372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Old Views Never Changed!</a:t>
            </a:r>
            <a:endParaRPr lang="en-US" altLang="en-US" dirty="0">
              <a:solidFill>
                <a:srgbClr val="FFFF00"/>
              </a:solidFill>
            </a:endParaRPr>
          </a:p>
        </p:txBody>
      </p:sp>
      <p:sp>
        <p:nvSpPr>
          <p:cNvPr id="2" name="Content Placeholder 1"/>
          <p:cNvSpPr>
            <a:spLocks noGrp="1"/>
          </p:cNvSpPr>
          <p:nvPr>
            <p:ph idx="1"/>
          </p:nvPr>
        </p:nvSpPr>
        <p:spPr>
          <a:xfrm>
            <a:off x="533400" y="1295400"/>
            <a:ext cx="8229600" cy="5562600"/>
          </a:xfrm>
        </p:spPr>
        <p:txBody>
          <a:bodyPr>
            <a:normAutofit fontScale="85000" lnSpcReduction="10000"/>
          </a:bodyPr>
          <a:lstStyle/>
          <a:p>
            <a:pPr marL="0" indent="0">
              <a:buNone/>
            </a:pPr>
            <a:r>
              <a:rPr lang="en-US" sz="2700" dirty="0">
                <a:latin typeface="Arial" panose="020B0604020202020204" pitchFamily="34" charset="0"/>
                <a:cs typeface="Arial" panose="020B0604020202020204" pitchFamily="34" charset="0"/>
              </a:rPr>
              <a:t>“While attending the Florida camp-meeting a few weeks ago, Brother Butler told me in the course of the interview we were having how he felt about the message Jones and Waggoner brought to this denomination in 1888. He spoke especially of their position on the laws and covenants, </a:t>
            </a:r>
            <a:r>
              <a:rPr lang="en-US" sz="2700" dirty="0">
                <a:solidFill>
                  <a:schemeClr val="tx2">
                    <a:lumMod val="75000"/>
                  </a:schemeClr>
                </a:solidFill>
                <a:latin typeface="Arial" panose="020B0604020202020204" pitchFamily="34" charset="0"/>
                <a:cs typeface="Arial" panose="020B0604020202020204" pitchFamily="34" charset="0"/>
              </a:rPr>
              <a:t>and then pointed to the course they are now taking, and told me with considerable emphasis, that he never could see light in their special messages</a:t>
            </a:r>
            <a:r>
              <a:rPr lang="en-US" sz="2700" dirty="0">
                <a:latin typeface="Arial" panose="020B0604020202020204" pitchFamily="34" charset="0"/>
                <a:cs typeface="Arial" panose="020B0604020202020204" pitchFamily="34" charset="0"/>
              </a:rPr>
              <a:t>, and that he had never taken his </a:t>
            </a:r>
            <a:r>
              <a:rPr lang="en-US" sz="2700" dirty="0" smtClean="0">
                <a:latin typeface="Arial" panose="020B0604020202020204" pitchFamily="34" charset="0"/>
                <a:cs typeface="Arial" panose="020B0604020202020204" pitchFamily="34" charset="0"/>
              </a:rPr>
              <a:t>position. </a:t>
            </a:r>
          </a:p>
          <a:p>
            <a:pPr marL="0" indent="0">
              <a:buNone/>
            </a:pPr>
            <a:r>
              <a:rPr lang="en-US" sz="2700" dirty="0" smtClean="0">
                <a:latin typeface="Arial" panose="020B0604020202020204" pitchFamily="34" charset="0"/>
                <a:cs typeface="Arial" panose="020B0604020202020204" pitchFamily="34" charset="0"/>
              </a:rPr>
              <a:t>“Now</a:t>
            </a:r>
            <a:r>
              <a:rPr lang="en-US" sz="2700" dirty="0">
                <a:latin typeface="Arial" panose="020B0604020202020204" pitchFamily="34" charset="0"/>
                <a:cs typeface="Arial" panose="020B0604020202020204" pitchFamily="34" charset="0"/>
              </a:rPr>
              <a:t>, Brother White, you and I know full well, that those brethren brought light in the laws and covenants, </a:t>
            </a:r>
            <a:r>
              <a:rPr lang="en-US" sz="2700" dirty="0">
                <a:solidFill>
                  <a:schemeClr val="tx2">
                    <a:lumMod val="75000"/>
                  </a:schemeClr>
                </a:solidFill>
                <a:latin typeface="Arial" panose="020B0604020202020204" pitchFamily="34" charset="0"/>
                <a:cs typeface="Arial" panose="020B0604020202020204" pitchFamily="34" charset="0"/>
              </a:rPr>
              <a:t>and on righteousness by faith instead of works.</a:t>
            </a:r>
            <a:r>
              <a:rPr lang="en-US" sz="2700" dirty="0">
                <a:latin typeface="Arial" panose="020B0604020202020204" pitchFamily="34" charset="0"/>
                <a:cs typeface="Arial" panose="020B0604020202020204" pitchFamily="34" charset="0"/>
              </a:rPr>
              <a:t> The Spirit of Prophecy later endorsed some of the new views they presented. In Patriarch and Prophets, we find the most positive statements regarding the new covenant, and they contradict the former teaching of our brethren on this subject</a:t>
            </a:r>
            <a:r>
              <a:rPr lang="en-US" sz="27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(A. G. </a:t>
            </a:r>
            <a:r>
              <a:rPr lang="en-US" sz="1500" dirty="0" err="1" smtClean="0">
                <a:solidFill>
                  <a:schemeClr val="tx2">
                    <a:lumMod val="75000"/>
                  </a:schemeClr>
                </a:solidFill>
                <a:latin typeface="Arial" panose="020B0604020202020204" pitchFamily="34" charset="0"/>
                <a:cs typeface="Arial" panose="020B0604020202020204" pitchFamily="34" charset="0"/>
              </a:rPr>
              <a:t>Daniells</a:t>
            </a:r>
            <a:r>
              <a:rPr lang="en-US" sz="1500" dirty="0" smtClean="0">
                <a:solidFill>
                  <a:schemeClr val="tx2">
                    <a:lumMod val="75000"/>
                  </a:schemeClr>
                </a:solidFill>
                <a:latin typeface="Arial" panose="020B0604020202020204" pitchFamily="34" charset="0"/>
                <a:cs typeface="Arial" panose="020B0604020202020204" pitchFamily="34" charset="0"/>
              </a:rPr>
              <a:t> to W. C. White, Jan. 21, 1910; in </a:t>
            </a:r>
            <a:r>
              <a:rPr lang="en-US" sz="1500" i="1" dirty="0" smtClean="0">
                <a:solidFill>
                  <a:schemeClr val="tx2">
                    <a:lumMod val="75000"/>
                  </a:schemeClr>
                </a:solidFill>
                <a:latin typeface="Arial" panose="020B0604020202020204" pitchFamily="34" charset="0"/>
                <a:cs typeface="Arial" panose="020B0604020202020204" pitchFamily="34" charset="0"/>
              </a:rPr>
              <a:t>Manuscript and Memories of Minneapolis</a:t>
            </a:r>
            <a:r>
              <a:rPr lang="en-US" sz="1500" dirty="0" smtClean="0">
                <a:solidFill>
                  <a:schemeClr val="tx2">
                    <a:lumMod val="75000"/>
                  </a:schemeClr>
                </a:solidFill>
                <a:latin typeface="Arial" panose="020B0604020202020204" pitchFamily="34" charset="0"/>
                <a:cs typeface="Arial" panose="020B0604020202020204" pitchFamily="34" charset="0"/>
              </a:rPr>
              <a:t>, </a:t>
            </a:r>
            <a:r>
              <a:rPr lang="en-US" sz="1500" dirty="0" err="1" smtClean="0">
                <a:solidFill>
                  <a:schemeClr val="tx2">
                    <a:lumMod val="75000"/>
                  </a:schemeClr>
                </a:solidFill>
                <a:latin typeface="Arial" panose="020B0604020202020204" pitchFamily="34" charset="0"/>
                <a:cs typeface="Arial" panose="020B0604020202020204" pitchFamily="34" charset="0"/>
              </a:rPr>
              <a:t>p</a:t>
            </a:r>
            <a:r>
              <a:rPr lang="en-US" sz="1500" dirty="0" smtClean="0">
                <a:solidFill>
                  <a:schemeClr val="tx2">
                    <a:lumMod val="75000"/>
                  </a:schemeClr>
                </a:solidFill>
                <a:latin typeface="Arial" panose="020B0604020202020204" pitchFamily="34" charset="0"/>
                <a:cs typeface="Arial" panose="020B0604020202020204" pitchFamily="34" charset="0"/>
              </a:rPr>
              <a:t>. 325)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7279979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Old Views Never Changed!</a:t>
            </a:r>
            <a:endParaRPr lang="en-US" altLang="en-US" dirty="0">
              <a:solidFill>
                <a:srgbClr val="FFFF00"/>
              </a:solidFill>
            </a:endParaRPr>
          </a:p>
        </p:txBody>
      </p:sp>
      <p:sp>
        <p:nvSpPr>
          <p:cNvPr id="2" name="Content Placeholder 1"/>
          <p:cNvSpPr>
            <a:spLocks noGrp="1"/>
          </p:cNvSpPr>
          <p:nvPr>
            <p:ph idx="1"/>
          </p:nvPr>
        </p:nvSpPr>
        <p:spPr>
          <a:xfrm>
            <a:off x="533400" y="1295400"/>
            <a:ext cx="8229600" cy="5562600"/>
          </a:xfrm>
        </p:spPr>
        <p:txBody>
          <a:bodyPr>
            <a:normAutofit/>
          </a:bodyPr>
          <a:lstStyle/>
          <a:p>
            <a:pPr marL="0" indent="0">
              <a:buNone/>
            </a:pPr>
            <a:r>
              <a:rPr lang="en-US" sz="2700" dirty="0">
                <a:latin typeface="Arial" panose="020B0604020202020204" pitchFamily="34" charset="0"/>
                <a:cs typeface="Arial" panose="020B0604020202020204" pitchFamily="34" charset="0"/>
              </a:rPr>
              <a:t>“It is quite possible that Elder Jones or Waggoner may be overthrown by the temptations of the enemy; but if they should be, </a:t>
            </a:r>
            <a:r>
              <a:rPr lang="en-US" sz="2700" dirty="0">
                <a:solidFill>
                  <a:schemeClr val="tx2">
                    <a:lumMod val="75000"/>
                  </a:schemeClr>
                </a:solidFill>
                <a:latin typeface="Arial" panose="020B0604020202020204" pitchFamily="34" charset="0"/>
                <a:cs typeface="Arial" panose="020B0604020202020204" pitchFamily="34" charset="0"/>
              </a:rPr>
              <a:t>this would not prove that they </a:t>
            </a:r>
            <a:r>
              <a:rPr lang="en-US" sz="2700" dirty="0" smtClean="0">
                <a:solidFill>
                  <a:schemeClr val="tx2">
                    <a:lumMod val="75000"/>
                  </a:schemeClr>
                </a:solidFill>
                <a:latin typeface="Arial" panose="020B0604020202020204" pitchFamily="34" charset="0"/>
                <a:cs typeface="Arial" panose="020B0604020202020204" pitchFamily="34" charset="0"/>
              </a:rPr>
              <a:t>had </a:t>
            </a:r>
            <a:r>
              <a:rPr lang="en-US" sz="2700" dirty="0">
                <a:solidFill>
                  <a:schemeClr val="tx2">
                    <a:lumMod val="75000"/>
                  </a:schemeClr>
                </a:solidFill>
                <a:latin typeface="Arial" panose="020B0604020202020204" pitchFamily="34" charset="0"/>
                <a:cs typeface="Arial" panose="020B0604020202020204" pitchFamily="34" charset="0"/>
              </a:rPr>
              <a:t>had no message from God, or that the work that they had done was all a mistake. </a:t>
            </a:r>
            <a:r>
              <a:rPr lang="en-US" sz="2700" dirty="0">
                <a:latin typeface="Arial" panose="020B0604020202020204" pitchFamily="34" charset="0"/>
                <a:cs typeface="Arial" panose="020B0604020202020204" pitchFamily="34" charset="0"/>
              </a:rPr>
              <a:t>But should this happen, how many would take this position, and enter into a </a:t>
            </a:r>
            <a:r>
              <a:rPr lang="en-US" sz="2700" dirty="0">
                <a:solidFill>
                  <a:schemeClr val="tx2">
                    <a:lumMod val="75000"/>
                  </a:schemeClr>
                </a:solidFill>
                <a:latin typeface="Arial" panose="020B0604020202020204" pitchFamily="34" charset="0"/>
                <a:cs typeface="Arial" panose="020B0604020202020204" pitchFamily="34" charset="0"/>
              </a:rPr>
              <a:t>fatal delusion </a:t>
            </a:r>
            <a:r>
              <a:rPr lang="en-US" sz="2700" dirty="0">
                <a:latin typeface="Arial" panose="020B0604020202020204" pitchFamily="34" charset="0"/>
                <a:cs typeface="Arial" panose="020B0604020202020204" pitchFamily="34" charset="0"/>
              </a:rPr>
              <a:t>because they are not under the control of the Spirit of God…. I know that this is the very </a:t>
            </a:r>
            <a:r>
              <a:rPr lang="en-US" sz="2700" dirty="0">
                <a:solidFill>
                  <a:schemeClr val="tx2">
                    <a:lumMod val="75000"/>
                  </a:schemeClr>
                </a:solidFill>
                <a:latin typeface="Arial" panose="020B0604020202020204" pitchFamily="34" charset="0"/>
                <a:cs typeface="Arial" panose="020B0604020202020204" pitchFamily="34" charset="0"/>
              </a:rPr>
              <a:t>position many would </a:t>
            </a:r>
            <a:r>
              <a:rPr lang="en-US" sz="2700" dirty="0">
                <a:latin typeface="Arial" panose="020B0604020202020204" pitchFamily="34" charset="0"/>
                <a:cs typeface="Arial" panose="020B0604020202020204" pitchFamily="34" charset="0"/>
              </a:rPr>
              <a:t>take if either of these men were to </a:t>
            </a:r>
            <a:r>
              <a:rPr lang="en-US" sz="2700" dirty="0" smtClean="0">
                <a:latin typeface="Arial" panose="020B0604020202020204" pitchFamily="34" charset="0"/>
                <a:cs typeface="Arial" panose="020B0604020202020204" pitchFamily="34" charset="0"/>
              </a:rPr>
              <a:t>fall,…” </a:t>
            </a:r>
            <a:r>
              <a:rPr lang="en-US" sz="1500" dirty="0" smtClean="0">
                <a:solidFill>
                  <a:schemeClr val="tx2">
                    <a:lumMod val="75000"/>
                  </a:schemeClr>
                </a:solidFill>
                <a:latin typeface="Arial" panose="020B0604020202020204" pitchFamily="34" charset="0"/>
                <a:cs typeface="Arial" panose="020B0604020202020204" pitchFamily="34" charset="0"/>
              </a:rPr>
              <a:t>(Ellen G. White to Uriah Smith, Letter, 24, Sept. 19, 1892; in </a:t>
            </a:r>
            <a:r>
              <a:rPr lang="en-US" sz="1500" i="1" dirty="0" smtClean="0">
                <a:solidFill>
                  <a:schemeClr val="tx2">
                    <a:lumMod val="75000"/>
                  </a:schemeClr>
                </a:solidFill>
                <a:latin typeface="Arial" panose="020B0604020202020204" pitchFamily="34" charset="0"/>
                <a:cs typeface="Arial" panose="020B0604020202020204" pitchFamily="34" charset="0"/>
              </a:rPr>
              <a:t>1888 Materials</a:t>
            </a:r>
            <a:r>
              <a:rPr lang="en-US" sz="1500" dirty="0" smtClean="0">
                <a:solidFill>
                  <a:schemeClr val="tx2">
                    <a:lumMod val="75000"/>
                  </a:schemeClr>
                </a:solidFill>
                <a:latin typeface="Arial" panose="020B0604020202020204" pitchFamily="34" charset="0"/>
                <a:cs typeface="Arial" panose="020B0604020202020204" pitchFamily="34" charset="0"/>
              </a:rPr>
              <a:t>, pp. 1044-1045)</a:t>
            </a:r>
            <a:r>
              <a:rPr lang="en-US" sz="1500" dirty="0" smtClean="0">
                <a:latin typeface="Arial" panose="020B0604020202020204" pitchFamily="34" charset="0"/>
                <a:cs typeface="Arial" panose="020B0604020202020204" pitchFamily="34" charset="0"/>
              </a:rPr>
              <a:t> </a:t>
            </a:r>
            <a:endParaRPr lang="en-US" sz="15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2371732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72</a:t>
            </a:fld>
            <a:endParaRPr lang="en-US">
              <a:solidFill>
                <a:srgbClr val="FFFFFF"/>
              </a:solidFill>
            </a:endParaRPr>
          </a:p>
        </p:txBody>
      </p:sp>
      <p:pic>
        <p:nvPicPr>
          <p:cNvPr id="14338" name="Picture 2" descr="C:\Users\Ron Duffield\Desktop\RLR Pictures\1888 Books\Prescott CH-7.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383858" y="1049682"/>
            <a:ext cx="4376284" cy="542731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mtClean="0">
                <a:solidFill>
                  <a:srgbClr val="FFFF00"/>
                </a:solidFill>
              </a:rPr>
              <a:t>A Message Shorn of its Power</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5072730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1400">
        <p14:ripple/>
      </p:transition>
    </mc:Choice>
    <mc:Fallback>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A Message Shorn of its Power</a:t>
            </a:r>
            <a:endParaRPr lang="en-US" altLang="en-US" dirty="0">
              <a:solidFill>
                <a:srgbClr val="FFFF00"/>
              </a:solidFill>
            </a:endParaRPr>
          </a:p>
        </p:txBody>
      </p:sp>
      <p:sp>
        <p:nvSpPr>
          <p:cNvPr id="2" name="Content Placeholder 1"/>
          <p:cNvSpPr>
            <a:spLocks noGrp="1"/>
          </p:cNvSpPr>
          <p:nvPr>
            <p:ph idx="1"/>
          </p:nvPr>
        </p:nvSpPr>
        <p:spPr>
          <a:xfrm>
            <a:off x="533400" y="1295400"/>
            <a:ext cx="8229600" cy="5562600"/>
          </a:xfrm>
        </p:spPr>
        <p:txBody>
          <a:bodyPr>
            <a:normAutofit fontScale="92500"/>
          </a:bodyPr>
          <a:lstStyle/>
          <a:p>
            <a:pPr marL="0" indent="0">
              <a:buNone/>
            </a:pPr>
            <a:r>
              <a:rPr lang="en-US" sz="2700" dirty="0">
                <a:latin typeface="Arial" panose="020B0604020202020204" pitchFamily="34" charset="0"/>
                <a:cs typeface="Arial" panose="020B0604020202020204" pitchFamily="34" charset="0"/>
              </a:rPr>
              <a:t>“I have just been giving some special study to the testimonies which have been borne to this people since the Minneapolis conference, and </a:t>
            </a:r>
            <a:r>
              <a:rPr lang="en-US" sz="2700" dirty="0" smtClean="0">
                <a:latin typeface="Arial" panose="020B0604020202020204" pitchFamily="34" charset="0"/>
                <a:cs typeface="Arial" panose="020B0604020202020204" pitchFamily="34" charset="0"/>
              </a:rPr>
              <a:t>I </a:t>
            </a:r>
            <a:r>
              <a:rPr lang="en-US" sz="2700" dirty="0">
                <a:latin typeface="Arial" panose="020B0604020202020204" pitchFamily="34" charset="0"/>
                <a:cs typeface="Arial" panose="020B0604020202020204" pitchFamily="34" charset="0"/>
              </a:rPr>
              <a:t>have been able to see as never before what a departure there has been from the very principles which the Lord would have His people reveal to the world just now, and how the message has thus been shorn of all its power. </a:t>
            </a:r>
            <a:endParaRPr lang="en-US" sz="2700" dirty="0" smtClean="0">
              <a:latin typeface="Arial" panose="020B0604020202020204" pitchFamily="34" charset="0"/>
              <a:cs typeface="Arial" panose="020B0604020202020204" pitchFamily="34" charset="0"/>
            </a:endParaRPr>
          </a:p>
          <a:p>
            <a:pPr marL="0" indent="0">
              <a:buNone/>
            </a:pPr>
            <a:r>
              <a:rPr lang="en-US" sz="2700" dirty="0" smtClean="0">
                <a:latin typeface="Arial" panose="020B0604020202020204" pitchFamily="34" charset="0"/>
                <a:cs typeface="Arial" panose="020B0604020202020204" pitchFamily="34" charset="0"/>
              </a:rPr>
              <a:t>“It </a:t>
            </a:r>
            <a:r>
              <a:rPr lang="en-US" sz="2700" dirty="0">
                <a:latin typeface="Arial" panose="020B0604020202020204" pitchFamily="34" charset="0"/>
                <a:cs typeface="Arial" panose="020B0604020202020204" pitchFamily="34" charset="0"/>
              </a:rPr>
              <a:t>seems as though we were traveling over the same ground that the Jews passed over just before the birth of Christ, and that we are as much unprepared for His coming as they were for His coming then, while at the same time laying much outward stress upon the prophecies which speak of the near advent</a:t>
            </a:r>
            <a:r>
              <a:rPr lang="en-US" sz="2700" dirty="0" smtClean="0">
                <a:latin typeface="Arial" panose="020B0604020202020204" pitchFamily="34" charset="0"/>
                <a:cs typeface="Arial" panose="020B0604020202020204" pitchFamily="34" charset="0"/>
              </a:rPr>
              <a:t>.” (cont.)</a:t>
            </a:r>
            <a:endParaRPr lang="en-US" sz="15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8520202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p>
            <a:pPr algn="ctr"/>
            <a:r>
              <a:rPr lang="en-US" altLang="en-US" dirty="0">
                <a:solidFill>
                  <a:srgbClr val="FFFF00"/>
                </a:solidFill>
              </a:rPr>
              <a:t>A Message Shorn of its Power</a:t>
            </a:r>
          </a:p>
        </p:txBody>
      </p:sp>
      <p:sp>
        <p:nvSpPr>
          <p:cNvPr id="2" name="Content Placeholder 1"/>
          <p:cNvSpPr>
            <a:spLocks noGrp="1"/>
          </p:cNvSpPr>
          <p:nvPr>
            <p:ph idx="1"/>
          </p:nvPr>
        </p:nvSpPr>
        <p:spPr>
          <a:xfrm>
            <a:off x="533400" y="1295400"/>
            <a:ext cx="8229600" cy="5562600"/>
          </a:xfrm>
        </p:spPr>
        <p:txBody>
          <a:bodyPr>
            <a:normAutofit/>
          </a:bodyPr>
          <a:lstStyle/>
          <a:p>
            <a:pPr marL="0" indent="0">
              <a:buNone/>
            </a:pPr>
            <a:r>
              <a:rPr lang="en-US" sz="2700" dirty="0" smtClean="0">
                <a:latin typeface="Arial" panose="020B0604020202020204" pitchFamily="34" charset="0"/>
                <a:cs typeface="Arial" panose="020B0604020202020204" pitchFamily="34" charset="0"/>
              </a:rPr>
              <a:t>“I </a:t>
            </a:r>
            <a:r>
              <a:rPr lang="en-US" sz="2700" dirty="0">
                <a:latin typeface="Arial" panose="020B0604020202020204" pitchFamily="34" charset="0"/>
                <a:cs typeface="Arial" panose="020B0604020202020204" pitchFamily="34" charset="0"/>
              </a:rPr>
              <a:t>am sometimes greatly weighed down by the condition of things in the body as a whole.... We are daily praying that the </a:t>
            </a:r>
            <a:r>
              <a:rPr lang="en-US" sz="2700" dirty="0">
                <a:solidFill>
                  <a:schemeClr val="tx2">
                    <a:lumMod val="75000"/>
                  </a:schemeClr>
                </a:solidFill>
                <a:latin typeface="Arial" panose="020B0604020202020204" pitchFamily="34" charset="0"/>
                <a:cs typeface="Arial" panose="020B0604020202020204" pitchFamily="34" charset="0"/>
              </a:rPr>
              <a:t>Lord will forgive the past and reveal His power for the furtherance of the truth</a:t>
            </a:r>
            <a:r>
              <a:rPr lang="en-US" sz="2700" dirty="0" smtClean="0">
                <a:latin typeface="Arial" panose="020B0604020202020204" pitchFamily="34" charset="0"/>
                <a:cs typeface="Arial" panose="020B0604020202020204" pitchFamily="34" charset="0"/>
              </a:rPr>
              <a:t>....</a:t>
            </a:r>
          </a:p>
          <a:p>
            <a:pPr marL="0" indent="0">
              <a:buNone/>
            </a:pPr>
            <a:r>
              <a:rPr lang="en-US" sz="2700" dirty="0" smtClean="0">
                <a:latin typeface="Arial" panose="020B0604020202020204" pitchFamily="34" charset="0"/>
                <a:cs typeface="Arial" panose="020B0604020202020204" pitchFamily="34" charset="0"/>
              </a:rPr>
              <a:t>“I </a:t>
            </a:r>
            <a:r>
              <a:rPr lang="en-US" sz="2700" dirty="0">
                <a:latin typeface="Arial" panose="020B0604020202020204" pitchFamily="34" charset="0"/>
                <a:cs typeface="Arial" panose="020B0604020202020204" pitchFamily="34" charset="0"/>
              </a:rPr>
              <a:t>know that your position in America must be a most trying one, and we do not forget to pray that the Lord will give you the needed grace to bear your testimony, and </a:t>
            </a:r>
            <a:r>
              <a:rPr lang="en-US" sz="2700" dirty="0">
                <a:solidFill>
                  <a:schemeClr val="tx2">
                    <a:lumMod val="75000"/>
                  </a:schemeClr>
                </a:solidFill>
                <a:latin typeface="Arial" panose="020B0604020202020204" pitchFamily="34" charset="0"/>
                <a:cs typeface="Arial" panose="020B0604020202020204" pitchFamily="34" charset="0"/>
              </a:rPr>
              <a:t>that the Lord will remove the rebuke which rests upon His people</a:t>
            </a:r>
            <a:r>
              <a:rPr lang="en-US" sz="27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(W</a:t>
            </a:r>
            <a:r>
              <a:rPr lang="en-US" sz="1500" dirty="0">
                <a:solidFill>
                  <a:schemeClr val="tx2">
                    <a:lumMod val="75000"/>
                  </a:schemeClr>
                </a:solidFill>
                <a:latin typeface="Arial" panose="020B0604020202020204" pitchFamily="34" charset="0"/>
                <a:cs typeface="Arial" panose="020B0604020202020204" pitchFamily="34" charset="0"/>
              </a:rPr>
              <a:t>. W. Prescott to Ellen G. White, Dec. 14, </a:t>
            </a:r>
            <a:r>
              <a:rPr lang="en-US" sz="1500" dirty="0" smtClean="0">
                <a:solidFill>
                  <a:schemeClr val="tx2">
                    <a:lumMod val="75000"/>
                  </a:schemeClr>
                </a:solidFill>
                <a:latin typeface="Arial" panose="020B0604020202020204" pitchFamily="34" charset="0"/>
                <a:cs typeface="Arial" panose="020B0604020202020204" pitchFamily="34" charset="0"/>
              </a:rPr>
              <a:t>1900; White Estate Letter File, Loma Linda Branch Office).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7722254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Disagreement No. 3</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It would also be informative to enumerate and explore the ramifications of those areas in which Ellen White </a:t>
            </a:r>
            <a:r>
              <a:rPr lang="en-US" sz="2800" i="1" dirty="0">
                <a:latin typeface="Arial" panose="020B0604020202020204" pitchFamily="34" charset="0"/>
                <a:cs typeface="Arial" panose="020B0604020202020204" pitchFamily="34" charset="0"/>
              </a:rPr>
              <a:t>explicitly </a:t>
            </a:r>
            <a:r>
              <a:rPr lang="en-US" sz="2800" dirty="0">
                <a:latin typeface="Arial" panose="020B0604020202020204" pitchFamily="34" charset="0"/>
                <a:cs typeface="Arial" panose="020B0604020202020204" pitchFamily="34" charset="0"/>
              </a:rPr>
              <a:t>commends (rather than alludes to) specific items in the writings of Jones and Waggoner (TM 91-93 is one example of this). Such explorations might help avoid giving Jones and </a:t>
            </a:r>
            <a:r>
              <a:rPr lang="en-US" sz="2800" dirty="0" smtClean="0">
                <a:latin typeface="Arial" panose="020B0604020202020204" pitchFamily="34" charset="0"/>
                <a:cs typeface="Arial" panose="020B0604020202020204" pitchFamily="34" charset="0"/>
              </a:rPr>
              <a:t>Waggoner’s </a:t>
            </a:r>
            <a:r>
              <a:rPr lang="en-US" sz="2800" dirty="0">
                <a:latin typeface="Arial" panose="020B0604020202020204" pitchFamily="34" charset="0"/>
                <a:cs typeface="Arial" panose="020B0604020202020204" pitchFamily="34" charset="0"/>
              </a:rPr>
              <a:t>theology an across-the-board endorsement. </a:t>
            </a:r>
            <a:r>
              <a:rPr lang="en-US" sz="2800" dirty="0" smtClean="0">
                <a:latin typeface="Arial" panose="020B0604020202020204" pitchFamily="34" charset="0"/>
                <a:cs typeface="Arial" panose="020B0604020202020204" pitchFamily="34" charset="0"/>
              </a:rPr>
              <a:t>(cont.)</a:t>
            </a:r>
            <a:endParaRPr lang="en-US" sz="2800" dirty="0">
              <a:latin typeface="Arial" panose="020B0604020202020204" pitchFamily="34" charset="0"/>
              <a:cs typeface="Arial" panose="020B0604020202020204" pitchFamily="34" charset="0"/>
            </a:endParaRPr>
          </a:p>
          <a:p>
            <a:pPr marL="0" indent="0">
              <a:buNone/>
            </a:pP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3398784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prstGeom prst="rect">
            <a:avLst/>
          </a:prstGeom>
          <a:effectLst>
            <a:outerShdw blurRad="50800" dist="38100" dir="2700000" algn="tl" rotWithShape="0">
              <a:prstClr val="black">
                <a:alpha val="40000"/>
              </a:prstClr>
            </a:outerShdw>
          </a:effectLst>
        </p:spPr>
        <p:txBody>
          <a:bodyPr/>
          <a:lstStyle/>
          <a:p>
            <a:pPr algn="ctr"/>
            <a:r>
              <a:rPr lang="en-US" altLang="en-US" sz="3600" dirty="0" smtClean="0">
                <a:solidFill>
                  <a:srgbClr val="F7CA09"/>
                </a:solidFill>
                <a:effectLst>
                  <a:outerShdw blurRad="38100" dist="38100" dir="2700000" algn="tl">
                    <a:srgbClr val="000000">
                      <a:alpha val="43137"/>
                    </a:srgbClr>
                  </a:outerShdw>
                </a:effectLst>
              </a:rPr>
              <a:t>  </a:t>
            </a:r>
            <a:r>
              <a:rPr lang="en-US" altLang="en-US" sz="3600" dirty="0" smtClean="0">
                <a:solidFill>
                  <a:srgbClr val="FFFF00"/>
                </a:solidFill>
              </a:rPr>
              <a:t>Disagreement No. 3</a:t>
            </a:r>
            <a:endParaRPr lang="en-US" altLang="en-US" sz="3600" dirty="0">
              <a:solidFill>
                <a:srgbClr val="FFFF00"/>
              </a:solidFill>
            </a:endParaRPr>
          </a:p>
        </p:txBody>
      </p:sp>
      <p:sp>
        <p:nvSpPr>
          <p:cNvPr id="2" name="Content Placeholder 1"/>
          <p:cNvSpPr>
            <a:spLocks noGrp="1"/>
          </p:cNvSpPr>
          <p:nvPr>
            <p:ph idx="1"/>
          </p:nvPr>
        </p:nvSpPr>
        <p:spPr>
          <a:xfrm>
            <a:off x="685800" y="1807361"/>
            <a:ext cx="8229600" cy="4669639"/>
          </a:xfrm>
        </p:spPr>
        <p:txBody>
          <a:bodyPr>
            <a:normAutofit/>
          </a:bodyPr>
          <a:lstStyle/>
          <a:p>
            <a:pPr marL="0" indent="0">
              <a:buNone/>
            </a:pP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On the other hand, it would heighten the importance of those issues she specifically commended. Jones and Waggoner need to be read as theologians who had a </a:t>
            </a:r>
            <a:r>
              <a:rPr lang="en-US" sz="2800" dirty="0" smtClean="0">
                <a:latin typeface="Arial" panose="020B0604020202020204" pitchFamily="34" charset="0"/>
                <a:cs typeface="Arial" panose="020B0604020202020204" pitchFamily="34" charset="0"/>
              </a:rPr>
              <a:t>‘most </a:t>
            </a:r>
            <a:r>
              <a:rPr lang="en-US" sz="2800" dirty="0">
                <a:latin typeface="Arial" panose="020B0604020202020204" pitchFamily="34" charset="0"/>
                <a:cs typeface="Arial" panose="020B0604020202020204" pitchFamily="34" charset="0"/>
              </a:rPr>
              <a:t>precious </a:t>
            </a:r>
            <a:r>
              <a:rPr lang="en-US" sz="2800" dirty="0" smtClean="0">
                <a:latin typeface="Arial" panose="020B0604020202020204" pitchFamily="34" charset="0"/>
                <a:cs typeface="Arial" panose="020B0604020202020204" pitchFamily="34" charset="0"/>
              </a:rPr>
              <a:t>message’ </a:t>
            </a:r>
            <a:r>
              <a:rPr lang="en-US" sz="2800" dirty="0">
                <a:latin typeface="Arial" panose="020B0604020202020204" pitchFamily="34" charset="0"/>
                <a:cs typeface="Arial" panose="020B0604020202020204" pitchFamily="34" charset="0"/>
              </a:rPr>
              <a:t>that the Church desperately needed to hear, rather than as prophets or infallible guides—even in areas related to righteousness by faith</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2678213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ummer">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11450</TotalTime>
  <Words>11928</Words>
  <Application>Microsoft Macintosh PowerPoint</Application>
  <PresentationFormat>On-screen Show (4:3)</PresentationFormat>
  <Paragraphs>349</Paragraphs>
  <Slides>74</Slides>
  <Notes>74</Notes>
  <HiddenSlides>0</HiddenSlides>
  <MMClips>0</MMClips>
  <ScaleCrop>false</ScaleCrop>
  <HeadingPairs>
    <vt:vector size="4" baseType="variant">
      <vt:variant>
        <vt:lpstr>Design Template</vt:lpstr>
      </vt:variant>
      <vt:variant>
        <vt:i4>2</vt:i4>
      </vt:variant>
      <vt:variant>
        <vt:lpstr>Slide Titles</vt:lpstr>
      </vt:variant>
      <vt:variant>
        <vt:i4>74</vt:i4>
      </vt:variant>
    </vt:vector>
  </HeadingPairs>
  <TitlesOfParts>
    <vt:vector size="76" baseType="lpstr">
      <vt:lpstr>Summer</vt:lpstr>
      <vt:lpstr>Theme1</vt:lpstr>
      <vt:lpstr>Two Rivers of Thought Flowing Out of 1888:  Application of Ellen White’s Comments Relative to 1888? Ellen White’s Endorsements of Jones &amp; Waggoner? Historical Accuracy Relative to 1888?  Part 1  Gospel Study Group, October 10-11, 2014   Ron Duffield</vt:lpstr>
      <vt:lpstr>Slide 2</vt:lpstr>
      <vt:lpstr>Slide 3</vt:lpstr>
      <vt:lpstr>Slide 4</vt:lpstr>
      <vt:lpstr>  Disagreement No. 1</vt:lpstr>
      <vt:lpstr>  Disagreement No. 1</vt:lpstr>
      <vt:lpstr>  Disagreement No. 3</vt:lpstr>
      <vt:lpstr>  Disagreement No. 3</vt:lpstr>
      <vt:lpstr>  Disagreement No. 3</vt:lpstr>
      <vt:lpstr>  Disagreement No. 4</vt:lpstr>
      <vt:lpstr>Slide 11</vt:lpstr>
      <vt:lpstr>  Where it all began!</vt:lpstr>
      <vt:lpstr>Slide 13</vt:lpstr>
      <vt:lpstr>Stephen Pierce’s Response</vt:lpstr>
      <vt:lpstr>One Extreme to the Another</vt:lpstr>
      <vt:lpstr>Slide 16</vt:lpstr>
      <vt:lpstr>Butler’s View</vt:lpstr>
      <vt:lpstr>Butler’s View</vt:lpstr>
      <vt:lpstr>Butler’s View</vt:lpstr>
      <vt:lpstr>Slide 20</vt:lpstr>
      <vt:lpstr>Smith’s View</vt:lpstr>
      <vt:lpstr>Slide 22</vt:lpstr>
      <vt:lpstr>W. C. White’s View</vt:lpstr>
      <vt:lpstr>Slide 24</vt:lpstr>
      <vt:lpstr>Jones’ View</vt:lpstr>
      <vt:lpstr>Slide 26</vt:lpstr>
      <vt:lpstr>Waggoner’s View</vt:lpstr>
      <vt:lpstr>Slide 28</vt:lpstr>
      <vt:lpstr>Ellen White’s Response</vt:lpstr>
      <vt:lpstr>Slide 30</vt:lpstr>
      <vt:lpstr>Ellen White’s Response at Minneapolis</vt:lpstr>
      <vt:lpstr>Ellen White’s Response at Minneapolis</vt:lpstr>
      <vt:lpstr>Ellen White’s Response at Minneapolis</vt:lpstr>
      <vt:lpstr>Ellen White’s Response at Minneapolis</vt:lpstr>
      <vt:lpstr>Ellen White’s Endorsement of Jones &amp; Waggoner</vt:lpstr>
      <vt:lpstr>Slide 36</vt:lpstr>
      <vt:lpstr>Ellen White’s Endorsement of Jones &amp; Waggoner</vt:lpstr>
      <vt:lpstr>Result of Ellen White’s Endorsement of Jones &amp; Waggoner</vt:lpstr>
      <vt:lpstr>Result of Ellen White’s Endorsement of Jones &amp; Waggoner</vt:lpstr>
      <vt:lpstr>Result of Ellen White’s Endorsement of Jones &amp; Waggoner</vt:lpstr>
      <vt:lpstr>Result of Ellen White’s Endorsement of Jones &amp; Waggoner</vt:lpstr>
      <vt:lpstr>Slide 42</vt:lpstr>
      <vt:lpstr>Result of Ellen White’s Endorsement of Jones &amp; Waggoner</vt:lpstr>
      <vt:lpstr>Slide 44</vt:lpstr>
      <vt:lpstr>Result of Ellen White’s Endorsement of Jones &amp; Waggoner</vt:lpstr>
      <vt:lpstr>Result of Ellen White’s Endorsement of Jones &amp; Waggoner</vt:lpstr>
      <vt:lpstr>Slide 47</vt:lpstr>
      <vt:lpstr>Result of Ellen White’s Endorsement of Jones &amp; Waggoner</vt:lpstr>
      <vt:lpstr>Result of Ellen White’s Endorsement of Jones &amp; Waggoner</vt:lpstr>
      <vt:lpstr>The Church Always Believed in the Message of Righteousness by Faith</vt:lpstr>
      <vt:lpstr>The Church Always Believed in the Message of Righteousness by Faith</vt:lpstr>
      <vt:lpstr>Slide 52</vt:lpstr>
      <vt:lpstr>The Church Always Believed in the Message of Righteousness by Faith</vt:lpstr>
      <vt:lpstr>The Church Always Believed in the Message of Righteousness by Faith</vt:lpstr>
      <vt:lpstr>Slide 55</vt:lpstr>
      <vt:lpstr>The Truth about Dan Jones?</vt:lpstr>
      <vt:lpstr>The Truth about Dan Jones?</vt:lpstr>
      <vt:lpstr>The Truth about Dan Jones?</vt:lpstr>
      <vt:lpstr>Slide 59</vt:lpstr>
      <vt:lpstr>The Truth about Dan Jones?</vt:lpstr>
      <vt:lpstr>The Truth about Dan Jones?</vt:lpstr>
      <vt:lpstr>Slide 62</vt:lpstr>
      <vt:lpstr>The Truth about Dan Jones?</vt:lpstr>
      <vt:lpstr>The Truth about Dan Jones?</vt:lpstr>
      <vt:lpstr>The Truth about Dan Jones?</vt:lpstr>
      <vt:lpstr>The Latter Rain and the Loud Cry Ultimately Resisted</vt:lpstr>
      <vt:lpstr>The Latter Rain and the Loud Cry Ultimately Resisted</vt:lpstr>
      <vt:lpstr>Old Views Never Changed!</vt:lpstr>
      <vt:lpstr>Old Views Never Changed!</vt:lpstr>
      <vt:lpstr>Old Views Never Changed!</vt:lpstr>
      <vt:lpstr>Old Views Never Changed!</vt:lpstr>
      <vt:lpstr>Slide 72</vt:lpstr>
      <vt:lpstr>A Message Shorn of its Power</vt:lpstr>
      <vt:lpstr>A Message Shorn of its Power</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Return of the Latter Rain I</dc:title>
  <dc:creator>Ron Duffield</dc:creator>
  <cp:lastModifiedBy>Fred Bischoff</cp:lastModifiedBy>
  <cp:revision>312</cp:revision>
  <dcterms:created xsi:type="dcterms:W3CDTF">2015-02-13T05:10:38Z</dcterms:created>
  <dcterms:modified xsi:type="dcterms:W3CDTF">2015-02-13T05:12:17Z</dcterms:modified>
</cp:coreProperties>
</file>