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1" r:id="rId7"/>
    <p:sldMasterId id="2147483733" r:id="rId8"/>
    <p:sldMasterId id="2147483745" r:id="rId9"/>
  </p:sldMasterIdLst>
  <p:notesMasterIdLst>
    <p:notesMasterId r:id="rId89"/>
  </p:notesMasterIdLst>
  <p:sldIdLst>
    <p:sldId id="256" r:id="rId10"/>
    <p:sldId id="281" r:id="rId11"/>
    <p:sldId id="282" r:id="rId12"/>
    <p:sldId id="283" r:id="rId13"/>
    <p:sldId id="257" r:id="rId14"/>
    <p:sldId id="258" r:id="rId15"/>
    <p:sldId id="259" r:id="rId16"/>
    <p:sldId id="260" r:id="rId17"/>
    <p:sldId id="315" r:id="rId18"/>
    <p:sldId id="316" r:id="rId19"/>
    <p:sldId id="317" r:id="rId20"/>
    <p:sldId id="261" r:id="rId21"/>
    <p:sldId id="318" r:id="rId22"/>
    <p:sldId id="319" r:id="rId23"/>
    <p:sldId id="320" r:id="rId24"/>
    <p:sldId id="321" r:id="rId25"/>
    <p:sldId id="322" r:id="rId26"/>
    <p:sldId id="262" r:id="rId27"/>
    <p:sldId id="263" r:id="rId28"/>
    <p:sldId id="264" r:id="rId29"/>
    <p:sldId id="265" r:id="rId30"/>
    <p:sldId id="266" r:id="rId31"/>
    <p:sldId id="267" r:id="rId32"/>
    <p:sldId id="268" r:id="rId33"/>
    <p:sldId id="352" r:id="rId34"/>
    <p:sldId id="287" r:id="rId35"/>
    <p:sldId id="284" r:id="rId36"/>
    <p:sldId id="286" r:id="rId37"/>
    <p:sldId id="288" r:id="rId38"/>
    <p:sldId id="350"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23" r:id="rId55"/>
    <p:sldId id="324" r:id="rId56"/>
    <p:sldId id="325" r:id="rId57"/>
    <p:sldId id="326" r:id="rId58"/>
    <p:sldId id="327"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 id="340" r:id="rId72"/>
    <p:sldId id="341" r:id="rId73"/>
    <p:sldId id="343" r:id="rId74"/>
    <p:sldId id="344" r:id="rId75"/>
    <p:sldId id="345" r:id="rId76"/>
    <p:sldId id="346" r:id="rId77"/>
    <p:sldId id="347" r:id="rId78"/>
    <p:sldId id="348" r:id="rId79"/>
    <p:sldId id="349" r:id="rId80"/>
    <p:sldId id="342" r:id="rId81"/>
    <p:sldId id="311" r:id="rId82"/>
    <p:sldId id="308" r:id="rId83"/>
    <p:sldId id="309" r:id="rId84"/>
    <p:sldId id="310" r:id="rId85"/>
    <p:sldId id="351" r:id="rId86"/>
    <p:sldId id="312" r:id="rId87"/>
    <p:sldId id="314"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41" d="100"/>
          <a:sy n="41" d="100"/>
        </p:scale>
        <p:origin x="-108" y="-978"/>
      </p:cViewPr>
      <p:guideLst>
        <p:guide orient="horz" pos="2160"/>
        <p:guide pos="2880"/>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slide" Target="slides/slide59.xml"/><Relationship Id="rId76" Type="http://schemas.openxmlformats.org/officeDocument/2006/relationships/slide" Target="slides/slide67.xml"/><Relationship Id="rId84" Type="http://schemas.openxmlformats.org/officeDocument/2006/relationships/slide" Target="slides/slide75.xml"/><Relationship Id="rId89"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87" Type="http://schemas.openxmlformats.org/officeDocument/2006/relationships/slide" Target="slides/slide78.xml"/><Relationship Id="rId5" Type="http://schemas.openxmlformats.org/officeDocument/2006/relationships/slideMaster" Target="slideMasters/slideMaster5.xml"/><Relationship Id="rId61" Type="http://schemas.openxmlformats.org/officeDocument/2006/relationships/slide" Target="slides/slide52.xml"/><Relationship Id="rId82" Type="http://schemas.openxmlformats.org/officeDocument/2006/relationships/slide" Target="slides/slide73.xml"/><Relationship Id="rId90" Type="http://schemas.openxmlformats.org/officeDocument/2006/relationships/presProps" Target="presProp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66D48D-E7DD-42E4-AD3A-81CE3FE59052}" type="datetimeFigureOut">
              <a:rPr lang="en-US" smtClean="0"/>
              <a:t>9/12/2013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F912-B358-41C9-B876-78DD4CEBFB0D}" type="slidenum">
              <a:rPr lang="en-US" smtClean="0"/>
              <a:t>‹#›</a:t>
            </a:fld>
            <a:endParaRPr lang="en-US"/>
          </a:p>
        </p:txBody>
      </p:sp>
    </p:spTree>
    <p:extLst>
      <p:ext uri="{BB962C8B-B14F-4D97-AF65-F5344CB8AC3E}">
        <p14:creationId xmlns:p14="http://schemas.microsoft.com/office/powerpoint/2010/main" val="1085964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a:t>
            </a:fld>
            <a:endParaRPr lang="en-US"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15</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18</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19</a:t>
            </a:fld>
            <a:endParaRPr 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20</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23</a:t>
            </a:fld>
            <a:endParaRPr 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24</a:t>
            </a:fld>
            <a:endParaRPr 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25</a:t>
            </a:fld>
            <a:endParaRPr 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26</a:t>
            </a:fld>
            <a:endParaRPr 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27</a:t>
            </a:fld>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28</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FA6F1F7-5C44-4619-ACD4-EDD45F2D7930}" type="slidenum">
              <a:rPr lang="en-US" smtClean="0">
                <a:solidFill>
                  <a:prstClr val="black"/>
                </a:solidFill>
              </a:rPr>
              <a:pPr/>
              <a:t>29</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FA6F1F7-5C44-4619-ACD4-EDD45F2D7930}" type="slidenum">
              <a:rPr lang="en-US" smtClean="0">
                <a:solidFill>
                  <a:prstClr val="black"/>
                </a:solidFill>
              </a:rPr>
              <a:pPr/>
              <a:t>30</a:t>
            </a:fld>
            <a:endParaRPr 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8D4A0C-C017-462D-A386-7EFD31CD0324}" type="slidenum">
              <a:rPr lang="en-US">
                <a:solidFill>
                  <a:prstClr val="black"/>
                </a:solidFill>
              </a:rPr>
              <a:pPr/>
              <a:t>31</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8D4A0C-C017-462D-A386-7EFD31CD0324}" type="slidenum">
              <a:rPr lang="en-US">
                <a:solidFill>
                  <a:prstClr val="black"/>
                </a:solidFill>
              </a:rPr>
              <a:pPr/>
              <a:t>32</a:t>
            </a:fld>
            <a:endParaRPr 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33</a:t>
            </a:fld>
            <a:endParaRPr 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34</a:t>
            </a:fld>
            <a:endParaRPr 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35</a:t>
            </a:fld>
            <a:endParaRPr 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8D4A0C-C017-462D-A386-7EFD31CD0324}" type="slidenum">
              <a:rPr lang="en-US">
                <a:solidFill>
                  <a:prstClr val="black"/>
                </a:solidFill>
              </a:rPr>
              <a:pPr/>
              <a:t>36</a:t>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37</a:t>
            </a:fld>
            <a:endParaRPr 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38</a:t>
            </a:fld>
            <a:endParaRPr 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39</a:t>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40</a:t>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41</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a:t>
            </a:fld>
            <a:endParaRPr lang="en-US">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42</a:t>
            </a:fld>
            <a:endParaRPr 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43</a:t>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44</a:t>
            </a:fld>
            <a:endParaRPr 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45</a:t>
            </a:fld>
            <a:endParaRPr 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46</a:t>
            </a:fld>
            <a:endParaRPr 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47</a:t>
            </a:fld>
            <a:endParaRPr lang="en-US">
              <a:solidFill>
                <a:prstClr val="black"/>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48</a:t>
            </a:fld>
            <a:endParaRPr 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49</a:t>
            </a:fld>
            <a:endParaRPr lang="en-US">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50</a:t>
            </a:fld>
            <a:endParaRPr lang="en-US">
              <a:solidFill>
                <a:prstClr val="black"/>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51</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6</a:t>
            </a:fld>
            <a:endParaRPr lang="en-US">
              <a:solidFill>
                <a:prstClr val="black"/>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52</a:t>
            </a:fld>
            <a:endParaRPr 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53</a:t>
            </a:fld>
            <a:endParaRPr lang="en-US">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54</a:t>
            </a:fld>
            <a:endParaRPr lang="en-US">
              <a:solidFill>
                <a:prstClr val="black"/>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55</a:t>
            </a:fld>
            <a:endParaRPr lang="en-US">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56</a:t>
            </a:fld>
            <a:endParaRPr lang="en-US">
              <a:solidFill>
                <a:prstClr val="black"/>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57</a:t>
            </a:fld>
            <a:endParaRPr lang="en-US">
              <a:solidFill>
                <a:prstClr val="black"/>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58</a:t>
            </a:fld>
            <a:endParaRPr lang="en-US">
              <a:solidFill>
                <a:prstClr val="black"/>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59</a:t>
            </a:fld>
            <a:endParaRPr lang="en-US">
              <a:solidFill>
                <a:prstClr val="black"/>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60</a:t>
            </a:fld>
            <a:endParaRPr lang="en-US">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61</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62</a:t>
            </a:fld>
            <a:endParaRPr lang="en-US">
              <a:solidFill>
                <a:prstClr val="black"/>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63</a:t>
            </a:fld>
            <a:endParaRPr lang="en-US">
              <a:solidFill>
                <a:prstClr val="black"/>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64</a:t>
            </a:fld>
            <a:endParaRPr lang="en-US">
              <a:solidFill>
                <a:prstClr val="black"/>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65</a:t>
            </a:fld>
            <a:endParaRPr lang="en-US">
              <a:solidFill>
                <a:prstClr val="black"/>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66</a:t>
            </a:fld>
            <a:endParaRPr lang="en-US">
              <a:solidFill>
                <a:prstClr val="black"/>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67</a:t>
            </a:fld>
            <a:endParaRPr lang="en-US">
              <a:solidFill>
                <a:prstClr val="black"/>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68</a:t>
            </a:fld>
            <a:endParaRPr lang="en-US">
              <a:solidFill>
                <a:prstClr val="black"/>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69</a:t>
            </a:fld>
            <a:endParaRPr lang="en-US">
              <a:solidFill>
                <a:prstClr val="black"/>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70</a:t>
            </a:fld>
            <a:endParaRPr lang="en-US">
              <a:solidFill>
                <a:prstClr val="black"/>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71</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8</a:t>
            </a:fld>
            <a:endParaRPr lang="en-US">
              <a:solidFill>
                <a:prstClr val="black"/>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72</a:t>
            </a:fld>
            <a:endParaRPr lang="en-US">
              <a:solidFill>
                <a:prstClr val="black"/>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73</a:t>
            </a:fld>
            <a:endParaRPr lang="en-US">
              <a:solidFill>
                <a:prstClr val="black"/>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74</a:t>
            </a:fld>
            <a:endParaRPr lang="en-US">
              <a:solidFill>
                <a:prstClr val="black"/>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75</a:t>
            </a:fld>
            <a:endParaRPr lang="en-US">
              <a:solidFill>
                <a:prstClr val="black"/>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6F50E0-1CF3-47BE-8904-C6B54A7A948C}" type="slidenum">
              <a:rPr lang="en-US" smtClean="0">
                <a:solidFill>
                  <a:prstClr val="black"/>
                </a:solidFill>
              </a:rPr>
              <a:pPr/>
              <a:t>76</a:t>
            </a:fld>
            <a:endParaRPr lang="en-US">
              <a:solidFill>
                <a:prstClr val="black"/>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77</a:t>
            </a:fld>
            <a:endParaRPr lang="en-US">
              <a:solidFill>
                <a:prstClr val="black"/>
              </a:solidFil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78</a:t>
            </a:fld>
            <a:endParaRPr lang="en-US">
              <a:solidFill>
                <a:prstClr val="black"/>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CBD68-D911-44A8-AC43-CC8A863AAFFF}" type="slidenum">
              <a:rPr lang="en-US">
                <a:solidFill>
                  <a:prstClr val="black"/>
                </a:solidFill>
              </a:rPr>
              <a:pPr/>
              <a:t>79</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9</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E0FACD-AA51-4680-AE38-3FFB0A2D3F0F}" type="slidenum">
              <a:rPr lang="en-US" smtClean="0">
                <a:solidFill>
                  <a:prstClr val="black"/>
                </a:solidFill>
              </a:rPr>
              <a:pPr/>
              <a:t>10</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90F06B-03B3-48C2-B0E7-CC5D80EBC13D}"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3449980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90F06B-03B3-48C2-B0E7-CC5D80EBC13D}"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11960035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2944538517"/>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248189078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90F06B-03B3-48C2-B0E7-CC5D80EBC13D}"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3701065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7 Imagen" descr="9 copia.jpg"/>
          <p:cNvPicPr>
            <a:picLocks noChangeAspect="1"/>
          </p:cNvPicPr>
          <p:nvPr/>
        </p:nvPicPr>
        <p:blipFill>
          <a:blip r:embed="rId2" cstate="print">
            <a:lum contrast="10000"/>
          </a:blip>
          <a:srcRect l="8553" r="7237"/>
          <a:stretch>
            <a:fillRect/>
          </a:stretch>
        </p:blipFill>
        <p:spPr>
          <a:xfrm>
            <a:off x="0" y="0"/>
            <a:ext cx="9144000" cy="6858000"/>
          </a:xfrm>
          <a:prstGeom prst="rect">
            <a:avLst/>
          </a:prstGeom>
          <a:effectLst/>
        </p:spPr>
      </p:pic>
      <p:sp>
        <p:nvSpPr>
          <p:cNvPr id="2" name="1 Título"/>
          <p:cNvSpPr>
            <a:spLocks noGrp="1"/>
          </p:cNvSpPr>
          <p:nvPr>
            <p:ph type="ctrTitle"/>
          </p:nvPr>
        </p:nvSpPr>
        <p:spPr>
          <a:xfrm>
            <a:off x="714348" y="3071810"/>
            <a:ext cx="7772400" cy="1470025"/>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a:defRPr b="1" cap="none" spc="0">
                <a:ln>
                  <a:solidFill>
                    <a:sysClr val="windowText" lastClr="000000"/>
                  </a:solidFill>
                </a:ln>
                <a:solidFill>
                  <a:srgbClr val="CCFF99"/>
                </a:solidFill>
                <a:effectLst/>
              </a:defRPr>
            </a:lvl1pPr>
          </a:lstStyle>
          <a:p>
            <a:r>
              <a:rPr lang="en-US" smtClean="0"/>
              <a:t>Click to edit Master title style</a:t>
            </a:r>
            <a:endParaRPr lang="en-US" dirty="0"/>
          </a:p>
        </p:txBody>
      </p:sp>
      <p:sp>
        <p:nvSpPr>
          <p:cNvPr id="3" name="2 Subtítulo"/>
          <p:cNvSpPr>
            <a:spLocks noGrp="1"/>
          </p:cNvSpPr>
          <p:nvPr>
            <p:ph type="subTitle" idx="1"/>
          </p:nvPr>
        </p:nvSpPr>
        <p:spPr>
          <a:xfrm>
            <a:off x="1357290" y="464344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3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white">
                  <a:tint val="75000"/>
                </a:prstClr>
              </a:solidFill>
            </a:endParaRPr>
          </a:p>
        </p:txBody>
      </p:sp>
      <p:sp>
        <p:nvSpPr>
          <p:cNvPr id="6" name="5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55168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 name="1 Título"/>
          <p:cNvSpPr>
            <a:spLocks noGrp="1"/>
          </p:cNvSpPr>
          <p:nvPr>
            <p:ph type="title"/>
          </p:nvPr>
        </p:nvSpPr>
        <p:spPr>
          <a:xfrm>
            <a:off x="214282" y="214290"/>
            <a:ext cx="6715172" cy="857256"/>
          </a:xfrm>
          <a:scene3d>
            <a:camera prst="orthographicFront"/>
            <a:lightRig rig="threePt" dir="t"/>
          </a:scene3d>
          <a:sp3d>
            <a:bevelT/>
          </a:sp3d>
        </p:spPr>
        <p:txBody>
          <a:bodyPr>
            <a:noAutofit/>
          </a:bodyPr>
          <a:lstStyle>
            <a:lvl1pPr algn="l">
              <a:defRPr sz="3500" b="1" i="0" cap="none" spc="0">
                <a:ln w="1905">
                  <a:solidFill>
                    <a:sysClr val="windowText" lastClr="000000"/>
                  </a:solidFill>
                </a:ln>
                <a:solidFill>
                  <a:srgbClr val="CCFF99"/>
                </a:solidFill>
                <a:effectLst>
                  <a:innerShdw blurRad="69850" dist="43180" dir="5400000">
                    <a:srgbClr val="000000">
                      <a:alpha val="65000"/>
                    </a:srgbClr>
                  </a:innerShdw>
                </a:effectLst>
                <a:latin typeface="Consolas" pitchFamily="49" charset="0"/>
              </a:defRPr>
            </a:lvl1pPr>
          </a:lstStyle>
          <a:p>
            <a:r>
              <a:rPr lang="en-US" smtClean="0"/>
              <a:t>Click to edit Master title style</a:t>
            </a:r>
            <a:endParaRPr lang="en-US" dirty="0"/>
          </a:p>
        </p:txBody>
      </p:sp>
      <p:sp>
        <p:nvSpPr>
          <p:cNvPr id="3" name="2 Marcador de contenido"/>
          <p:cNvSpPr>
            <a:spLocks noGrp="1"/>
          </p:cNvSpPr>
          <p:nvPr>
            <p:ph idx="1"/>
          </p:nvPr>
        </p:nvSpPr>
        <p:spPr>
          <a:xfrm>
            <a:off x="457200" y="1428736"/>
            <a:ext cx="8229600" cy="4697427"/>
          </a:xfrm>
        </p:spPr>
        <p:txBody>
          <a:bodyPr/>
          <a:lstStyle>
            <a:lvl1pPr>
              <a:defRPr sz="2600">
                <a:latin typeface="Consolas" pitchFamily="49" charset="0"/>
              </a:defRPr>
            </a:lvl1pPr>
            <a:lvl2pPr>
              <a:defRPr sz="2500">
                <a:latin typeface="Consolas" pitchFamily="49" charset="0"/>
              </a:defRPr>
            </a:lvl2pPr>
            <a:lvl3pPr>
              <a:defRPr>
                <a:latin typeface="Consolas" pitchFamily="49" charset="0"/>
              </a:defRPr>
            </a:lvl3pPr>
            <a:lvl4pPr>
              <a:defRPr>
                <a:latin typeface="Consolas" pitchFamily="49" charset="0"/>
              </a:defRPr>
            </a:lvl4pPr>
            <a:lvl5pPr>
              <a:defRPr>
                <a:latin typeface="Consolas"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3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white">
                  <a:tint val="75000"/>
                </a:prstClr>
              </a:solidFill>
            </a:endParaRPr>
          </a:p>
        </p:txBody>
      </p:sp>
      <p:sp>
        <p:nvSpPr>
          <p:cNvPr id="6" name="5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53248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3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white">
                  <a:tint val="75000"/>
                </a:prstClr>
              </a:solidFill>
            </a:endParaRPr>
          </a:p>
        </p:txBody>
      </p:sp>
      <p:sp>
        <p:nvSpPr>
          <p:cNvPr id="6" name="5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39329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4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white">
                  <a:tint val="75000"/>
                </a:prstClr>
              </a:solidFill>
            </a:endParaRPr>
          </a:p>
        </p:txBody>
      </p:sp>
      <p:sp>
        <p:nvSpPr>
          <p:cNvPr id="7" name="6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15350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US" smtClean="0"/>
              <a:t>Click to edit Master title style</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6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8" name="7 Marcador de pie de página"/>
          <p:cNvSpPr>
            <a:spLocks noGrp="1"/>
          </p:cNvSpPr>
          <p:nvPr>
            <p:ph type="ftr" sz="quarter" idx="11"/>
          </p:nvPr>
        </p:nvSpPr>
        <p:spPr/>
        <p:txBody>
          <a:bodyPr/>
          <a:lstStyle/>
          <a:p>
            <a:endParaRPr lang="en-US">
              <a:solidFill>
                <a:prstClr val="white">
                  <a:tint val="75000"/>
                </a:prstClr>
              </a:solidFill>
            </a:endParaRPr>
          </a:p>
        </p:txBody>
      </p:sp>
      <p:sp>
        <p:nvSpPr>
          <p:cNvPr id="9" name="8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5416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4" name="3 Marcador de pie de página"/>
          <p:cNvSpPr>
            <a:spLocks noGrp="1"/>
          </p:cNvSpPr>
          <p:nvPr>
            <p:ph type="ftr" sz="quarter" idx="11"/>
          </p:nvPr>
        </p:nvSpPr>
        <p:spPr/>
        <p:txBody>
          <a:bodyPr/>
          <a:lstStyle/>
          <a:p>
            <a:endParaRPr lang="en-US">
              <a:solidFill>
                <a:prstClr val="white">
                  <a:tint val="75000"/>
                </a:prstClr>
              </a:solidFill>
            </a:endParaRPr>
          </a:p>
        </p:txBody>
      </p:sp>
      <p:sp>
        <p:nvSpPr>
          <p:cNvPr id="5" name="4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61204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3" name="2 Marcador de pie de página"/>
          <p:cNvSpPr>
            <a:spLocks noGrp="1"/>
          </p:cNvSpPr>
          <p:nvPr>
            <p:ph type="ftr" sz="quarter" idx="11"/>
          </p:nvPr>
        </p:nvSpPr>
        <p:spPr/>
        <p:txBody>
          <a:bodyPr/>
          <a:lstStyle/>
          <a:p>
            <a:endParaRPr lang="en-US">
              <a:solidFill>
                <a:prstClr val="white">
                  <a:tint val="75000"/>
                </a:prstClr>
              </a:solidFill>
            </a:endParaRPr>
          </a:p>
        </p:txBody>
      </p:sp>
      <p:sp>
        <p:nvSpPr>
          <p:cNvPr id="4" name="3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84458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4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white">
                  <a:tint val="75000"/>
                </a:prstClr>
              </a:solidFill>
            </a:endParaRPr>
          </a:p>
        </p:txBody>
      </p:sp>
      <p:sp>
        <p:nvSpPr>
          <p:cNvPr id="7" name="6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18043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90F06B-03B3-48C2-B0E7-CC5D80EBC13D}"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20194242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4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white">
                  <a:tint val="75000"/>
                </a:prstClr>
              </a:solidFill>
            </a:endParaRPr>
          </a:p>
        </p:txBody>
      </p:sp>
      <p:sp>
        <p:nvSpPr>
          <p:cNvPr id="7" name="6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83063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texto vertical"/>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white">
                  <a:tint val="75000"/>
                </a:prstClr>
              </a:solidFill>
            </a:endParaRPr>
          </a:p>
        </p:txBody>
      </p:sp>
      <p:sp>
        <p:nvSpPr>
          <p:cNvPr id="6" name="5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8793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p>
            <a:fld id="{FEAD4CC7-2DC5-483F-A2E2-37D2FA0F7909}" type="datetimeFigureOut">
              <a:rPr lang="en-US" smtClean="0">
                <a:solidFill>
                  <a:prstClr val="white">
                    <a:tint val="75000"/>
                  </a:prstClr>
                </a:solidFill>
              </a:rPr>
              <a:pPr/>
              <a:t>9/12/2013</a:t>
            </a:fld>
            <a:endParaRPr lang="en-US">
              <a:solidFill>
                <a:prstClr val="white">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white">
                  <a:tint val="75000"/>
                </a:prstClr>
              </a:solidFill>
            </a:endParaRPr>
          </a:p>
        </p:txBody>
      </p:sp>
      <p:sp>
        <p:nvSpPr>
          <p:cNvPr id="6" name="5 Marcador de número de diapositiva"/>
          <p:cNvSpPr>
            <a:spLocks noGrp="1"/>
          </p:cNvSpPr>
          <p:nvPr>
            <p:ph type="sldNum" sz="quarter" idx="12"/>
          </p:nvPr>
        </p:nvSpPr>
        <p:spPr/>
        <p:txBody>
          <a:bodyPr/>
          <a:lstStyle/>
          <a:p>
            <a:fld id="{F56415BF-F65A-4ECB-A3AB-180AEE3F424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43579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2050" name="Picture 2" descr="C:\Documents and Settings\user\Mis documentos\Mis imágenes\bibbia4.jpg"/>
          <p:cNvPicPr>
            <a:picLocks noChangeAspect="1" noChangeArrowheads="1"/>
          </p:cNvPicPr>
          <p:nvPr/>
        </p:nvPicPr>
        <p:blipFill>
          <a:blip r:embed="rId2" cstate="print">
            <a:lum contrast="30000"/>
          </a:blip>
          <a:srcRect/>
          <a:stretch>
            <a:fillRect/>
          </a:stretch>
        </p:blipFill>
        <p:spPr bwMode="auto">
          <a:xfrm>
            <a:off x="0" y="0"/>
            <a:ext cx="9144000" cy="6858000"/>
          </a:xfrm>
          <a:prstGeom prst="rect">
            <a:avLst/>
          </a:prstGeom>
          <a:noFill/>
        </p:spPr>
      </p:pic>
      <p:sp>
        <p:nvSpPr>
          <p:cNvPr id="2" name="1 Título"/>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3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2679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contenido"/>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06169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3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7439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4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89013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US" smtClean="0"/>
              <a:t>Click to edit Master title style</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6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n-U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2781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n-U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2670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n-U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87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90F06B-03B3-48C2-B0E7-CC5D80EBC13D}"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2484591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4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3297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4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n-U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83574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texto vertical"/>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516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89092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48931F0-5493-4A2A-B2B4-9317A2FA408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79911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D006461-4C33-49BB-8D09-27545D23A4C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58452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14D86FF-93B5-4064-A498-F10709AF0E0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85707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553EE7-3EF5-4C37-A7EA-B886E061623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310202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F874118-86C9-427A-B836-AFC7786D3C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58976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B97875E-016C-4B82-8AA1-42D077AFC7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08674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90F06B-03B3-48C2-B0E7-CC5D80EBC13D}" type="datetimeFigureOut">
              <a:rPr lang="en-US" smtClean="0"/>
              <a:t>9/12/2013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3983702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E730D92-0B72-4AC0-84EF-79CF5C30D14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0390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C9274A5-10F7-40F1-ABFA-9609EDAF0F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41621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ED1FEE9-7DAC-4420-91CC-89ED3EC732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586273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5B6F201-9620-4CBA-8A46-93D1E5F1CF4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199921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D027C64-1928-4411-A6B1-6ECA7984730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263986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09144435"/>
      </p:ext>
    </p:extLst>
  </p:cSld>
  <p:clrMapOvr>
    <a:masterClrMapping/>
  </p:clrMapOvr>
  <p:transition>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17514822"/>
      </p:ext>
    </p:extLst>
  </p:cSld>
  <p:clrMapOvr>
    <a:masterClrMapping/>
  </p:clrMapOvr>
  <p:transition>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437474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81523400"/>
      </p:ext>
    </p:extLst>
  </p:cSld>
  <p:clrMapOvr>
    <a:masterClrMapping/>
  </p:clrMapOvr>
  <p:transition>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90681779"/>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90F06B-03B3-48C2-B0E7-CC5D80EBC13D}" type="datetimeFigureOut">
              <a:rPr lang="en-US" smtClean="0"/>
              <a:t>9/12/2013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29717177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5418595"/>
      </p:ext>
    </p:extLst>
  </p:cSld>
  <p:clrMapOvr>
    <a:masterClrMapping/>
  </p:clrMapOvr>
  <p:transition>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5821883"/>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475130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941488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649305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8C5482-1F6B-4558-AC97-664E945A36FA}" type="datetimeFigureOut">
              <a:rPr lang="en-US" smtClean="0">
                <a:solidFill>
                  <a:srgbClr val="000000"/>
                </a:solidFill>
              </a:rPr>
              <a:pPr/>
              <a:t>9/12/2013</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0DF946F-8042-4CF6-A7AE-36356A88B185}"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763679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descr="Swirl.png"/>
          <p:cNvPicPr>
            <a:picLocks noChangeAspect="1"/>
          </p:cNvPicPr>
          <p:nvPr/>
        </p:nvPicPr>
        <p:blipFill>
          <a:blip r:embed="rId3" cstate="print"/>
          <a:stretch>
            <a:fillRect/>
          </a:stretch>
        </p:blipFill>
        <p:spPr>
          <a:xfrm>
            <a:off x="0" y="912118"/>
            <a:ext cx="9144000" cy="3202682"/>
          </a:xfrm>
          <a:prstGeom prst="rect">
            <a:avLst/>
          </a:prstGeom>
        </p:spPr>
      </p:pic>
    </p:spTree>
    <p:extLst>
      <p:ext uri="{BB962C8B-B14F-4D97-AF65-F5344CB8AC3E}">
        <p14:creationId xmlns:p14="http://schemas.microsoft.com/office/powerpoint/2010/main" val="8930480"/>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Demo, Video etc. &quot;special&quot; slides">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pic>
        <p:nvPicPr>
          <p:cNvPr id="5" name="Picture 4" descr="Swirl.png"/>
          <p:cNvPicPr>
            <a:picLocks noChangeAspect="1"/>
          </p:cNvPicPr>
          <p:nvPr/>
        </p:nvPicPr>
        <p:blipFill>
          <a:blip r:embed="rId3" cstate="print"/>
          <a:stretch>
            <a:fillRect/>
          </a:stretch>
        </p:blipFill>
        <p:spPr>
          <a:xfrm>
            <a:off x="0" y="1143000"/>
            <a:ext cx="9144000" cy="3202682"/>
          </a:xfrm>
          <a:prstGeom prst="rect">
            <a:avLst/>
          </a:prstGeom>
        </p:spPr>
      </p:pic>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1362153339"/>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04708144"/>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246832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90F06B-03B3-48C2-B0E7-CC5D80EBC13D}" type="datetimeFigureOut">
              <a:rPr lang="en-US" smtClean="0"/>
              <a:t>9/12/2013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28577388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60238387"/>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66337159"/>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53800206"/>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143755"/>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60704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35979624"/>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4125670534"/>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2_Demo, Video etc. &quot;special&quot; slides">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pic>
        <p:nvPicPr>
          <p:cNvPr id="5" name="Picture 4" descr="Swirl.png"/>
          <p:cNvPicPr>
            <a:picLocks noChangeAspect="1"/>
          </p:cNvPicPr>
          <p:nvPr/>
        </p:nvPicPr>
        <p:blipFill>
          <a:blip r:embed="rId3" cstate="print"/>
          <a:stretch>
            <a:fillRect/>
          </a:stretch>
        </p:blipFill>
        <p:spPr>
          <a:xfrm>
            <a:off x="0" y="1143000"/>
            <a:ext cx="9144000" cy="3202682"/>
          </a:xfrm>
          <a:prstGeom prst="rect">
            <a:avLst/>
          </a:prstGeom>
        </p:spPr>
      </p:pic>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4292354696"/>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35863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904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90F06B-03B3-48C2-B0E7-CC5D80EBC13D}" type="datetimeFigureOut">
              <a:rPr lang="en-US" smtClean="0"/>
              <a:t>9/12/2013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27232864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94612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41595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54524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35992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18183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79503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9230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44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587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Picture 2" descr="C:\Documents and Settings\user\Mis documentos\Mis imágenes\bibbia4.jpg"/>
          <p:cNvPicPr>
            <a:picLocks noChangeAspect="1" noChangeArrowheads="1"/>
          </p:cNvPicPr>
          <p:nvPr/>
        </p:nvPicPr>
        <p:blipFill>
          <a:blip r:embed="rId2" cstate="print">
            <a:lum contrast="30000"/>
          </a:blip>
          <a:srcRect/>
          <a:stretch>
            <a:fillRect/>
          </a:stretch>
        </p:blipFill>
        <p:spPr bwMode="auto">
          <a:xfrm>
            <a:off x="0" y="0"/>
            <a:ext cx="9144000" cy="6858000"/>
          </a:xfrm>
          <a:prstGeom prst="rect">
            <a:avLst/>
          </a:prstGeom>
          <a:noFill/>
          <a:ln w="9525">
            <a:noFill/>
            <a:miter lim="800000"/>
            <a:headEnd/>
            <a:tailEnd/>
          </a:ln>
        </p:spPr>
      </p:pic>
      <p:sp>
        <p:nvSpPr>
          <p:cNvPr id="2" name="1 Título"/>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3 Marcador de fecha"/>
          <p:cNvSpPr>
            <a:spLocks noGrp="1"/>
          </p:cNvSpPr>
          <p:nvPr>
            <p:ph type="dt" sz="half" idx="10"/>
          </p:nvPr>
        </p:nvSpPr>
        <p:spPr/>
        <p:txBody>
          <a:bodyPr/>
          <a:lstStyle>
            <a:lvl1pPr>
              <a:defRPr/>
            </a:lvl1pPr>
          </a:lstStyle>
          <a:p>
            <a:pPr>
              <a:defRPr/>
            </a:pPr>
            <a:fld id="{1D4207EE-8B4B-4D19-941A-67ED2FE036E6}" type="datetimeFigureOut">
              <a:rPr lang="en-US">
                <a:solidFill>
                  <a:prstClr val="black">
                    <a:tint val="75000"/>
                  </a:prstClr>
                </a:solidFill>
              </a:rPr>
              <a:pPr>
                <a:defRPr/>
              </a:pPr>
              <a:t>9/12/2013</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555B0031-B3D7-4DC4-BECC-475454896F2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4250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90F06B-03B3-48C2-B0E7-CC5D80EBC13D}" type="datetimeFigureOut">
              <a:rPr lang="en-US" smtClean="0"/>
              <a:t>9/12/2013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318949276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contenido"/>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lvl1pPr>
              <a:defRPr/>
            </a:lvl1pPr>
          </a:lstStyle>
          <a:p>
            <a:pPr>
              <a:defRPr/>
            </a:pPr>
            <a:fld id="{8CC0B6F1-893C-4161-A0AE-A26596BE6257}" type="datetimeFigureOut">
              <a:rPr lang="en-US">
                <a:solidFill>
                  <a:prstClr val="black">
                    <a:tint val="75000"/>
                  </a:prstClr>
                </a:solidFill>
              </a:rPr>
              <a:pPr>
                <a:def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A0331FFD-A1E2-496B-A0F5-ABF5F35CF46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7736517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3 Marcador de fecha"/>
          <p:cNvSpPr>
            <a:spLocks noGrp="1"/>
          </p:cNvSpPr>
          <p:nvPr>
            <p:ph type="dt" sz="half" idx="10"/>
          </p:nvPr>
        </p:nvSpPr>
        <p:spPr/>
        <p:txBody>
          <a:bodyPr/>
          <a:lstStyle>
            <a:lvl1pPr>
              <a:defRPr/>
            </a:lvl1pPr>
          </a:lstStyle>
          <a:p>
            <a:pPr>
              <a:defRPr/>
            </a:pPr>
            <a:fld id="{5052C3E4-3471-4C86-8EB7-AAC7CBD3E280}" type="datetimeFigureOut">
              <a:rPr lang="en-US">
                <a:solidFill>
                  <a:prstClr val="black">
                    <a:tint val="75000"/>
                  </a:prstClr>
                </a:solidFill>
              </a:rPr>
              <a:pPr>
                <a:def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3E46EA4A-310F-46C8-89C8-9733E390991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360411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3 Marcador de fecha"/>
          <p:cNvSpPr>
            <a:spLocks noGrp="1"/>
          </p:cNvSpPr>
          <p:nvPr>
            <p:ph type="dt" sz="half" idx="10"/>
          </p:nvPr>
        </p:nvSpPr>
        <p:spPr/>
        <p:txBody>
          <a:bodyPr/>
          <a:lstStyle>
            <a:lvl1pPr>
              <a:defRPr/>
            </a:lvl1pPr>
          </a:lstStyle>
          <a:p>
            <a:pPr>
              <a:defRPr/>
            </a:pPr>
            <a:fld id="{9C6931C3-E869-46FA-BEA8-C4D786AD055E}" type="datetimeFigureOut">
              <a:rPr lang="en-US">
                <a:solidFill>
                  <a:prstClr val="black">
                    <a:tint val="75000"/>
                  </a:prstClr>
                </a:solidFill>
              </a:rPr>
              <a:pPr>
                <a:defRPr/>
              </a:pPr>
              <a:t>9/12/2013</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E83E8E8A-14A5-4A2E-B114-621ADCFF3D9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327507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US" smtClean="0"/>
              <a:t>Click to edit Master title style</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3 Marcador de fecha"/>
          <p:cNvSpPr>
            <a:spLocks noGrp="1"/>
          </p:cNvSpPr>
          <p:nvPr>
            <p:ph type="dt" sz="half" idx="10"/>
          </p:nvPr>
        </p:nvSpPr>
        <p:spPr/>
        <p:txBody>
          <a:bodyPr/>
          <a:lstStyle>
            <a:lvl1pPr>
              <a:defRPr/>
            </a:lvl1pPr>
          </a:lstStyle>
          <a:p>
            <a:pPr>
              <a:defRPr/>
            </a:pPr>
            <a:fld id="{D11D924A-CD4B-4935-804E-27F9BEF3B56E}" type="datetimeFigureOut">
              <a:rPr lang="en-US">
                <a:solidFill>
                  <a:prstClr val="black">
                    <a:tint val="75000"/>
                  </a:prstClr>
                </a:solidFill>
              </a:rPr>
              <a:pPr>
                <a:defRPr/>
              </a:pPr>
              <a:t>9/12/2013</a:t>
            </a:fld>
            <a:endParaRPr lang="en-US">
              <a:solidFill>
                <a:prstClr val="black">
                  <a:tint val="75000"/>
                </a:prst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5 Marcador de número de diapositiva"/>
          <p:cNvSpPr>
            <a:spLocks noGrp="1"/>
          </p:cNvSpPr>
          <p:nvPr>
            <p:ph type="sldNum" sz="quarter" idx="12"/>
          </p:nvPr>
        </p:nvSpPr>
        <p:spPr/>
        <p:txBody>
          <a:bodyPr/>
          <a:lstStyle>
            <a:lvl1pPr>
              <a:defRPr/>
            </a:lvl1pPr>
          </a:lstStyle>
          <a:p>
            <a:pPr>
              <a:defRPr/>
            </a:pPr>
            <a:fld id="{C1F56907-8FA9-4B59-98D4-AD5CA460976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403068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3 Marcador de fecha"/>
          <p:cNvSpPr>
            <a:spLocks noGrp="1"/>
          </p:cNvSpPr>
          <p:nvPr>
            <p:ph type="dt" sz="half" idx="10"/>
          </p:nvPr>
        </p:nvSpPr>
        <p:spPr/>
        <p:txBody>
          <a:bodyPr/>
          <a:lstStyle>
            <a:lvl1pPr>
              <a:defRPr/>
            </a:lvl1pPr>
          </a:lstStyle>
          <a:p>
            <a:pPr>
              <a:defRPr/>
            </a:pPr>
            <a:fld id="{8AC02B09-E252-4853-B933-9D08611E4ABA}" type="datetimeFigureOut">
              <a:rPr lang="en-US">
                <a:solidFill>
                  <a:prstClr val="black">
                    <a:tint val="75000"/>
                  </a:prstClr>
                </a:solidFill>
              </a:rPr>
              <a:pPr>
                <a:defRPr/>
              </a:pPr>
              <a:t>9/12/2013</a:t>
            </a:fld>
            <a:endParaRPr lang="en-US">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pPr>
              <a:defRPr/>
            </a:pPr>
            <a:fld id="{816C440D-C359-4ED8-975B-39EEDCA1692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612130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004BCC18-544A-4CA8-8182-80563CEFADEA}" type="datetimeFigureOut">
              <a:rPr lang="en-US">
                <a:solidFill>
                  <a:prstClr val="black">
                    <a:tint val="75000"/>
                  </a:prstClr>
                </a:solidFill>
              </a:rPr>
              <a:pPr>
                <a:defRPr/>
              </a:pPr>
              <a:t>9/12/2013</a:t>
            </a:fld>
            <a:endParaRPr lang="en-US">
              <a:solidFill>
                <a:prstClr val="black">
                  <a:tint val="75000"/>
                </a:prst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pPr>
              <a:defRPr/>
            </a:pPr>
            <a:fld id="{6919781E-6994-4EA8-A976-987BFE8A4ED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623297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3 Marcador de fecha"/>
          <p:cNvSpPr>
            <a:spLocks noGrp="1"/>
          </p:cNvSpPr>
          <p:nvPr>
            <p:ph type="dt" sz="half" idx="10"/>
          </p:nvPr>
        </p:nvSpPr>
        <p:spPr/>
        <p:txBody>
          <a:bodyPr/>
          <a:lstStyle>
            <a:lvl1pPr>
              <a:defRPr/>
            </a:lvl1pPr>
          </a:lstStyle>
          <a:p>
            <a:pPr>
              <a:defRPr/>
            </a:pPr>
            <a:fld id="{602FFEE4-B988-4108-B198-02CED63BBD2C}" type="datetimeFigureOut">
              <a:rPr lang="en-US">
                <a:solidFill>
                  <a:prstClr val="black">
                    <a:tint val="75000"/>
                  </a:prstClr>
                </a:solidFill>
              </a:rPr>
              <a:pPr>
                <a:defRPr/>
              </a:pPr>
              <a:t>9/12/2013</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AB66D424-2D85-4B56-A1C8-76B876242C1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6380648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3 Marcador de fecha"/>
          <p:cNvSpPr>
            <a:spLocks noGrp="1"/>
          </p:cNvSpPr>
          <p:nvPr>
            <p:ph type="dt" sz="half" idx="10"/>
          </p:nvPr>
        </p:nvSpPr>
        <p:spPr/>
        <p:txBody>
          <a:bodyPr/>
          <a:lstStyle>
            <a:lvl1pPr>
              <a:defRPr/>
            </a:lvl1pPr>
          </a:lstStyle>
          <a:p>
            <a:pPr>
              <a:defRPr/>
            </a:pPr>
            <a:fld id="{8EA67F29-80F7-4E7A-8E61-0AC96EB3E03B}" type="datetimeFigureOut">
              <a:rPr lang="en-US">
                <a:solidFill>
                  <a:prstClr val="black">
                    <a:tint val="75000"/>
                  </a:prstClr>
                </a:solidFill>
              </a:rPr>
              <a:pPr>
                <a:defRPr/>
              </a:pPr>
              <a:t>9/12/2013</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7A2B7C4B-F574-4312-9598-953200F755C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532548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mtClean="0"/>
              <a:t>Click to edit Master title style</a:t>
            </a:r>
            <a:endParaRPr lang="en-US"/>
          </a:p>
        </p:txBody>
      </p:sp>
      <p:sp>
        <p:nvSpPr>
          <p:cNvPr id="3" name="2 Marcador de texto vertical"/>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lvl1pPr>
              <a:defRPr/>
            </a:lvl1pPr>
          </a:lstStyle>
          <a:p>
            <a:pPr>
              <a:defRPr/>
            </a:pPr>
            <a:fld id="{094BC73E-55D2-45A4-84A7-25773015081C}" type="datetimeFigureOut">
              <a:rPr lang="en-US">
                <a:solidFill>
                  <a:prstClr val="black">
                    <a:tint val="75000"/>
                  </a:prstClr>
                </a:solidFill>
              </a:rPr>
              <a:pPr>
                <a:def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B5BAAC8E-11CE-4824-9BBF-F5BEB94BDD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891206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3 Marcador de fecha"/>
          <p:cNvSpPr>
            <a:spLocks noGrp="1"/>
          </p:cNvSpPr>
          <p:nvPr>
            <p:ph type="dt" sz="half" idx="10"/>
          </p:nvPr>
        </p:nvSpPr>
        <p:spPr/>
        <p:txBody>
          <a:bodyPr/>
          <a:lstStyle>
            <a:lvl1pPr>
              <a:defRPr/>
            </a:lvl1pPr>
          </a:lstStyle>
          <a:p>
            <a:pPr>
              <a:defRPr/>
            </a:pPr>
            <a:fld id="{D499BB41-E8E9-4EF7-8C11-CCE322AB4C69}" type="datetimeFigureOut">
              <a:rPr lang="en-US">
                <a:solidFill>
                  <a:prstClr val="black">
                    <a:tint val="75000"/>
                  </a:prstClr>
                </a:solidFill>
              </a:rPr>
              <a:pPr>
                <a:defRPr/>
              </a:pPr>
              <a:t>9/12/2013</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E521ED00-170D-4E81-8B1B-CDABBD2C3EA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58800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90F06B-03B3-48C2-B0E7-CC5D80EBC13D}" type="datetimeFigureOut">
              <a:rPr lang="en-US" smtClean="0"/>
              <a:t>9/12/2013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C54BF1-D301-4B01-A54A-E9ABFE5EE8B2}" type="slidenum">
              <a:rPr lang="en-US" smtClean="0"/>
              <a:t>‹#›</a:t>
            </a:fld>
            <a:endParaRPr lang="en-US"/>
          </a:p>
        </p:txBody>
      </p:sp>
    </p:spTree>
    <p:extLst>
      <p:ext uri="{BB962C8B-B14F-4D97-AF65-F5344CB8AC3E}">
        <p14:creationId xmlns:p14="http://schemas.microsoft.com/office/powerpoint/2010/main" val="7574050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28840528"/>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4130454082"/>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77593496"/>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17191502"/>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27099037"/>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05340729"/>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48960744"/>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744811"/>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294904"/>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189566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6" Type="http://schemas.openxmlformats.org/officeDocument/2006/relationships/image" Target="../media/image7.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6.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5.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3.jpe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theme" Target="../theme/theme9.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6" Type="http://schemas.openxmlformats.org/officeDocument/2006/relationships/image" Target="../media/image10.png"/><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image" Target="../media/image6.png"/><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0F06B-03B3-48C2-B0E7-CC5D80EBC13D}" type="datetimeFigureOut">
              <a:rPr lang="en-US" smtClean="0"/>
              <a:t>9/12/2013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54BF1-D301-4B01-A54A-E9ABFE5EE8B2}" type="slidenum">
              <a:rPr lang="en-US" smtClean="0"/>
              <a:t>‹#›</a:t>
            </a:fld>
            <a:endParaRPr lang="en-US"/>
          </a:p>
        </p:txBody>
      </p:sp>
    </p:spTree>
    <p:extLst>
      <p:ext uri="{BB962C8B-B14F-4D97-AF65-F5344CB8AC3E}">
        <p14:creationId xmlns:p14="http://schemas.microsoft.com/office/powerpoint/2010/main" val="3890565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Haga clic para modificar el estilo de título del patrón</a:t>
            </a:r>
            <a:endParaRPr lang="en-U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U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564BE-F9B0-4658-A092-4DBAAD6340B5}" type="datetimeFigureOut">
              <a:rPr lang="en-US" smtClean="0">
                <a:solidFill>
                  <a:prstClr val="white">
                    <a:tint val="75000"/>
                  </a:prstClr>
                </a:solidFill>
              </a:rPr>
              <a:pPr/>
              <a:t>9/12/2013</a:t>
            </a:fld>
            <a:endParaRPr lang="en-US">
              <a:solidFill>
                <a:prstClr val="white">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FB68A6-EA3B-4FE4-BCBF-4FB3439C33A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93630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Documents and Settings\user\Mis documentos\Mis imágenes\Open_Bible2.jpg"/>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Haga clic para modificar el estilo de título del patrón</a:t>
            </a:r>
            <a:endParaRPr lang="en-US" dirty="0"/>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n-US" dirty="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054CA5-84AF-469B-B5B6-F883A4E0B18B}" type="datetimeFigureOut">
              <a:rPr lang="en-US" smtClean="0">
                <a:solidFill>
                  <a:prstClr val="black">
                    <a:tint val="75000"/>
                  </a:prstClr>
                </a:solidFill>
              </a:rPr>
              <a:pPr/>
              <a:t>9/12/2013</a:t>
            </a:fld>
            <a:endParaRPr lang="en-U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3C3E9-271D-4724-B811-F11AB6DE17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3202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rgbClr val="FFC0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5FE19DE-E11F-439C-A3C8-5A8193875060}"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57327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20D92A1-24B0-4617-BF3A-2985D899FC02}" type="datetimeFigureOut">
              <a:rPr lang="en-US" smtClean="0">
                <a:solidFill>
                  <a:srgbClr val="000000"/>
                </a:solidFill>
              </a:rPr>
              <a:pPr/>
              <a:t>9/12/2013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A6D2016-B0CE-4D88-BDB5-AF473C686E96}"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900373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9464766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3D7CF8-8025-4FEE-B1EA-DA316CC02D5B}" type="datetimeFigureOut">
              <a:rPr lang="en-US" smtClean="0">
                <a:solidFill>
                  <a:prstClr val="black">
                    <a:tint val="75000"/>
                  </a:prstClr>
                </a:solidFill>
              </a:rPr>
              <a:pPr/>
              <a:t>9/12/2013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C864D-D179-439C-9ABC-71DAC21F49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285139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Documents and Settings\user\Mis documentos\Mis imágenes\Open_Bible2.jpg"/>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1027"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Haga clic para modificar el estilo de título del patrón</a:t>
            </a:r>
          </a:p>
        </p:txBody>
      </p:sp>
      <p:sp>
        <p:nvSpPr>
          <p:cNvPr id="1028"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8674940B-2898-4078-B402-99357951F440}" type="datetimeFigureOut">
              <a:rPr lang="en-US">
                <a:solidFill>
                  <a:prstClr val="black">
                    <a:tint val="75000"/>
                  </a:prstClr>
                </a:solidFill>
              </a:rPr>
              <a:pPr>
                <a:defRPr/>
              </a:pPr>
              <a:t>9/12/2013</a:t>
            </a:fld>
            <a:endParaRPr lang="en-U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118B8A9E-6F0C-40C4-A8BA-D565E3044B8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2907775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fontAlgn="base">
        <a:spcBef>
          <a:spcPct val="0"/>
        </a:spcBef>
        <a:spcAft>
          <a:spcPct val="0"/>
        </a:spcAft>
        <a:defRPr sz="4400" kern="1200">
          <a:solidFill>
            <a:srgbClr val="FFC000"/>
          </a:solidFill>
          <a:latin typeface="+mj-lt"/>
          <a:ea typeface="+mj-ea"/>
          <a:cs typeface="+mj-cs"/>
        </a:defRPr>
      </a:lvl1pPr>
      <a:lvl2pPr algn="ctr" rtl="0" fontAlgn="base">
        <a:spcBef>
          <a:spcPct val="0"/>
        </a:spcBef>
        <a:spcAft>
          <a:spcPct val="0"/>
        </a:spcAft>
        <a:defRPr sz="4400">
          <a:solidFill>
            <a:srgbClr val="FFC000"/>
          </a:solidFill>
          <a:latin typeface="Calibri" pitchFamily="34" charset="0"/>
        </a:defRPr>
      </a:lvl2pPr>
      <a:lvl3pPr algn="ctr" rtl="0" fontAlgn="base">
        <a:spcBef>
          <a:spcPct val="0"/>
        </a:spcBef>
        <a:spcAft>
          <a:spcPct val="0"/>
        </a:spcAft>
        <a:defRPr sz="4400">
          <a:solidFill>
            <a:srgbClr val="FFC000"/>
          </a:solidFill>
          <a:latin typeface="Calibri" pitchFamily="34" charset="0"/>
        </a:defRPr>
      </a:lvl3pPr>
      <a:lvl4pPr algn="ctr" rtl="0" fontAlgn="base">
        <a:spcBef>
          <a:spcPct val="0"/>
        </a:spcBef>
        <a:spcAft>
          <a:spcPct val="0"/>
        </a:spcAft>
        <a:defRPr sz="4400">
          <a:solidFill>
            <a:srgbClr val="FFC000"/>
          </a:solidFill>
          <a:latin typeface="Calibri" pitchFamily="34" charset="0"/>
        </a:defRPr>
      </a:lvl4pPr>
      <a:lvl5pPr algn="ctr" rtl="0" fontAlgn="base">
        <a:spcBef>
          <a:spcPct val="0"/>
        </a:spcBef>
        <a:spcAft>
          <a:spcPct val="0"/>
        </a:spcAft>
        <a:defRPr sz="4400">
          <a:solidFill>
            <a:srgbClr val="FFC000"/>
          </a:solidFill>
          <a:latin typeface="Calibri" pitchFamily="34" charset="0"/>
        </a:defRPr>
      </a:lvl5pPr>
      <a:lvl6pPr marL="457200" algn="ctr" rtl="0" fontAlgn="base">
        <a:spcBef>
          <a:spcPct val="0"/>
        </a:spcBef>
        <a:spcAft>
          <a:spcPct val="0"/>
        </a:spcAft>
        <a:defRPr sz="4400">
          <a:solidFill>
            <a:srgbClr val="FFC000"/>
          </a:solidFill>
          <a:latin typeface="Calibri" pitchFamily="34" charset="0"/>
        </a:defRPr>
      </a:lvl6pPr>
      <a:lvl7pPr marL="914400" algn="ctr" rtl="0" fontAlgn="base">
        <a:spcBef>
          <a:spcPct val="0"/>
        </a:spcBef>
        <a:spcAft>
          <a:spcPct val="0"/>
        </a:spcAft>
        <a:defRPr sz="4400">
          <a:solidFill>
            <a:srgbClr val="FFC000"/>
          </a:solidFill>
          <a:latin typeface="Calibri" pitchFamily="34" charset="0"/>
        </a:defRPr>
      </a:lvl7pPr>
      <a:lvl8pPr marL="1371600" algn="ctr" rtl="0" fontAlgn="base">
        <a:spcBef>
          <a:spcPct val="0"/>
        </a:spcBef>
        <a:spcAft>
          <a:spcPct val="0"/>
        </a:spcAft>
        <a:defRPr sz="4400">
          <a:solidFill>
            <a:srgbClr val="FFC000"/>
          </a:solidFill>
          <a:latin typeface="Calibri" pitchFamily="34" charset="0"/>
        </a:defRPr>
      </a:lvl8pPr>
      <a:lvl9pPr marL="1828800" algn="ctr" rtl="0" fontAlgn="base">
        <a:spcBef>
          <a:spcPct val="0"/>
        </a:spcBef>
        <a:spcAft>
          <a:spcPct val="0"/>
        </a:spcAft>
        <a:defRPr sz="4400">
          <a:solidFill>
            <a:srgbClr val="FFC000"/>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52029318"/>
      </p:ext>
    </p:extLst>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7.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8.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9.xml"/></Relationships>
</file>

<file path=ppt/slides/_rels/slide4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8.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1.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3.xml"/></Relationships>
</file>

<file path=ppt/slides/_rels/slide4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3.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6.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4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7.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9.xml"/></Relationships>
</file>

<file path=ppt/slides/_rels/slide5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0.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5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1.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5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2.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9.xml"/></Relationships>
</file>

<file path=ppt/slides/_rels/slide5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5.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8.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6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9.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9.xml"/></Relationships>
</file>

<file path=ppt/slides/_rels/slide6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62.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3.xml"/></Relationships>
</file>

<file path=ppt/slides/_rels/slide6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66.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9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3.xml"/></Relationships>
</file>

<file path=ppt/slides/_rels/slide7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75.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7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76.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7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77.xml"/><Relationship Id="rId1" Type="http://schemas.openxmlformats.org/officeDocument/2006/relationships/slideLayout" Target="../slideLayouts/slideLayout68.xml"/><Relationship Id="rId4" Type="http://schemas.openxmlformats.org/officeDocument/2006/relationships/image" Target="../media/image15.gi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67464" cy="698992"/>
          </a:xfrm>
        </p:spPr>
        <p:txBody>
          <a:bodyPr/>
          <a:lstStyle/>
          <a:p>
            <a:pPr marL="58738" indent="-58738" algn="ctr"/>
            <a:r>
              <a:rPr lang="en-US" sz="6000" dirty="0" smtClean="0">
                <a:latin typeface="+mj-lt"/>
              </a:rPr>
              <a:t>In Granite or Ingrained: </a:t>
            </a:r>
            <a:endParaRPr lang="en-US" sz="6000" dirty="0">
              <a:latin typeface="+mj-lt"/>
            </a:endParaRPr>
          </a:p>
        </p:txBody>
      </p:sp>
      <p:sp>
        <p:nvSpPr>
          <p:cNvPr id="4" name="TextBox 3"/>
          <p:cNvSpPr txBox="1"/>
          <p:nvPr/>
        </p:nvSpPr>
        <p:spPr>
          <a:xfrm>
            <a:off x="457200" y="1447800"/>
            <a:ext cx="8305800" cy="1200329"/>
          </a:xfrm>
          <a:prstGeom prst="rect">
            <a:avLst/>
          </a:prstGeom>
          <a:noFill/>
        </p:spPr>
        <p:txBody>
          <a:bodyPr wrap="square" rtlCol="0">
            <a:spAutoFit/>
          </a:bodyPr>
          <a:lstStyle/>
          <a:p>
            <a:r>
              <a:rPr lang="en-US" sz="3600" dirty="0">
                <a:solidFill>
                  <a:srgbClr val="CCFFCC"/>
                </a:solidFill>
              </a:rPr>
              <a:t>What the Old and New Covenants Reveal About the Gospel, the Law and the Sabbath</a:t>
            </a:r>
          </a:p>
        </p:txBody>
      </p:sp>
      <p:sp>
        <p:nvSpPr>
          <p:cNvPr id="5" name="TextBox 4"/>
          <p:cNvSpPr txBox="1"/>
          <p:nvPr/>
        </p:nvSpPr>
        <p:spPr>
          <a:xfrm>
            <a:off x="5715000" y="2590800"/>
            <a:ext cx="2895600" cy="461665"/>
          </a:xfrm>
          <a:prstGeom prst="rect">
            <a:avLst/>
          </a:prstGeom>
          <a:noFill/>
        </p:spPr>
        <p:txBody>
          <a:bodyPr wrap="square" rtlCol="0">
            <a:spAutoFit/>
          </a:bodyPr>
          <a:lstStyle/>
          <a:p>
            <a:r>
              <a:rPr lang="en-US" sz="2400" dirty="0">
                <a:solidFill>
                  <a:srgbClr val="CCFFCC"/>
                </a:solidFill>
              </a:rPr>
              <a:t>Skip MacCarty, D. Min</a:t>
            </a:r>
          </a:p>
        </p:txBody>
      </p:sp>
      <p:sp>
        <p:nvSpPr>
          <p:cNvPr id="7" name="TextBox 6"/>
          <p:cNvSpPr txBox="1"/>
          <p:nvPr/>
        </p:nvSpPr>
        <p:spPr>
          <a:xfrm>
            <a:off x="4343400" y="3733800"/>
            <a:ext cx="4343400" cy="1938992"/>
          </a:xfrm>
          <a:prstGeom prst="rect">
            <a:avLst/>
          </a:prstGeom>
          <a:noFill/>
        </p:spPr>
        <p:txBody>
          <a:bodyPr wrap="square" rtlCol="0">
            <a:spAutoFit/>
          </a:bodyPr>
          <a:lstStyle/>
          <a:p>
            <a:r>
              <a:rPr lang="en-US" sz="3000" dirty="0">
                <a:solidFill>
                  <a:srgbClr val="CCFFCC"/>
                </a:solidFill>
              </a:rPr>
              <a:t>“The LORD Confides in those who fear him’ he makes his covenant known to them.”                </a:t>
            </a:r>
            <a:r>
              <a:rPr lang="en-US" sz="3000" b="1" dirty="0">
                <a:solidFill>
                  <a:srgbClr val="CCFFCC"/>
                </a:solidFill>
              </a:rPr>
              <a:t>Ps 25:14</a:t>
            </a:r>
          </a:p>
        </p:txBody>
      </p:sp>
    </p:spTree>
    <p:extLst>
      <p:ext uri="{BB962C8B-B14F-4D97-AF65-F5344CB8AC3E}">
        <p14:creationId xmlns:p14="http://schemas.microsoft.com/office/powerpoint/2010/main" val="41152019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523220"/>
          </a:xfrm>
          <a:prstGeom prst="rect">
            <a:avLst/>
          </a:prstGeom>
          <a:noFill/>
        </p:spPr>
        <p:txBody>
          <a:bodyPr wrap="square" rtlCol="0">
            <a:spAutoFit/>
          </a:bodyPr>
          <a:lstStyle/>
          <a:p>
            <a:pPr marL="457200" indent="-457200"/>
            <a:r>
              <a:rPr lang="en-US" sz="2800" b="1" dirty="0">
                <a:solidFill>
                  <a:prstClr val="black"/>
                </a:solidFill>
              </a:rPr>
              <a:t>3.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a:t>
            </a:r>
          </a:p>
        </p:txBody>
      </p:sp>
    </p:spTree>
    <p:extLst>
      <p:ext uri="{BB962C8B-B14F-4D97-AF65-F5344CB8AC3E}">
        <p14:creationId xmlns:p14="http://schemas.microsoft.com/office/powerpoint/2010/main" val="80570543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a:t>
            </a:r>
          </a:p>
        </p:txBody>
      </p:sp>
    </p:spTree>
    <p:extLst>
      <p:ext uri="{BB962C8B-B14F-4D97-AF65-F5344CB8AC3E}">
        <p14:creationId xmlns:p14="http://schemas.microsoft.com/office/powerpoint/2010/main" val="291771060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Tree>
    <p:extLst>
      <p:ext uri="{BB962C8B-B14F-4D97-AF65-F5344CB8AC3E}">
        <p14:creationId xmlns:p14="http://schemas.microsoft.com/office/powerpoint/2010/main" val="114779439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228600" y="228600"/>
            <a:ext cx="8534400" cy="1631216"/>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600" b="1" dirty="0">
                <a:ln w="50800"/>
                <a:solidFill>
                  <a:srgbClr val="1F497D"/>
                </a:solidFill>
              </a:rPr>
              <a:t>Ascribe a Theological Term to Each Promise </a:t>
            </a:r>
            <a:r>
              <a:rPr lang="en-US" sz="2800" b="1" dirty="0">
                <a:ln w="50800"/>
                <a:solidFill>
                  <a:srgbClr val="1F497D"/>
                </a:solidFill>
              </a:rPr>
              <a:t>Jer 31:31-34; Heb 8:10-12</a:t>
            </a:r>
            <a:endParaRPr lang="en-US" sz="2800" b="1" dirty="0">
              <a:ln w="50800"/>
              <a:solidFill>
                <a:prstClr val="black"/>
              </a:solidFill>
            </a:endParaRPr>
          </a:p>
          <a:p>
            <a:pPr algn="ctr"/>
            <a:r>
              <a:rPr lang="en-US" sz="3600" b="1" dirty="0">
                <a:ln w="50800"/>
                <a:solidFill>
                  <a:srgbClr val="1F497D"/>
                </a:solidFill>
              </a:rPr>
              <a:t> </a:t>
            </a: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Tree>
    <p:extLst>
      <p:ext uri="{BB962C8B-B14F-4D97-AF65-F5344CB8AC3E}">
        <p14:creationId xmlns:p14="http://schemas.microsoft.com/office/powerpoint/2010/main" val="173347280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Tree>
    <p:extLst>
      <p:ext uri="{BB962C8B-B14F-4D97-AF65-F5344CB8AC3E}">
        <p14:creationId xmlns:p14="http://schemas.microsoft.com/office/powerpoint/2010/main" val="12332742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
        <p:nvSpPr>
          <p:cNvPr id="11" name="TextBox 10"/>
          <p:cNvSpPr txBox="1"/>
          <p:nvPr/>
        </p:nvSpPr>
        <p:spPr>
          <a:xfrm>
            <a:off x="1219200" y="26625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a:t>
            </a:r>
          </a:p>
        </p:txBody>
      </p:sp>
    </p:spTree>
    <p:extLst>
      <p:ext uri="{BB962C8B-B14F-4D97-AF65-F5344CB8AC3E}">
        <p14:creationId xmlns:p14="http://schemas.microsoft.com/office/powerpoint/2010/main" val="131642595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
        <p:nvSpPr>
          <p:cNvPr id="11" name="TextBox 10"/>
          <p:cNvSpPr txBox="1"/>
          <p:nvPr/>
        </p:nvSpPr>
        <p:spPr>
          <a:xfrm>
            <a:off x="1219200" y="26625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a:t>
            </a:r>
          </a:p>
        </p:txBody>
      </p:sp>
      <p:sp>
        <p:nvSpPr>
          <p:cNvPr id="12" name="TextBox 11"/>
          <p:cNvSpPr txBox="1"/>
          <p:nvPr/>
        </p:nvSpPr>
        <p:spPr>
          <a:xfrm>
            <a:off x="1219200" y="39579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Revelation</a:t>
            </a:r>
          </a:p>
        </p:txBody>
      </p:sp>
    </p:spTree>
    <p:extLst>
      <p:ext uri="{BB962C8B-B14F-4D97-AF65-F5344CB8AC3E}">
        <p14:creationId xmlns:p14="http://schemas.microsoft.com/office/powerpoint/2010/main" val="149701886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
        <p:nvSpPr>
          <p:cNvPr id="11" name="TextBox 10"/>
          <p:cNvSpPr txBox="1"/>
          <p:nvPr/>
        </p:nvSpPr>
        <p:spPr>
          <a:xfrm>
            <a:off x="1219200" y="26625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a:t>
            </a:r>
          </a:p>
        </p:txBody>
      </p:sp>
      <p:sp>
        <p:nvSpPr>
          <p:cNvPr id="12" name="TextBox 11"/>
          <p:cNvSpPr txBox="1"/>
          <p:nvPr/>
        </p:nvSpPr>
        <p:spPr>
          <a:xfrm>
            <a:off x="1219200" y="39579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Revelation/Mission</a:t>
            </a:r>
          </a:p>
        </p:txBody>
      </p:sp>
    </p:spTree>
    <p:extLst>
      <p:ext uri="{BB962C8B-B14F-4D97-AF65-F5344CB8AC3E}">
        <p14:creationId xmlns:p14="http://schemas.microsoft.com/office/powerpoint/2010/main" val="44493458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
        <p:nvSpPr>
          <p:cNvPr id="11" name="TextBox 10"/>
          <p:cNvSpPr txBox="1"/>
          <p:nvPr/>
        </p:nvSpPr>
        <p:spPr>
          <a:xfrm>
            <a:off x="1219200" y="26625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a:t>
            </a:r>
          </a:p>
        </p:txBody>
      </p:sp>
      <p:sp>
        <p:nvSpPr>
          <p:cNvPr id="12" name="TextBox 11"/>
          <p:cNvSpPr txBox="1"/>
          <p:nvPr/>
        </p:nvSpPr>
        <p:spPr>
          <a:xfrm>
            <a:off x="1219200" y="39579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Revelation/Mission</a:t>
            </a:r>
          </a:p>
        </p:txBody>
      </p:sp>
      <p:sp>
        <p:nvSpPr>
          <p:cNvPr id="14" name="TextBox 13"/>
          <p:cNvSpPr txBox="1"/>
          <p:nvPr/>
        </p:nvSpPr>
        <p:spPr>
          <a:xfrm>
            <a:off x="1219200" y="48723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Justification</a:t>
            </a:r>
          </a:p>
        </p:txBody>
      </p:sp>
    </p:spTree>
    <p:extLst>
      <p:ext uri="{BB962C8B-B14F-4D97-AF65-F5344CB8AC3E}">
        <p14:creationId xmlns:p14="http://schemas.microsoft.com/office/powerpoint/2010/main" val="428585771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
        <p:nvSpPr>
          <p:cNvPr id="11" name="TextBox 10"/>
          <p:cNvSpPr txBox="1"/>
          <p:nvPr/>
        </p:nvSpPr>
        <p:spPr>
          <a:xfrm>
            <a:off x="1219200" y="26625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a:t>
            </a:r>
          </a:p>
        </p:txBody>
      </p:sp>
      <p:sp>
        <p:nvSpPr>
          <p:cNvPr id="12" name="TextBox 11"/>
          <p:cNvSpPr txBox="1"/>
          <p:nvPr/>
        </p:nvSpPr>
        <p:spPr>
          <a:xfrm>
            <a:off x="1219200" y="39579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Revelation/Mission</a:t>
            </a:r>
          </a:p>
        </p:txBody>
      </p:sp>
      <p:sp>
        <p:nvSpPr>
          <p:cNvPr id="14" name="TextBox 13"/>
          <p:cNvSpPr txBox="1"/>
          <p:nvPr/>
        </p:nvSpPr>
        <p:spPr>
          <a:xfrm>
            <a:off x="1219200" y="48723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Justification</a:t>
            </a:r>
          </a:p>
        </p:txBody>
      </p:sp>
      <p:sp>
        <p:nvSpPr>
          <p:cNvPr id="18" name="Content Placeholder 2"/>
          <p:cNvSpPr txBox="1">
            <a:spLocks/>
          </p:cNvSpPr>
          <p:nvPr/>
        </p:nvSpPr>
        <p:spPr>
          <a:xfrm>
            <a:off x="3124200" y="5105400"/>
            <a:ext cx="2590800" cy="1579096"/>
          </a:xfrm>
          <a:prstGeom prst="rect">
            <a:avLst/>
          </a:prstGeom>
        </p:spPr>
        <p:txBody>
          <a:bodyPr vert="horz" lIns="91440" tIns="45720" rIns="91440" bIns="45720" rtlCol="0">
            <a:normAutofit/>
            <a:scene3d>
              <a:camera prst="orthographicFront"/>
              <a:lightRig rig="balanced" dir="t">
                <a:rot lat="0" lon="0" rev="2100000"/>
              </a:lightRig>
            </a:scene3d>
            <a:sp3d extrusionH="57150" prstMaterial="metal">
              <a:bevelT w="38100" h="25400"/>
              <a:contourClr>
                <a:schemeClr val="bg2"/>
              </a:contourClr>
            </a:sp3d>
          </a:bodyPr>
          <a:lstStyle/>
          <a:p>
            <a:pPr marL="342900" indent="-342900" algn="ctr">
              <a:spcBef>
                <a:spcPct val="20000"/>
              </a:spcBef>
              <a:buFont typeface="Arial" pitchFamily="34" charset="0"/>
              <a:buNone/>
              <a:defRPr/>
            </a:pPr>
            <a:r>
              <a:rPr lang="en-US" sz="5000" b="1">
                <a:ln w="50800"/>
                <a:solidFill>
                  <a:srgbClr val="1F497D"/>
                </a:solidFill>
              </a:rPr>
              <a:t>Gospel</a:t>
            </a:r>
          </a:p>
          <a:p>
            <a:pPr marL="342900" indent="-342900" algn="ctr">
              <a:spcBef>
                <a:spcPct val="20000"/>
              </a:spcBef>
              <a:buFont typeface="Arial" pitchFamily="34" charset="0"/>
              <a:buNone/>
              <a:defRPr/>
            </a:pPr>
            <a:r>
              <a:rPr lang="en-US" sz="2400" b="1">
                <a:ln w="50800"/>
                <a:solidFill>
                  <a:srgbClr val="1F497D"/>
                </a:solidFill>
              </a:rPr>
              <a:t>Heb 4:2</a:t>
            </a:r>
            <a:endParaRPr lang="en-US" sz="2400" b="1" dirty="0">
              <a:ln w="50800"/>
              <a:solidFill>
                <a:srgbClr val="1F497D"/>
              </a:solidFill>
            </a:endParaRPr>
          </a:p>
        </p:txBody>
      </p:sp>
    </p:spTree>
    <p:extLst>
      <p:ext uri="{BB962C8B-B14F-4D97-AF65-F5344CB8AC3E}">
        <p14:creationId xmlns:p14="http://schemas.microsoft.com/office/powerpoint/2010/main" val="41064311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Holy</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Spirit</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5" name="TextBox 4"/>
          <p:cNvSpPr txBox="1"/>
          <p:nvPr/>
        </p:nvSpPr>
        <p:spPr>
          <a:xfrm>
            <a:off x="533400" y="4343400"/>
            <a:ext cx="8001000" cy="1200329"/>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p>
        </p:txBody>
      </p:sp>
    </p:spTree>
    <p:extLst>
      <p:ext uri="{BB962C8B-B14F-4D97-AF65-F5344CB8AC3E}">
        <p14:creationId xmlns:p14="http://schemas.microsoft.com/office/powerpoint/2010/main" val="1711777572"/>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a:t>
            </a:r>
          </a:p>
        </p:txBody>
      </p:sp>
      <p:sp>
        <p:nvSpPr>
          <p:cNvPr id="11" name="TextBox 10"/>
          <p:cNvSpPr txBox="1"/>
          <p:nvPr/>
        </p:nvSpPr>
        <p:spPr>
          <a:xfrm>
            <a:off x="1219200" y="26625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a:t>
            </a:r>
          </a:p>
        </p:txBody>
      </p:sp>
      <p:sp>
        <p:nvSpPr>
          <p:cNvPr id="12" name="TextBox 11"/>
          <p:cNvSpPr txBox="1"/>
          <p:nvPr/>
        </p:nvSpPr>
        <p:spPr>
          <a:xfrm>
            <a:off x="1219200" y="39579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Revelation/Mission</a:t>
            </a:r>
          </a:p>
        </p:txBody>
      </p:sp>
      <p:sp>
        <p:nvSpPr>
          <p:cNvPr id="14" name="TextBox 13"/>
          <p:cNvSpPr txBox="1"/>
          <p:nvPr/>
        </p:nvSpPr>
        <p:spPr>
          <a:xfrm>
            <a:off x="1219200" y="48723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Justification</a:t>
            </a:r>
          </a:p>
        </p:txBody>
      </p:sp>
      <p:sp>
        <p:nvSpPr>
          <p:cNvPr id="16" name="Content Placeholder 2"/>
          <p:cNvSpPr>
            <a:spLocks noGrp="1"/>
          </p:cNvSpPr>
          <p:nvPr>
            <p:ph idx="1"/>
          </p:nvPr>
        </p:nvSpPr>
        <p:spPr>
          <a:xfrm>
            <a:off x="3124200" y="5105400"/>
            <a:ext cx="2590800" cy="1579096"/>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buNone/>
            </a:pPr>
            <a:r>
              <a:rPr lang="en-US" sz="5000" b="1" dirty="0" smtClean="0">
                <a:ln w="50800"/>
                <a:solidFill>
                  <a:schemeClr val="tx2"/>
                </a:solidFill>
              </a:rPr>
              <a:t>Gospel</a:t>
            </a:r>
          </a:p>
          <a:p>
            <a:pPr algn="ctr">
              <a:buNone/>
            </a:pPr>
            <a:r>
              <a:rPr lang="en-US" sz="2400" b="1" dirty="0" smtClean="0">
                <a:ln w="50800"/>
                <a:solidFill>
                  <a:schemeClr val="tx2"/>
                </a:solidFill>
              </a:rPr>
              <a:t>Heb 4:2</a:t>
            </a:r>
            <a:endParaRPr lang="en-US" sz="2400" b="1" dirty="0">
              <a:ln w="50800"/>
              <a:solidFill>
                <a:schemeClr val="tx2"/>
              </a:solidFill>
            </a:endParaRPr>
          </a:p>
        </p:txBody>
      </p:sp>
      <p:sp>
        <p:nvSpPr>
          <p:cNvPr id="13" name="TextBox 12"/>
          <p:cNvSpPr txBox="1"/>
          <p:nvPr/>
        </p:nvSpPr>
        <p:spPr>
          <a:xfrm>
            <a:off x="609600" y="6019800"/>
            <a:ext cx="1371600" cy="369332"/>
          </a:xfrm>
          <a:prstGeom prst="rect">
            <a:avLst/>
          </a:prstGeom>
          <a:noFill/>
        </p:spPr>
        <p:txBody>
          <a:bodyPr wrap="square" rtlCol="0">
            <a:spAutoFit/>
          </a:bodyPr>
          <a:lstStyle/>
          <a:p>
            <a:r>
              <a:rPr lang="en-US" b="1" dirty="0">
                <a:solidFill>
                  <a:prstClr val="black"/>
                </a:solidFill>
              </a:rPr>
              <a:t>Grace-based</a:t>
            </a:r>
          </a:p>
        </p:txBody>
      </p:sp>
      <p:sp>
        <p:nvSpPr>
          <p:cNvPr id="15" name="TextBox 14"/>
          <p:cNvSpPr txBox="1"/>
          <p:nvPr/>
        </p:nvSpPr>
        <p:spPr>
          <a:xfrm>
            <a:off x="2057400" y="6019800"/>
            <a:ext cx="1752600" cy="369332"/>
          </a:xfrm>
          <a:prstGeom prst="rect">
            <a:avLst/>
          </a:prstGeom>
          <a:noFill/>
        </p:spPr>
        <p:txBody>
          <a:bodyPr wrap="square" rtlCol="0">
            <a:spAutoFit/>
          </a:bodyPr>
          <a:lstStyle/>
          <a:p>
            <a:r>
              <a:rPr lang="en-US" b="1" dirty="0">
                <a:solidFill>
                  <a:prstClr val="black"/>
                </a:solidFill>
              </a:rPr>
              <a:t>Gospel-bearing</a:t>
            </a:r>
          </a:p>
        </p:txBody>
      </p:sp>
      <p:sp>
        <p:nvSpPr>
          <p:cNvPr id="17" name="TextBox 16"/>
          <p:cNvSpPr txBox="1"/>
          <p:nvPr/>
        </p:nvSpPr>
        <p:spPr>
          <a:xfrm>
            <a:off x="5029200" y="6019800"/>
            <a:ext cx="1981200" cy="369332"/>
          </a:xfrm>
          <a:prstGeom prst="rect">
            <a:avLst/>
          </a:prstGeom>
          <a:noFill/>
        </p:spPr>
        <p:txBody>
          <a:bodyPr wrap="square" rtlCol="0">
            <a:spAutoFit/>
          </a:bodyPr>
          <a:lstStyle/>
          <a:p>
            <a:r>
              <a:rPr lang="en-US" b="1" dirty="0">
                <a:solidFill>
                  <a:prstClr val="black"/>
                </a:solidFill>
              </a:rPr>
              <a:t>Mission-intended</a:t>
            </a:r>
          </a:p>
        </p:txBody>
      </p:sp>
      <p:sp>
        <p:nvSpPr>
          <p:cNvPr id="18" name="TextBox 17"/>
          <p:cNvSpPr txBox="1"/>
          <p:nvPr/>
        </p:nvSpPr>
        <p:spPr>
          <a:xfrm>
            <a:off x="7010400" y="6019800"/>
            <a:ext cx="1600200" cy="369332"/>
          </a:xfrm>
          <a:prstGeom prst="rect">
            <a:avLst/>
          </a:prstGeom>
          <a:noFill/>
        </p:spPr>
        <p:txBody>
          <a:bodyPr wrap="square" rtlCol="0">
            <a:spAutoFit/>
          </a:bodyPr>
          <a:lstStyle/>
          <a:p>
            <a:r>
              <a:rPr lang="en-US" b="1" dirty="0">
                <a:solidFill>
                  <a:prstClr val="black"/>
                </a:solidFill>
              </a:rPr>
              <a:t>Faith-inducing</a:t>
            </a:r>
          </a:p>
        </p:txBody>
      </p:sp>
    </p:spTree>
    <p:extLst>
      <p:ext uri="{BB962C8B-B14F-4D97-AF65-F5344CB8AC3E}">
        <p14:creationId xmlns:p14="http://schemas.microsoft.com/office/powerpoint/2010/main" val="311631090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3" descr="Skip_MacCarty_DNA_Covenant-08-11-06.pdf"/>
          <p:cNvPicPr>
            <a:picLocks noChangeAspect="1"/>
          </p:cNvPicPr>
          <p:nvPr/>
        </p:nvPicPr>
        <p:blipFill>
          <a:blip r:embed="rId2" cstate="print"/>
          <a:srcRect/>
          <a:stretch>
            <a:fillRect/>
          </a:stretch>
        </p:blipFill>
        <p:spPr bwMode="auto">
          <a:xfrm>
            <a:off x="228601" y="304800"/>
            <a:ext cx="8610600" cy="6324600"/>
          </a:xfrm>
          <a:prstGeom prst="rect">
            <a:avLst/>
          </a:prstGeom>
          <a:noFill/>
          <a:ln w="9525">
            <a:noFill/>
            <a:miter lim="800000"/>
            <a:headEnd/>
            <a:tailEnd/>
          </a:ln>
        </p:spPr>
      </p:pic>
    </p:spTree>
    <p:extLst>
      <p:ext uri="{BB962C8B-B14F-4D97-AF65-F5344CB8AC3E}">
        <p14:creationId xmlns:p14="http://schemas.microsoft.com/office/powerpoint/2010/main" val="111117972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27384"/>
            <a:ext cx="9144000" cy="6839299"/>
          </a:xfrm>
          <a:prstGeom prst="rect">
            <a:avLst/>
          </a:prstGeom>
        </p:spPr>
      </p:pic>
      <p:sp>
        <p:nvSpPr>
          <p:cNvPr id="5" name="TextBox 4"/>
          <p:cNvSpPr txBox="1"/>
          <p:nvPr/>
        </p:nvSpPr>
        <p:spPr>
          <a:xfrm>
            <a:off x="1066800" y="2014716"/>
            <a:ext cx="6840760" cy="1754326"/>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5400" b="1" dirty="0">
                <a:ln w="50800"/>
                <a:solidFill>
                  <a:srgbClr val="1F497D"/>
                </a:solidFill>
              </a:rPr>
              <a:t>New Covenant             at Sinai?</a:t>
            </a:r>
          </a:p>
        </p:txBody>
      </p:sp>
    </p:spTree>
    <p:extLst>
      <p:ext uri="{BB962C8B-B14F-4D97-AF65-F5344CB8AC3E}">
        <p14:creationId xmlns:p14="http://schemas.microsoft.com/office/powerpoint/2010/main" val="51768097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762000" y="109716"/>
            <a:ext cx="746760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 at Sinai</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r>
              <a:rPr lang="en-US" sz="2800" b="1" dirty="0">
                <a:solidFill>
                  <a:prstClr val="black"/>
                </a:solidFill>
              </a:rPr>
              <a:t> </a:t>
            </a:r>
            <a:r>
              <a:rPr lang="en-US" sz="2800" b="1" dirty="0">
                <a:solidFill>
                  <a:srgbClr val="1F497D"/>
                </a:solidFill>
              </a:rPr>
              <a:t>1. </a:t>
            </a:r>
            <a:r>
              <a:rPr lang="en-US" sz="2800" b="1" dirty="0">
                <a:solidFill>
                  <a:prstClr val="black"/>
                </a:solidFill>
              </a:rPr>
              <a:t>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I will be their God; they will be my people</a:t>
            </a:r>
          </a:p>
        </p:txBody>
      </p:sp>
      <p:sp>
        <p:nvSpPr>
          <p:cNvPr id="8" name="TextBox 7"/>
          <p:cNvSpPr txBox="1"/>
          <p:nvPr/>
        </p:nvSpPr>
        <p:spPr>
          <a:xfrm>
            <a:off x="762000" y="3124200"/>
            <a:ext cx="7696200" cy="954107"/>
          </a:xfrm>
          <a:prstGeom prst="rect">
            <a:avLst/>
          </a:prstGeom>
          <a:noFill/>
        </p:spPr>
        <p:txBody>
          <a:bodyPr wrap="square" rtlCol="0">
            <a:spAutoFit/>
          </a:bodyPr>
          <a:lstStyle/>
          <a:p>
            <a:pPr marL="457200" indent="-457200"/>
            <a:r>
              <a:rPr lang="en-US" sz="2800" b="1" dirty="0">
                <a:solidFill>
                  <a:prstClr val="black"/>
                </a:solidFill>
              </a:rPr>
              <a:t>3.  Everyone will know me; no one need teach people to know me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I will forgive their sins</a:t>
            </a:r>
          </a:p>
        </p:txBody>
      </p:sp>
      <p:sp>
        <p:nvSpPr>
          <p:cNvPr id="10" name="TextBox 9"/>
          <p:cNvSpPr txBox="1"/>
          <p:nvPr/>
        </p:nvSpPr>
        <p:spPr>
          <a:xfrm>
            <a:off x="1219200" y="1752600"/>
            <a:ext cx="76962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Sanctification </a:t>
            </a:r>
            <a:r>
              <a:rPr lang="en-US" sz="1900" b="1" dirty="0">
                <a:solidFill>
                  <a:srgbClr val="1F497D"/>
                </a:solidFill>
              </a:rPr>
              <a:t>–</a:t>
            </a:r>
            <a:r>
              <a:rPr lang="en-US" sz="2400" b="1" dirty="0">
                <a:solidFill>
                  <a:srgbClr val="1F497D"/>
                </a:solidFill>
              </a:rPr>
              <a:t> </a:t>
            </a:r>
            <a:r>
              <a:rPr lang="en-US" sz="1900" b="1" dirty="0" err="1">
                <a:solidFill>
                  <a:srgbClr val="1F497D"/>
                </a:solidFill>
              </a:rPr>
              <a:t>Dt</a:t>
            </a:r>
            <a:r>
              <a:rPr lang="en-US" sz="1900" b="1" dirty="0">
                <a:solidFill>
                  <a:srgbClr val="1F497D"/>
                </a:solidFill>
              </a:rPr>
              <a:t> 30:6, 11-14/Rom 10:6-8; Ps 37:30-31; 40:8; Isa 51:7</a:t>
            </a:r>
          </a:p>
        </p:txBody>
      </p:sp>
      <p:sp>
        <p:nvSpPr>
          <p:cNvPr id="11" name="TextBox 10"/>
          <p:cNvSpPr txBox="1"/>
          <p:nvPr/>
        </p:nvSpPr>
        <p:spPr>
          <a:xfrm>
            <a:off x="1219200" y="2662535"/>
            <a:ext cx="63246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Reconciliation </a:t>
            </a:r>
            <a:r>
              <a:rPr lang="en-US" sz="1900" b="1" dirty="0">
                <a:solidFill>
                  <a:srgbClr val="1F497D"/>
                </a:solidFill>
              </a:rPr>
              <a:t>– Lev 26:12</a:t>
            </a:r>
          </a:p>
        </p:txBody>
      </p:sp>
      <p:sp>
        <p:nvSpPr>
          <p:cNvPr id="12" name="TextBox 11"/>
          <p:cNvSpPr txBox="1"/>
          <p:nvPr/>
        </p:nvSpPr>
        <p:spPr>
          <a:xfrm>
            <a:off x="1219200" y="3957935"/>
            <a:ext cx="7391400" cy="754053"/>
          </a:xfrm>
          <a:prstGeom prst="rect">
            <a:avLst/>
          </a:prstGeom>
          <a:noFill/>
        </p:spPr>
        <p:txBody>
          <a:bodyPr wrap="square" rtlCol="0">
            <a:spAutoFit/>
          </a:bodyPr>
          <a:lstStyle/>
          <a:p>
            <a:pPr>
              <a:buFont typeface="Arial" pitchFamily="34" charset="0"/>
              <a:buChar char="•"/>
            </a:pPr>
            <a:r>
              <a:rPr lang="en-US" sz="2400" b="1" dirty="0">
                <a:solidFill>
                  <a:srgbClr val="1F497D"/>
                </a:solidFill>
              </a:rPr>
              <a:t>Revelation/Mission </a:t>
            </a:r>
            <a:r>
              <a:rPr lang="en-US" sz="1900" b="1" dirty="0">
                <a:solidFill>
                  <a:srgbClr val="1F497D"/>
                </a:solidFill>
              </a:rPr>
              <a:t>– Ex 19:5-6/Gen 28:14; Ps 67:1-2</a:t>
            </a:r>
          </a:p>
          <a:p>
            <a:endParaRPr lang="en-US" sz="1900" b="1" dirty="0">
              <a:solidFill>
                <a:srgbClr val="1F497D"/>
              </a:solidFill>
            </a:endParaRPr>
          </a:p>
        </p:txBody>
      </p:sp>
      <p:sp>
        <p:nvSpPr>
          <p:cNvPr id="14" name="TextBox 13"/>
          <p:cNvSpPr txBox="1"/>
          <p:nvPr/>
        </p:nvSpPr>
        <p:spPr>
          <a:xfrm>
            <a:off x="1219200" y="4872335"/>
            <a:ext cx="5105400" cy="461665"/>
          </a:xfrm>
          <a:prstGeom prst="rect">
            <a:avLst/>
          </a:prstGeom>
          <a:noFill/>
        </p:spPr>
        <p:txBody>
          <a:bodyPr wrap="square" rtlCol="0">
            <a:spAutoFit/>
          </a:bodyPr>
          <a:lstStyle/>
          <a:p>
            <a:pPr>
              <a:buFont typeface="Arial" pitchFamily="34" charset="0"/>
              <a:buChar char="•"/>
            </a:pPr>
            <a:r>
              <a:rPr lang="en-US" sz="2400" b="1" dirty="0">
                <a:solidFill>
                  <a:srgbClr val="1F497D"/>
                </a:solidFill>
              </a:rPr>
              <a:t>Justification</a:t>
            </a:r>
            <a:r>
              <a:rPr lang="en-US" sz="1900" b="1" dirty="0">
                <a:solidFill>
                  <a:srgbClr val="1F497D"/>
                </a:solidFill>
              </a:rPr>
              <a:t>– Ex 34:4-7 </a:t>
            </a:r>
          </a:p>
        </p:txBody>
      </p:sp>
      <p:sp>
        <p:nvSpPr>
          <p:cNvPr id="16" name="Content Placeholder 2"/>
          <p:cNvSpPr>
            <a:spLocks noGrp="1"/>
          </p:cNvSpPr>
          <p:nvPr>
            <p:ph idx="1"/>
          </p:nvPr>
        </p:nvSpPr>
        <p:spPr>
          <a:xfrm>
            <a:off x="3124200" y="5105400"/>
            <a:ext cx="2590800" cy="1579096"/>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buNone/>
            </a:pPr>
            <a:r>
              <a:rPr lang="en-US" sz="5000" b="1" dirty="0" smtClean="0">
                <a:ln w="50800"/>
                <a:solidFill>
                  <a:schemeClr val="tx2"/>
                </a:solidFill>
              </a:rPr>
              <a:t>Gospel</a:t>
            </a:r>
          </a:p>
          <a:p>
            <a:pPr algn="ctr">
              <a:buNone/>
            </a:pPr>
            <a:r>
              <a:rPr lang="en-US" sz="2400" b="1" dirty="0" smtClean="0">
                <a:ln w="50800"/>
                <a:solidFill>
                  <a:schemeClr val="tx2"/>
                </a:solidFill>
              </a:rPr>
              <a:t>Heb 4:2</a:t>
            </a:r>
            <a:endParaRPr lang="en-US" sz="2400" b="1" dirty="0">
              <a:ln w="50800"/>
              <a:solidFill>
                <a:schemeClr val="tx2"/>
              </a:solidFill>
            </a:endParaRPr>
          </a:p>
        </p:txBody>
      </p:sp>
      <p:sp>
        <p:nvSpPr>
          <p:cNvPr id="13" name="TextBox 12"/>
          <p:cNvSpPr txBox="1"/>
          <p:nvPr/>
        </p:nvSpPr>
        <p:spPr>
          <a:xfrm>
            <a:off x="609600" y="6019800"/>
            <a:ext cx="1371600" cy="646331"/>
          </a:xfrm>
          <a:prstGeom prst="rect">
            <a:avLst/>
          </a:prstGeom>
          <a:noFill/>
        </p:spPr>
        <p:txBody>
          <a:bodyPr wrap="square" rtlCol="0">
            <a:spAutoFit/>
          </a:bodyPr>
          <a:lstStyle/>
          <a:p>
            <a:pPr algn="ctr"/>
            <a:r>
              <a:rPr lang="en-US" b="1" dirty="0">
                <a:solidFill>
                  <a:prstClr val="black"/>
                </a:solidFill>
              </a:rPr>
              <a:t>Grace-based     Ex 34:7</a:t>
            </a:r>
          </a:p>
        </p:txBody>
      </p:sp>
      <p:sp>
        <p:nvSpPr>
          <p:cNvPr id="15" name="TextBox 14"/>
          <p:cNvSpPr txBox="1"/>
          <p:nvPr/>
        </p:nvSpPr>
        <p:spPr>
          <a:xfrm>
            <a:off x="2057400" y="6019800"/>
            <a:ext cx="1676400" cy="646331"/>
          </a:xfrm>
          <a:prstGeom prst="rect">
            <a:avLst/>
          </a:prstGeom>
          <a:noFill/>
        </p:spPr>
        <p:txBody>
          <a:bodyPr wrap="square" rtlCol="0">
            <a:spAutoFit/>
          </a:bodyPr>
          <a:lstStyle/>
          <a:p>
            <a:pPr algn="ctr"/>
            <a:r>
              <a:rPr lang="en-US" b="1" dirty="0">
                <a:solidFill>
                  <a:prstClr val="black"/>
                </a:solidFill>
              </a:rPr>
              <a:t>Gospel-bearing Heb 4:2</a:t>
            </a:r>
          </a:p>
        </p:txBody>
      </p:sp>
      <p:sp>
        <p:nvSpPr>
          <p:cNvPr id="17" name="TextBox 16"/>
          <p:cNvSpPr txBox="1"/>
          <p:nvPr/>
        </p:nvSpPr>
        <p:spPr>
          <a:xfrm>
            <a:off x="5029200" y="6019800"/>
            <a:ext cx="2057400" cy="646331"/>
          </a:xfrm>
          <a:prstGeom prst="rect">
            <a:avLst/>
          </a:prstGeom>
          <a:noFill/>
        </p:spPr>
        <p:txBody>
          <a:bodyPr wrap="square" rtlCol="0">
            <a:spAutoFit/>
          </a:bodyPr>
          <a:lstStyle/>
          <a:p>
            <a:r>
              <a:rPr lang="en-US" b="1" dirty="0">
                <a:solidFill>
                  <a:prstClr val="black"/>
                </a:solidFill>
              </a:rPr>
              <a:t> Mission-intended</a:t>
            </a:r>
          </a:p>
          <a:p>
            <a:r>
              <a:rPr lang="en-US" b="1" dirty="0">
                <a:solidFill>
                  <a:prstClr val="black"/>
                </a:solidFill>
              </a:rPr>
              <a:t>Ex 19:5-6; Ps 67:1-2</a:t>
            </a:r>
          </a:p>
        </p:txBody>
      </p:sp>
      <p:sp>
        <p:nvSpPr>
          <p:cNvPr id="18" name="TextBox 17"/>
          <p:cNvSpPr txBox="1"/>
          <p:nvPr/>
        </p:nvSpPr>
        <p:spPr>
          <a:xfrm>
            <a:off x="7010400" y="6019800"/>
            <a:ext cx="1600200" cy="646331"/>
          </a:xfrm>
          <a:prstGeom prst="rect">
            <a:avLst/>
          </a:prstGeom>
          <a:noFill/>
        </p:spPr>
        <p:txBody>
          <a:bodyPr wrap="square" rtlCol="0">
            <a:spAutoFit/>
          </a:bodyPr>
          <a:lstStyle/>
          <a:p>
            <a:pPr algn="ctr"/>
            <a:r>
              <a:rPr lang="en-US" b="1" dirty="0">
                <a:solidFill>
                  <a:prstClr val="black"/>
                </a:solidFill>
              </a:rPr>
              <a:t>Faith-inducing Mt 23:23</a:t>
            </a:r>
          </a:p>
        </p:txBody>
      </p:sp>
    </p:spTree>
    <p:extLst>
      <p:ext uri="{BB962C8B-B14F-4D97-AF65-F5344CB8AC3E}">
        <p14:creationId xmlns:p14="http://schemas.microsoft.com/office/powerpoint/2010/main" val="283384807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500x_dna-art.jpg"/>
          <p:cNvPicPr>
            <a:picLocks noChangeAspect="1"/>
          </p:cNvPicPr>
          <p:nvPr/>
        </p:nvPicPr>
        <p:blipFill>
          <a:blip r:embed="rId3" cstate="print"/>
          <a:stretch>
            <a:fillRect/>
          </a:stretch>
        </p:blipFill>
        <p:spPr>
          <a:xfrm>
            <a:off x="0" y="0"/>
            <a:ext cx="1547664" cy="6858001"/>
          </a:xfrm>
          <a:prstGeom prst="rect">
            <a:avLst/>
          </a:prstGeom>
        </p:spPr>
      </p:pic>
      <p:sp>
        <p:nvSpPr>
          <p:cNvPr id="5" name="Title 1"/>
          <p:cNvSpPr txBox="1">
            <a:spLocks/>
          </p:cNvSpPr>
          <p:nvPr/>
        </p:nvSpPr>
        <p:spPr bwMode="auto">
          <a:xfrm>
            <a:off x="1828800" y="381000"/>
            <a:ext cx="67818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cene3d>
              <a:camera prst="orthographicFront"/>
              <a:lightRig rig="balanced" dir="t">
                <a:rot lat="0" lon="0" rev="2100000"/>
              </a:lightRig>
            </a:scene3d>
            <a:sp3d extrusionH="57150" prstMaterial="metal">
              <a:bevelT w="38100" h="25400"/>
              <a:contourClr>
                <a:schemeClr val="bg2"/>
              </a:contourClr>
            </a:sp3d>
          </a:bodyPr>
          <a:lstStyle/>
          <a:p>
            <a:pPr fontAlgn="base">
              <a:spcBef>
                <a:spcPct val="0"/>
              </a:spcBef>
              <a:spcAft>
                <a:spcPct val="0"/>
              </a:spcAft>
              <a:defRPr/>
            </a:pPr>
            <a:r>
              <a:rPr lang="en-US" sz="4400" b="1" kern="0" dirty="0">
                <a:ln w="50800"/>
                <a:solidFill>
                  <a:srgbClr val="FFFFFF"/>
                </a:solidFill>
                <a:effectLst>
                  <a:outerShdw blurRad="38100" dist="38100" dir="2700000" algn="tl">
                    <a:srgbClr val="000000">
                      <a:alpha val="43137"/>
                    </a:srgbClr>
                  </a:outerShdw>
                </a:effectLst>
                <a:latin typeface="Calibri" pitchFamily="34" charset="0"/>
              </a:rPr>
              <a:t>How the Covenants Differed</a:t>
            </a:r>
            <a:endParaRPr lang="en-US" sz="4400" b="1" kern="0" dirty="0">
              <a:ln w="50800"/>
              <a:solidFill>
                <a:srgbClr val="FFFFFF"/>
              </a:solidFill>
              <a:effectLst>
                <a:outerShdw blurRad="38100" dist="38100" dir="2700000" algn="tl">
                  <a:srgbClr val="000000">
                    <a:alpha val="43137"/>
                  </a:srgbClr>
                </a:outerShdw>
              </a:effectLst>
            </a:endParaRPr>
          </a:p>
        </p:txBody>
      </p:sp>
      <p:sp>
        <p:nvSpPr>
          <p:cNvPr id="6" name="TextBox 5"/>
          <p:cNvSpPr txBox="1"/>
          <p:nvPr/>
        </p:nvSpPr>
        <p:spPr>
          <a:xfrm>
            <a:off x="2057400" y="1524000"/>
            <a:ext cx="6324600" cy="4031873"/>
          </a:xfrm>
          <a:prstGeom prst="rect">
            <a:avLst/>
          </a:prstGeom>
          <a:noFill/>
        </p:spPr>
        <p:txBody>
          <a:bodyPr wrap="square" rtlCol="0">
            <a:spAutoFit/>
          </a:bodyPr>
          <a:lstStyle/>
          <a:p>
            <a:r>
              <a:rPr lang="en-US" sz="3200" dirty="0">
                <a:solidFill>
                  <a:srgbClr val="FFFFFF"/>
                </a:solidFill>
                <a:latin typeface="Calibri" pitchFamily="34" charset="0"/>
              </a:rPr>
              <a:t>If new covenant DNA was embedded in all God’s covenants, including and especially at Sinai, then why did God say the new covenant “will not be like the covenant I made with their forefathers when I took them by the hand to lead them of Egypt” (</a:t>
            </a:r>
            <a:r>
              <a:rPr lang="en-US" sz="3200" dirty="0" err="1">
                <a:solidFill>
                  <a:srgbClr val="FFFFFF"/>
                </a:solidFill>
                <a:latin typeface="Calibri" pitchFamily="34" charset="0"/>
              </a:rPr>
              <a:t>Jer</a:t>
            </a:r>
            <a:r>
              <a:rPr lang="en-US" sz="3200" dirty="0">
                <a:solidFill>
                  <a:srgbClr val="FFFFFF"/>
                </a:solidFill>
                <a:latin typeface="Calibri" pitchFamily="34" charset="0"/>
              </a:rPr>
              <a:t> 31:32; Heb 8:9)?</a:t>
            </a:r>
          </a:p>
        </p:txBody>
      </p:sp>
    </p:spTree>
    <p:extLst>
      <p:ext uri="{BB962C8B-B14F-4D97-AF65-F5344CB8AC3E}">
        <p14:creationId xmlns:p14="http://schemas.microsoft.com/office/powerpoint/2010/main" val="34074874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500x_dna-art.jpg"/>
          <p:cNvPicPr>
            <a:picLocks noChangeAspect="1"/>
          </p:cNvPicPr>
          <p:nvPr/>
        </p:nvPicPr>
        <p:blipFill>
          <a:blip r:embed="rId3" cstate="print"/>
          <a:stretch>
            <a:fillRect/>
          </a:stretch>
        </p:blipFill>
        <p:spPr>
          <a:xfrm>
            <a:off x="0" y="0"/>
            <a:ext cx="1547664" cy="6858001"/>
          </a:xfrm>
          <a:prstGeom prst="rect">
            <a:avLst/>
          </a:prstGeom>
        </p:spPr>
      </p:pic>
      <p:sp>
        <p:nvSpPr>
          <p:cNvPr id="5" name="Title 1"/>
          <p:cNvSpPr txBox="1">
            <a:spLocks/>
          </p:cNvSpPr>
          <p:nvPr/>
        </p:nvSpPr>
        <p:spPr bwMode="auto">
          <a:xfrm>
            <a:off x="1828800" y="381000"/>
            <a:ext cx="67818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cene3d>
              <a:camera prst="orthographicFront"/>
              <a:lightRig rig="balanced" dir="t">
                <a:rot lat="0" lon="0" rev="2100000"/>
              </a:lightRig>
            </a:scene3d>
            <a:sp3d extrusionH="57150" prstMaterial="metal">
              <a:bevelT w="38100" h="25400"/>
              <a:contourClr>
                <a:schemeClr val="bg2"/>
              </a:contourClr>
            </a:sp3d>
          </a:bodyPr>
          <a:lstStyle/>
          <a:p>
            <a:pPr fontAlgn="base">
              <a:spcBef>
                <a:spcPct val="0"/>
              </a:spcBef>
              <a:spcAft>
                <a:spcPct val="0"/>
              </a:spcAft>
              <a:defRPr/>
            </a:pPr>
            <a:r>
              <a:rPr lang="en-US" sz="4400" b="1" kern="0" dirty="0">
                <a:ln w="50800"/>
                <a:solidFill>
                  <a:srgbClr val="FFFFFF"/>
                </a:solidFill>
                <a:effectLst>
                  <a:outerShdw blurRad="38100" dist="38100" dir="2700000" algn="tl">
                    <a:srgbClr val="000000">
                      <a:alpha val="43137"/>
                    </a:srgbClr>
                  </a:outerShdw>
                </a:effectLst>
                <a:latin typeface="Calibri" pitchFamily="34" charset="0"/>
              </a:rPr>
              <a:t>How the Covenants Differed</a:t>
            </a:r>
            <a:endParaRPr lang="en-US" sz="4400" b="1" kern="0" dirty="0">
              <a:ln w="50800"/>
              <a:solidFill>
                <a:srgbClr val="FFFFFF"/>
              </a:solidFill>
              <a:effectLst>
                <a:outerShdw blurRad="38100" dist="38100" dir="2700000" algn="tl">
                  <a:srgbClr val="000000">
                    <a:alpha val="43137"/>
                  </a:srgbClr>
                </a:outerShdw>
              </a:effectLst>
            </a:endParaRPr>
          </a:p>
        </p:txBody>
      </p:sp>
      <p:sp>
        <p:nvSpPr>
          <p:cNvPr id="6" name="TextBox 5"/>
          <p:cNvSpPr txBox="1"/>
          <p:nvPr/>
        </p:nvSpPr>
        <p:spPr>
          <a:xfrm>
            <a:off x="2057400" y="1524000"/>
            <a:ext cx="6324600" cy="954107"/>
          </a:xfrm>
          <a:prstGeom prst="rect">
            <a:avLst/>
          </a:prstGeom>
          <a:noFill/>
        </p:spPr>
        <p:txBody>
          <a:bodyPr wrap="square" rtlCol="0">
            <a:spAutoFit/>
          </a:bodyPr>
          <a:lstStyle/>
          <a:p>
            <a:pPr marL="398463" indent="-398463"/>
            <a:r>
              <a:rPr lang="en-US" sz="2800" dirty="0">
                <a:solidFill>
                  <a:srgbClr val="FFFFFF"/>
                </a:solidFill>
                <a:latin typeface="Calibri" pitchFamily="34" charset="0"/>
              </a:rPr>
              <a:t>1. God anticipated a different response – Heb 8:7-9; Mt 21:33-39</a:t>
            </a:r>
          </a:p>
        </p:txBody>
      </p:sp>
      <p:sp>
        <p:nvSpPr>
          <p:cNvPr id="7" name="TextBox 6"/>
          <p:cNvSpPr txBox="1"/>
          <p:nvPr/>
        </p:nvSpPr>
        <p:spPr>
          <a:xfrm>
            <a:off x="2057400" y="2398693"/>
            <a:ext cx="6324600" cy="954107"/>
          </a:xfrm>
          <a:prstGeom prst="rect">
            <a:avLst/>
          </a:prstGeom>
          <a:noFill/>
        </p:spPr>
        <p:txBody>
          <a:bodyPr wrap="square" rtlCol="0">
            <a:spAutoFit/>
          </a:bodyPr>
          <a:lstStyle/>
          <a:p>
            <a:pPr marL="398463" indent="-398463"/>
            <a:r>
              <a:rPr lang="en-US" sz="2800" dirty="0">
                <a:solidFill>
                  <a:srgbClr val="FFFFFF"/>
                </a:solidFill>
                <a:latin typeface="Calibri" pitchFamily="34" charset="0"/>
              </a:rPr>
              <a:t>2. Like the </a:t>
            </a:r>
            <a:r>
              <a:rPr lang="en-US" sz="2800" dirty="0" smtClean="0">
                <a:solidFill>
                  <a:srgbClr val="FFFFFF"/>
                </a:solidFill>
                <a:latin typeface="Calibri" pitchFamily="34" charset="0"/>
              </a:rPr>
              <a:t>“new” </a:t>
            </a:r>
            <a:r>
              <a:rPr lang="en-US" sz="2800" dirty="0">
                <a:solidFill>
                  <a:srgbClr val="FFFFFF"/>
                </a:solidFill>
                <a:latin typeface="Calibri" pitchFamily="34" charset="0"/>
              </a:rPr>
              <a:t>commandment which wasn’t new – 1 Jn 2:7-8; 2 Jn </a:t>
            </a:r>
            <a:r>
              <a:rPr lang="en-US" sz="2800" dirty="0" smtClean="0">
                <a:solidFill>
                  <a:srgbClr val="FFFFFF"/>
                </a:solidFill>
                <a:latin typeface="Calibri" pitchFamily="34" charset="0"/>
              </a:rPr>
              <a:t>5-6</a:t>
            </a:r>
            <a:endParaRPr lang="en-US" sz="2800" dirty="0">
              <a:solidFill>
                <a:srgbClr val="FFFFFF"/>
              </a:solidFill>
              <a:latin typeface="Calibri" pitchFamily="34" charset="0"/>
            </a:endParaRPr>
          </a:p>
        </p:txBody>
      </p:sp>
      <p:sp>
        <p:nvSpPr>
          <p:cNvPr id="8" name="TextBox 7"/>
          <p:cNvSpPr txBox="1"/>
          <p:nvPr/>
        </p:nvSpPr>
        <p:spPr>
          <a:xfrm>
            <a:off x="2057400" y="4253805"/>
            <a:ext cx="6324600" cy="1384995"/>
          </a:xfrm>
          <a:prstGeom prst="rect">
            <a:avLst/>
          </a:prstGeom>
          <a:noFill/>
        </p:spPr>
        <p:txBody>
          <a:bodyPr wrap="square" rtlCol="0">
            <a:spAutoFit/>
          </a:bodyPr>
          <a:lstStyle/>
          <a:p>
            <a:pPr marL="398463" indent="-398463"/>
            <a:r>
              <a:rPr lang="en-US" sz="2800" dirty="0">
                <a:solidFill>
                  <a:srgbClr val="FFFFFF"/>
                </a:solidFill>
                <a:latin typeface="Calibri" pitchFamily="34" charset="0"/>
              </a:rPr>
              <a:t>4</a:t>
            </a:r>
            <a:r>
              <a:rPr lang="en-US" sz="2800" dirty="0" smtClean="0">
                <a:solidFill>
                  <a:srgbClr val="FFFFFF"/>
                </a:solidFill>
                <a:latin typeface="Calibri" pitchFamily="34" charset="0"/>
              </a:rPr>
              <a:t>. </a:t>
            </a:r>
            <a:r>
              <a:rPr lang="en-US" sz="2800" dirty="0">
                <a:solidFill>
                  <a:srgbClr val="FFFFFF"/>
                </a:solidFill>
                <a:latin typeface="Calibri" pitchFamily="34" charset="0"/>
              </a:rPr>
              <a:t>Ceremonies changed</a:t>
            </a:r>
          </a:p>
          <a:p>
            <a:pPr marL="398463">
              <a:buFont typeface="Arial" pitchFamily="34" charset="0"/>
              <a:buChar char="•"/>
            </a:pPr>
            <a:r>
              <a:rPr lang="en-US" sz="2800" dirty="0">
                <a:solidFill>
                  <a:srgbClr val="FFFFFF"/>
                </a:solidFill>
                <a:latin typeface="Calibri" pitchFamily="34" charset="0"/>
              </a:rPr>
              <a:t> Circumcision 	     Baptism</a:t>
            </a:r>
          </a:p>
          <a:p>
            <a:pPr marL="398463">
              <a:buFont typeface="Arial" pitchFamily="34" charset="0"/>
              <a:buChar char="•"/>
            </a:pPr>
            <a:r>
              <a:rPr lang="en-US" sz="2800" dirty="0">
                <a:solidFill>
                  <a:srgbClr val="FFFFFF"/>
                </a:solidFill>
                <a:latin typeface="Calibri" pitchFamily="34" charset="0"/>
              </a:rPr>
              <a:t> Animal sacrifices       </a:t>
            </a:r>
            <a:r>
              <a:rPr lang="en-US" sz="2800" dirty="0" smtClean="0">
                <a:solidFill>
                  <a:srgbClr val="FFFFFF"/>
                </a:solidFill>
                <a:latin typeface="Calibri" pitchFamily="34" charset="0"/>
              </a:rPr>
              <a:t> Lord’s </a:t>
            </a:r>
            <a:r>
              <a:rPr lang="en-US" sz="2800" dirty="0">
                <a:solidFill>
                  <a:srgbClr val="FFFFFF"/>
                </a:solidFill>
                <a:latin typeface="Calibri" pitchFamily="34" charset="0"/>
              </a:rPr>
              <a:t>Supper</a:t>
            </a:r>
          </a:p>
        </p:txBody>
      </p:sp>
      <p:cxnSp>
        <p:nvCxnSpPr>
          <p:cNvPr id="10" name="Straight Arrow Connector 9"/>
          <p:cNvCxnSpPr/>
          <p:nvPr/>
        </p:nvCxnSpPr>
        <p:spPr>
          <a:xfrm>
            <a:off x="4800600" y="49530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334000" y="54102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057400" y="3313093"/>
            <a:ext cx="6324600" cy="954107"/>
          </a:xfrm>
          <a:prstGeom prst="rect">
            <a:avLst/>
          </a:prstGeom>
          <a:noFill/>
        </p:spPr>
        <p:txBody>
          <a:bodyPr wrap="square" rtlCol="0">
            <a:spAutoFit/>
          </a:bodyPr>
          <a:lstStyle/>
          <a:p>
            <a:pPr marL="398463" indent="-398463"/>
            <a:r>
              <a:rPr lang="en-US" sz="2800" dirty="0">
                <a:solidFill>
                  <a:srgbClr val="FFFFFF"/>
                </a:solidFill>
                <a:latin typeface="Calibri" pitchFamily="34" charset="0"/>
              </a:rPr>
              <a:t>3</a:t>
            </a:r>
            <a:r>
              <a:rPr lang="en-US" sz="2800" dirty="0" smtClean="0">
                <a:solidFill>
                  <a:srgbClr val="FFFFFF"/>
                </a:solidFill>
                <a:latin typeface="Calibri" pitchFamily="34" charset="0"/>
              </a:rPr>
              <a:t>. A greater revelation of the same thing– Ex 6:2-3; Gen 15:1-8</a:t>
            </a:r>
            <a:endParaRPr lang="en-US" sz="2800" dirty="0">
              <a:solidFill>
                <a:srgbClr val="FFFFFF"/>
              </a:solidFill>
              <a:latin typeface="Calibri" pitchFamily="34" charset="0"/>
            </a:endParaRPr>
          </a:p>
        </p:txBody>
      </p:sp>
      <p:sp>
        <p:nvSpPr>
          <p:cNvPr id="11" name="TextBox 10"/>
          <p:cNvSpPr txBox="1"/>
          <p:nvPr/>
        </p:nvSpPr>
        <p:spPr>
          <a:xfrm>
            <a:off x="2057400" y="5572780"/>
            <a:ext cx="6324600" cy="523220"/>
          </a:xfrm>
          <a:prstGeom prst="rect">
            <a:avLst/>
          </a:prstGeom>
          <a:noFill/>
        </p:spPr>
        <p:txBody>
          <a:bodyPr wrap="square" rtlCol="0">
            <a:spAutoFit/>
          </a:bodyPr>
          <a:lstStyle/>
          <a:p>
            <a:pPr marL="398463" indent="-398463"/>
            <a:r>
              <a:rPr lang="en-US" sz="2800" dirty="0">
                <a:solidFill>
                  <a:srgbClr val="FFFFFF"/>
                </a:solidFill>
                <a:latin typeface="Calibri" pitchFamily="34" charset="0"/>
              </a:rPr>
              <a:t>5</a:t>
            </a:r>
            <a:r>
              <a:rPr lang="en-US" sz="2800" dirty="0" smtClean="0">
                <a:solidFill>
                  <a:srgbClr val="FFFFFF"/>
                </a:solidFill>
                <a:latin typeface="Calibri" pitchFamily="34" charset="0"/>
              </a:rPr>
              <a:t>. </a:t>
            </a:r>
            <a:r>
              <a:rPr lang="en-US" sz="2800" dirty="0">
                <a:solidFill>
                  <a:srgbClr val="FFFFFF"/>
                </a:solidFill>
                <a:latin typeface="Calibri" pitchFamily="34" charset="0"/>
              </a:rPr>
              <a:t>Jesus came in the middle</a:t>
            </a:r>
          </a:p>
        </p:txBody>
      </p:sp>
    </p:spTree>
    <p:extLst>
      <p:ext uri="{BB962C8B-B14F-4D97-AF65-F5344CB8AC3E}">
        <p14:creationId xmlns:p14="http://schemas.microsoft.com/office/powerpoint/2010/main" val="2640895829"/>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4405167"/>
              </p:ext>
            </p:extLst>
          </p:nvPr>
        </p:nvGraphicFramePr>
        <p:xfrm>
          <a:off x="0" y="1"/>
          <a:ext cx="9144000" cy="7334981"/>
        </p:xfrm>
        <a:graphic>
          <a:graphicData uri="http://schemas.openxmlformats.org/drawingml/2006/table">
            <a:tbl>
              <a:tblPr firstRow="1" bandRow="1">
                <a:tableStyleId>{AF606853-7671-496A-8E4F-DF71F8EC918B}</a:tableStyleId>
              </a:tblPr>
              <a:tblGrid>
                <a:gridCol w="2915816"/>
                <a:gridCol w="2880320"/>
                <a:gridCol w="3347864"/>
              </a:tblGrid>
              <a:tr h="1371599">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9080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Holy</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Spirit</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5" name="TextBox 4"/>
          <p:cNvSpPr txBox="1"/>
          <p:nvPr/>
        </p:nvSpPr>
        <p:spPr>
          <a:xfrm>
            <a:off x="533400" y="4343400"/>
            <a:ext cx="8001000" cy="1200329"/>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p>
        </p:txBody>
      </p:sp>
    </p:spTree>
    <p:extLst>
      <p:ext uri="{BB962C8B-B14F-4D97-AF65-F5344CB8AC3E}">
        <p14:creationId xmlns:p14="http://schemas.microsoft.com/office/powerpoint/2010/main" val="2539001885"/>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6876673"/>
              </p:ext>
            </p:extLst>
          </p:nvPr>
        </p:nvGraphicFramePr>
        <p:xfrm>
          <a:off x="0" y="1"/>
          <a:ext cx="9144000" cy="7304502"/>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Holy</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Spirit</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indent="354013">
                        <a:buFont typeface="Arial" pitchFamily="34" charset="0"/>
                        <a:buChar char="•"/>
                      </a:pPr>
                      <a:endParaRPr lang="en-US" sz="1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354013" indent="354013">
                        <a:buFont typeface="Arial" pitchFamily="34" charset="0"/>
                        <a:buChar char="•"/>
                        <a:tabLst>
                          <a:tab pos="4054475" algn="l"/>
                        </a:tabLst>
                      </a:pPr>
                      <a:r>
                        <a:rPr lang="en-US" sz="3200" b="0" cap="none" spc="0" dirty="0" smtClean="0">
                          <a:ln w="18415" cmpd="sng">
                            <a:solidFill>
                              <a:srgbClr val="FFFFFF"/>
                            </a:solidFill>
                            <a:prstDash val="solid"/>
                          </a:ln>
                          <a:effectLst>
                            <a:glow rad="139700">
                              <a:schemeClr val="bg1">
                                <a:alpha val="40000"/>
                              </a:schemeClr>
                            </a:glow>
                          </a:effectLst>
                        </a:rPr>
                        <a:t>Galatians 1:6-9          One Gospel</a:t>
                      </a:r>
                    </a:p>
                    <a:p>
                      <a:pPr marL="354013" indent="354013">
                        <a:buFont typeface="Arial" pitchFamily="34" charset="0"/>
                        <a:buChar char="•"/>
                      </a:pPr>
                      <a:endParaRPr lang="en-US" sz="3200" b="0" cap="none" spc="0" dirty="0" smtClean="0">
                        <a:ln w="18415" cmpd="sng">
                          <a:solidFill>
                            <a:srgbClr val="FFFFFF"/>
                          </a:solidFill>
                          <a:prstDash val="solid"/>
                        </a:ln>
                        <a:effectLst>
                          <a:glow rad="139700">
                            <a:schemeClr val="bg1">
                              <a:alpha val="40000"/>
                            </a:schemeClr>
                          </a:glow>
                        </a:effectLst>
                      </a:endParaRPr>
                    </a:p>
                    <a:p>
                      <a:pPr marL="354013" indent="354013">
                        <a:buFont typeface="Arial" pitchFamily="34" charset="0"/>
                        <a:buChar char="•"/>
                        <a:tabLst>
                          <a:tab pos="4054475" algn="l"/>
                        </a:tabLst>
                      </a:pPr>
                      <a:r>
                        <a:rPr lang="en-US" sz="3200" b="0" cap="none" spc="0" dirty="0" smtClean="0">
                          <a:ln w="18415" cmpd="sng">
                            <a:solidFill>
                              <a:srgbClr val="FFFFFF"/>
                            </a:solidFill>
                            <a:prstDash val="solid"/>
                          </a:ln>
                          <a:effectLst>
                            <a:glow rad="139700">
                              <a:schemeClr val="bg1">
                                <a:alpha val="40000"/>
                              </a:schemeClr>
                            </a:glow>
                          </a:effectLst>
                        </a:rPr>
                        <a:t>Hebrews 4:2               Same Gospel in OT and NT</a:t>
                      </a:r>
                    </a:p>
                    <a:p>
                      <a:pPr marL="354013" indent="354013">
                        <a:buFont typeface="Arial" pitchFamily="34" charset="0"/>
                        <a:buChar char="•"/>
                      </a:pPr>
                      <a:endParaRPr lang="en-US" sz="3200" b="0" cap="none" spc="0" dirty="0" smtClean="0">
                        <a:ln w="18415" cmpd="sng">
                          <a:solidFill>
                            <a:srgbClr val="FFFFFF"/>
                          </a:solidFill>
                          <a:prstDash val="solid"/>
                        </a:ln>
                        <a:solidFill>
                          <a:srgbClr val="FFFFFF"/>
                        </a:solidFill>
                        <a:effectLst>
                          <a:glow rad="139700">
                            <a:schemeClr val="bg1">
                              <a:alpha val="40000"/>
                            </a:schemeClr>
                          </a:glow>
                        </a:effectLst>
                      </a:endParaRPr>
                    </a:p>
                    <a:p>
                      <a:pPr marL="354013" indent="354013">
                        <a:buFont typeface="Arial" pitchFamily="34" charset="0"/>
                        <a:buChar char="•"/>
                      </a:pPr>
                      <a:r>
                        <a:rPr lang="en-US" sz="3200" b="0" cap="none" spc="0" dirty="0" smtClean="0">
                          <a:ln w="18415" cmpd="sng">
                            <a:solidFill>
                              <a:srgbClr val="FFFFFF"/>
                            </a:solidFill>
                            <a:prstDash val="solid"/>
                          </a:ln>
                          <a:solidFill>
                            <a:srgbClr val="FFFFFF"/>
                          </a:solidFill>
                          <a:effectLst>
                            <a:glow rad="139700">
                              <a:schemeClr val="bg1">
                                <a:alpha val="40000"/>
                              </a:schemeClr>
                            </a:glow>
                          </a:effectLst>
                        </a:rPr>
                        <a:t>Revelation 14:6         </a:t>
                      </a:r>
                      <a:r>
                        <a:rPr lang="en-US" sz="3200" b="0" cap="none" spc="0" baseline="0" dirty="0" smtClean="0">
                          <a:ln w="18415" cmpd="sng">
                            <a:solidFill>
                              <a:srgbClr val="FFFFFF"/>
                            </a:solidFill>
                            <a:prstDash val="solid"/>
                          </a:ln>
                          <a:solidFill>
                            <a:srgbClr val="FFFFFF"/>
                          </a:solidFill>
                          <a:effectLst>
                            <a:glow rad="139700">
                              <a:schemeClr val="bg1">
                                <a:alpha val="40000"/>
                              </a:schemeClr>
                            </a:glow>
                          </a:effectLst>
                        </a:rPr>
                        <a:t>Everlasting Gospel to all</a:t>
                      </a:r>
                      <a:endParaRPr lang="en-US" sz="3200" b="0" cap="none" spc="0" dirty="0" smtClean="0">
                        <a:ln w="18415" cmpd="sng">
                          <a:solidFill>
                            <a:srgbClr val="FFFFFF"/>
                          </a:solidFill>
                          <a:prstDash val="solid"/>
                        </a:ln>
                        <a:solidFill>
                          <a:srgbClr val="FFFFFF"/>
                        </a:solidFill>
                        <a:effectLst>
                          <a:glow rad="139700">
                            <a:schemeClr val="bg1">
                              <a:alpha val="40000"/>
                            </a:schemeClr>
                          </a:glow>
                        </a:effectLst>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5" name="TextBox 4"/>
          <p:cNvSpPr txBox="1"/>
          <p:nvPr/>
        </p:nvSpPr>
        <p:spPr>
          <a:xfrm>
            <a:off x="2971800" y="2524780"/>
            <a:ext cx="3048000" cy="523220"/>
          </a:xfrm>
          <a:prstGeom prst="rect">
            <a:avLst/>
          </a:prstGeom>
          <a:noFill/>
        </p:spPr>
        <p:txBody>
          <a:bodyPr wrap="square" rtlCol="0">
            <a:spAutoFit/>
          </a:bodyPr>
          <a:lstStyle/>
          <a:p>
            <a:pPr algn="ctr"/>
            <a:r>
              <a:rPr lang="en-US" sz="2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New Covenant DNA</a:t>
            </a:r>
            <a:endParaRPr lang="en-US" sz="2800" b="1" dirty="0">
              <a:solidFill>
                <a:srgbClr val="FFFFFF"/>
              </a:solidFill>
            </a:endParaRPr>
          </a:p>
        </p:txBody>
      </p:sp>
      <p:sp>
        <p:nvSpPr>
          <p:cNvPr id="6" name="TextBox 5"/>
          <p:cNvSpPr txBox="1"/>
          <p:nvPr/>
        </p:nvSpPr>
        <p:spPr>
          <a:xfrm>
            <a:off x="5943600" y="2524780"/>
            <a:ext cx="3048000" cy="523220"/>
          </a:xfrm>
          <a:prstGeom prst="rect">
            <a:avLst/>
          </a:prstGeom>
          <a:noFill/>
        </p:spPr>
        <p:txBody>
          <a:bodyPr wrap="square" rtlCol="0">
            <a:spAutoFit/>
          </a:bodyPr>
          <a:lstStyle/>
          <a:p>
            <a:pPr algn="ctr"/>
            <a:r>
              <a:rPr lang="en-US" sz="2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New Covenant DNA</a:t>
            </a:r>
            <a:endParaRPr lang="en-US" sz="2800" b="1" dirty="0">
              <a:solidFill>
                <a:srgbClr val="FFFFFF"/>
              </a:solidFill>
            </a:endParaRPr>
          </a:p>
        </p:txBody>
      </p:sp>
      <p:sp>
        <p:nvSpPr>
          <p:cNvPr id="7" name="TextBox 6"/>
          <p:cNvSpPr txBox="1"/>
          <p:nvPr/>
        </p:nvSpPr>
        <p:spPr>
          <a:xfrm>
            <a:off x="0" y="2514600"/>
            <a:ext cx="3048000" cy="523220"/>
          </a:xfrm>
          <a:prstGeom prst="rect">
            <a:avLst/>
          </a:prstGeom>
          <a:noFill/>
        </p:spPr>
        <p:txBody>
          <a:bodyPr wrap="square" rtlCol="0">
            <a:spAutoFit/>
          </a:bodyPr>
          <a:lstStyle/>
          <a:p>
            <a:pPr algn="ctr"/>
            <a:r>
              <a:rPr lang="en-US" sz="2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New Covenant DNA</a:t>
            </a:r>
            <a:endParaRPr lang="en-US" sz="2800" b="1" dirty="0">
              <a:solidFill>
                <a:srgbClr val="FFFFFF"/>
              </a:solidFill>
            </a:endParaRPr>
          </a:p>
        </p:txBody>
      </p:sp>
    </p:spTree>
    <p:extLst>
      <p:ext uri="{BB962C8B-B14F-4D97-AF65-F5344CB8AC3E}">
        <p14:creationId xmlns:p14="http://schemas.microsoft.com/office/powerpoint/2010/main" val="1792819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10" presetClass="entr" presetSubtype="0" fill="hold" grpId="0"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8471050"/>
              </p:ext>
            </p:extLst>
          </p:nvPr>
        </p:nvGraphicFramePr>
        <p:xfrm>
          <a:off x="0" y="1"/>
          <a:ext cx="9144000" cy="7304502"/>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Holy</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Spirit</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indent="354013">
                        <a:buFont typeface="Arial" pitchFamily="34" charset="0"/>
                        <a:buChar char="•"/>
                      </a:pPr>
                      <a:endParaRPr lang="en-US" sz="1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5" name="TextBox 4"/>
          <p:cNvSpPr txBox="1"/>
          <p:nvPr/>
        </p:nvSpPr>
        <p:spPr>
          <a:xfrm>
            <a:off x="2971800" y="2524780"/>
            <a:ext cx="3048000" cy="523220"/>
          </a:xfrm>
          <a:prstGeom prst="rect">
            <a:avLst/>
          </a:prstGeom>
          <a:noFill/>
        </p:spPr>
        <p:txBody>
          <a:bodyPr wrap="square" rtlCol="0">
            <a:spAutoFit/>
          </a:bodyPr>
          <a:lstStyle/>
          <a:p>
            <a:pPr algn="ctr"/>
            <a:r>
              <a:rPr lang="en-US" sz="2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New Covenant DNA</a:t>
            </a:r>
            <a:endParaRPr lang="en-US" sz="2800" b="1" dirty="0">
              <a:solidFill>
                <a:srgbClr val="FFFFFF"/>
              </a:solidFill>
            </a:endParaRPr>
          </a:p>
        </p:txBody>
      </p:sp>
      <p:sp>
        <p:nvSpPr>
          <p:cNvPr id="6" name="TextBox 5"/>
          <p:cNvSpPr txBox="1"/>
          <p:nvPr/>
        </p:nvSpPr>
        <p:spPr>
          <a:xfrm>
            <a:off x="5943600" y="2524780"/>
            <a:ext cx="3048000" cy="523220"/>
          </a:xfrm>
          <a:prstGeom prst="rect">
            <a:avLst/>
          </a:prstGeom>
          <a:noFill/>
        </p:spPr>
        <p:txBody>
          <a:bodyPr wrap="square" rtlCol="0">
            <a:spAutoFit/>
          </a:bodyPr>
          <a:lstStyle/>
          <a:p>
            <a:pPr algn="ctr"/>
            <a:r>
              <a:rPr lang="en-US" sz="2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New Covenant DNA</a:t>
            </a:r>
            <a:endParaRPr lang="en-US" sz="2800" b="1" dirty="0">
              <a:solidFill>
                <a:srgbClr val="FFFFFF"/>
              </a:solidFill>
            </a:endParaRPr>
          </a:p>
        </p:txBody>
      </p:sp>
      <p:sp>
        <p:nvSpPr>
          <p:cNvPr id="7" name="TextBox 6"/>
          <p:cNvSpPr txBox="1"/>
          <p:nvPr/>
        </p:nvSpPr>
        <p:spPr>
          <a:xfrm>
            <a:off x="0" y="2514600"/>
            <a:ext cx="3048000" cy="523220"/>
          </a:xfrm>
          <a:prstGeom prst="rect">
            <a:avLst/>
          </a:prstGeom>
          <a:noFill/>
        </p:spPr>
        <p:txBody>
          <a:bodyPr wrap="square" rtlCol="0">
            <a:spAutoFit/>
          </a:bodyPr>
          <a:lstStyle/>
          <a:p>
            <a:pPr algn="ctr"/>
            <a:r>
              <a:rPr lang="en-US" sz="28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New Covenant DNA</a:t>
            </a:r>
            <a:endParaRPr lang="en-US" sz="2800" b="1" dirty="0">
              <a:solidFill>
                <a:srgbClr val="FFFFFF"/>
              </a:solidFill>
            </a:endParaRPr>
          </a:p>
        </p:txBody>
      </p:sp>
      <p:sp>
        <p:nvSpPr>
          <p:cNvPr id="8" name="TextBox 7"/>
          <p:cNvSpPr txBox="1"/>
          <p:nvPr/>
        </p:nvSpPr>
        <p:spPr>
          <a:xfrm>
            <a:off x="533400" y="4114800"/>
            <a:ext cx="8001000" cy="1754326"/>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misrepresents the unity and coherence of the New Covenant throughout Scripture. </a:t>
            </a:r>
          </a:p>
        </p:txBody>
      </p:sp>
      <p:sp>
        <p:nvSpPr>
          <p:cNvPr id="9" name="TextBox 8"/>
          <p:cNvSpPr txBox="1"/>
          <p:nvPr/>
        </p:nvSpPr>
        <p:spPr>
          <a:xfrm>
            <a:off x="533400" y="5754469"/>
            <a:ext cx="8001000" cy="646331"/>
          </a:xfrm>
          <a:prstGeom prst="rect">
            <a:avLst/>
          </a:prstGeom>
          <a:noFill/>
        </p:spPr>
        <p:txBody>
          <a:bodyPr wrap="square" rtlCol="0">
            <a:spAutoFit/>
          </a:bodyPr>
          <a:lstStyle/>
          <a:p>
            <a:pPr algn="ctr"/>
            <a:r>
              <a:rPr lang="en-US" sz="3600" dirty="0">
                <a:solidFill>
                  <a:srgbClr val="FFFFFF"/>
                </a:solidFill>
              </a:rPr>
              <a:t>A replacement model is needed </a:t>
            </a:r>
          </a:p>
        </p:txBody>
      </p:sp>
    </p:spTree>
    <p:extLst>
      <p:ext uri="{BB962C8B-B14F-4D97-AF65-F5344CB8AC3E}">
        <p14:creationId xmlns:p14="http://schemas.microsoft.com/office/powerpoint/2010/main" val="17985296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536" y="1484784"/>
            <a:ext cx="5472608" cy="3816424"/>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99" name="TextBox 98"/>
          <p:cNvSpPr txBox="1"/>
          <p:nvPr/>
        </p:nvSpPr>
        <p:spPr>
          <a:xfrm rot="19078729">
            <a:off x="135001" y="2051836"/>
            <a:ext cx="2088232" cy="369332"/>
          </a:xfrm>
          <a:prstGeom prst="rect">
            <a:avLst/>
          </a:prstGeom>
        </p:spPr>
        <p:style>
          <a:lnRef idx="0">
            <a:scrgbClr r="0" g="0" b="0"/>
          </a:lnRef>
          <a:fillRef idx="1001">
            <a:schemeClr val="lt1"/>
          </a:fillRef>
          <a:effectRef idx="0">
            <a:scrgbClr r="0" g="0" b="0"/>
          </a:effectRef>
          <a:fontRef idx="major"/>
        </p:style>
        <p:txBody>
          <a:bodyPr wrap="square" rtlCol="0">
            <a:spAutoFit/>
          </a:bodyPr>
          <a:lstStyle/>
          <a:p>
            <a:endParaRPr lang="en-US" dirty="0">
              <a:solidFill>
                <a:prstClr val="white"/>
              </a:solidFill>
            </a:endParaRPr>
          </a:p>
        </p:txBody>
      </p:sp>
      <p:sp>
        <p:nvSpPr>
          <p:cNvPr id="9" name="Arc 8"/>
          <p:cNvSpPr/>
          <p:nvPr/>
        </p:nvSpPr>
        <p:spPr>
          <a:xfrm>
            <a:off x="395536" y="1124744"/>
            <a:ext cx="8676456" cy="4608512"/>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664"/>
            <a:ext cx="9144000" cy="6192688"/>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wrap="square" rtlCol="0">
            <a:prstTxWarp prst="textCanUp">
              <a:avLst>
                <a:gd name="adj" fmla="val 66667"/>
              </a:avLst>
            </a:prstTxWarp>
            <a:spAutoFit/>
          </a:bodyPr>
          <a:lstStyle/>
          <a:p>
            <a:pPr algn="ct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0928"/>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0927"/>
            <a:ext cx="179512"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488" y="2708920"/>
            <a:ext cx="179511"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Grace</a:t>
            </a: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cxnSp>
        <p:nvCxnSpPr>
          <p:cNvPr id="41" name="Straight Connector 40"/>
          <p:cNvCxnSpPr/>
          <p:nvPr/>
        </p:nvCxnSpPr>
        <p:spPr>
          <a:xfrm rot="5400000">
            <a:off x="-252536" y="3645024"/>
            <a:ext cx="1296144"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8580" y="3753036"/>
            <a:ext cx="1512168"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524" y="3537012"/>
            <a:ext cx="108012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1580" y="3465004"/>
            <a:ext cx="936104"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624" y="3429000"/>
            <a:ext cx="864096"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4008" y="3429000"/>
            <a:ext cx="576064"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5328084" y="2893132"/>
            <a:ext cx="1224136"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2160" y="2564904"/>
            <a:ext cx="3059832" cy="1656184"/>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68" name="TextBox 67"/>
          <p:cNvSpPr txBox="1"/>
          <p:nvPr/>
        </p:nvSpPr>
        <p:spPr>
          <a:xfrm>
            <a:off x="1763688" y="1772816"/>
            <a:ext cx="2664296" cy="477054"/>
          </a:xfrm>
          <a:prstGeom prst="rect">
            <a:avLst/>
          </a:prstGeom>
          <a:noFill/>
        </p:spPr>
        <p:txBody>
          <a:bodyPr wrap="square" rtlCol="0">
            <a:spAutoFit/>
          </a:bodyPr>
          <a:lstStyle/>
          <a:p>
            <a:pPr algn="ctr"/>
            <a:r>
              <a:rPr lang="en-US" sz="1300" b="1" dirty="0">
                <a:solidFill>
                  <a:prstClr val="black"/>
                </a:solidFill>
              </a:rPr>
              <a:t>God’s Historical Old Covenant</a:t>
            </a:r>
          </a:p>
          <a:p>
            <a:pPr algn="ct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David</a:t>
            </a:r>
          </a:p>
        </p:txBody>
      </p:sp>
      <p:sp>
        <p:nvSpPr>
          <p:cNvPr id="76" name="TextBox 75"/>
          <p:cNvSpPr txBox="1"/>
          <p:nvPr/>
        </p:nvSpPr>
        <p:spPr>
          <a:xfrm>
            <a:off x="5867400" y="3501008"/>
            <a:ext cx="1296144" cy="369332"/>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b="1" dirty="0">
                <a:ln w="50800"/>
                <a:solidFill>
                  <a:sysClr val="windowText" lastClr="000000"/>
                </a:solidFill>
              </a:rPr>
              <a:t>JESUS</a:t>
            </a:r>
          </a:p>
        </p:txBody>
      </p:sp>
      <p:sp>
        <p:nvSpPr>
          <p:cNvPr id="77" name="TextBox 76"/>
          <p:cNvSpPr txBox="1"/>
          <p:nvPr/>
        </p:nvSpPr>
        <p:spPr>
          <a:xfrm>
            <a:off x="6012160" y="2780928"/>
            <a:ext cx="3131840" cy="477054"/>
          </a:xfrm>
          <a:prstGeom prst="rect">
            <a:avLst/>
          </a:prstGeom>
          <a:noFill/>
        </p:spPr>
        <p:txBody>
          <a:bodyPr wrap="square" rtlCol="0">
            <a:spAutoFit/>
          </a:bodyPr>
          <a:lstStyle/>
          <a:p>
            <a:pPr algn="ctr"/>
            <a:r>
              <a:rPr lang="en-US" sz="1300" b="1" dirty="0">
                <a:solidFill>
                  <a:prstClr val="black"/>
                </a:solidFill>
              </a:rPr>
              <a:t>God’s Historical New Covenant</a:t>
            </a:r>
          </a:p>
          <a:p>
            <a:pPr algn="ctr"/>
            <a:r>
              <a:rPr lang="en-US" sz="1200" dirty="0">
                <a:solidFill>
                  <a:prstClr val="black"/>
                </a:solidFill>
              </a:rPr>
              <a:t>(Everlasting Gospel - NT Era)</a:t>
            </a:r>
          </a:p>
        </p:txBody>
      </p:sp>
      <p:sp>
        <p:nvSpPr>
          <p:cNvPr id="78" name="Arc 77"/>
          <p:cNvSpPr/>
          <p:nvPr/>
        </p:nvSpPr>
        <p:spPr>
          <a:xfrm rot="10800000">
            <a:off x="107504" y="332656"/>
            <a:ext cx="8964481" cy="6120680"/>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79" name="TextBox 78"/>
          <p:cNvSpPr txBox="1"/>
          <p:nvPr/>
        </p:nvSpPr>
        <p:spPr>
          <a:xfrm>
            <a:off x="1979712" y="5739933"/>
            <a:ext cx="5328592" cy="569387"/>
          </a:xfrm>
          <a:prstGeom prst="rect">
            <a:avLst/>
          </a:prstGeom>
          <a:noFill/>
        </p:spPr>
        <p:txBody>
          <a:bodyPr wrap="square" rtlCol="0">
            <a:spAutoFit/>
          </a:bodyPr>
          <a:lstStyle/>
          <a:p>
            <a:pPr algn="ct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r>
              <a:rPr lang="en-US" sz="1400" dirty="0">
                <a:solidFill>
                  <a:prstClr val="black"/>
                </a:solidFill>
              </a:rPr>
              <a:t>Gospel Accepted and Internalized</a:t>
            </a:r>
          </a:p>
        </p:txBody>
      </p:sp>
      <p:sp>
        <p:nvSpPr>
          <p:cNvPr id="80" name="Arc 79"/>
          <p:cNvSpPr/>
          <p:nvPr/>
        </p:nvSpPr>
        <p:spPr>
          <a:xfrm rot="10800000">
            <a:off x="395536" y="1340768"/>
            <a:ext cx="8676458" cy="4248472"/>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1" name="TextBox 80"/>
          <p:cNvSpPr txBox="1"/>
          <p:nvPr/>
        </p:nvSpPr>
        <p:spPr>
          <a:xfrm>
            <a:off x="1979712" y="4869160"/>
            <a:ext cx="5400600" cy="569387"/>
          </a:xfrm>
          <a:prstGeom prst="rect">
            <a:avLst/>
          </a:prstGeom>
          <a:noFill/>
        </p:spPr>
        <p:txBody>
          <a:bodyPr wrap="square" rtlCol="0">
            <a:spAutoFit/>
          </a:bodyPr>
          <a:lstStyle/>
          <a:p>
            <a:pPr algn="ct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19872" y="2996952"/>
            <a:ext cx="576064"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1880" y="2924944"/>
            <a:ext cx="144016" cy="144016"/>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7" name="Rectangle 86"/>
          <p:cNvSpPr/>
          <p:nvPr/>
        </p:nvSpPr>
        <p:spPr>
          <a:xfrm>
            <a:off x="3203848" y="3068960"/>
            <a:ext cx="216024" cy="144016"/>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8" name="Oval 87"/>
          <p:cNvSpPr/>
          <p:nvPr/>
        </p:nvSpPr>
        <p:spPr>
          <a:xfrm>
            <a:off x="3241552" y="3140968"/>
            <a:ext cx="45719" cy="45719"/>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9" name="Oval 88"/>
          <p:cNvSpPr/>
          <p:nvPr/>
        </p:nvSpPr>
        <p:spPr>
          <a:xfrm>
            <a:off x="3347864" y="3140968"/>
            <a:ext cx="45719" cy="45719"/>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0" name="Picture 89" descr="menora.gif"/>
          <p:cNvPicPr>
            <a:picLocks noChangeAspect="1"/>
          </p:cNvPicPr>
          <p:nvPr/>
        </p:nvPicPr>
        <p:blipFill>
          <a:blip r:embed="rId3" cstate="print"/>
          <a:stretch>
            <a:fillRect/>
          </a:stretch>
        </p:blipFill>
        <p:spPr>
          <a:xfrm>
            <a:off x="3203848" y="2780928"/>
            <a:ext cx="221010" cy="221010"/>
          </a:xfrm>
          <a:prstGeom prst="rect">
            <a:avLst/>
          </a:prstGeom>
        </p:spPr>
      </p:pic>
      <p:cxnSp>
        <p:nvCxnSpPr>
          <p:cNvPr id="92" name="Straight Connector 91"/>
          <p:cNvCxnSpPr/>
          <p:nvPr/>
        </p:nvCxnSpPr>
        <p:spPr>
          <a:xfrm>
            <a:off x="2987824" y="2708920"/>
            <a:ext cx="136815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824" y="3284984"/>
            <a:ext cx="136815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44" y="2996952"/>
            <a:ext cx="57606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812" y="2816932"/>
            <a:ext cx="2160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812" y="3176972"/>
            <a:ext cx="2160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39952" y="2852936"/>
            <a:ext cx="144016" cy="288032"/>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3" name="Flowchart: Delay 112"/>
          <p:cNvSpPr/>
          <p:nvPr/>
        </p:nvSpPr>
        <p:spPr>
          <a:xfrm rot="16200000">
            <a:off x="4103948" y="2960948"/>
            <a:ext cx="144016" cy="7200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4" name="Flowchart: Delay 113"/>
          <p:cNvSpPr/>
          <p:nvPr/>
        </p:nvSpPr>
        <p:spPr>
          <a:xfrm rot="16200000">
            <a:off x="4175956" y="2960948"/>
            <a:ext cx="144016" cy="7200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5" name="Rectangle 114"/>
          <p:cNvSpPr/>
          <p:nvPr/>
        </p:nvSpPr>
        <p:spPr>
          <a:xfrm>
            <a:off x="2123728" y="2924944"/>
            <a:ext cx="216024" cy="216024"/>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6" name="Oval 115"/>
          <p:cNvSpPr/>
          <p:nvPr/>
        </p:nvSpPr>
        <p:spPr>
          <a:xfrm flipH="1" flipV="1">
            <a:off x="2555776" y="2924944"/>
            <a:ext cx="264328" cy="224408"/>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7" name="Picture 116" descr="SHEEP.gif"/>
          <p:cNvPicPr>
            <a:picLocks noChangeAspect="1"/>
          </p:cNvPicPr>
          <p:nvPr/>
        </p:nvPicPr>
        <p:blipFill>
          <a:blip r:embed="rId4" cstate="print"/>
          <a:stretch>
            <a:fillRect/>
          </a:stretch>
        </p:blipFill>
        <p:spPr>
          <a:xfrm>
            <a:off x="1835696" y="2996952"/>
            <a:ext cx="229088" cy="174154"/>
          </a:xfrm>
          <a:prstGeom prst="rect">
            <a:avLst/>
          </a:prstGeom>
        </p:spPr>
      </p:pic>
      <p:sp>
        <p:nvSpPr>
          <p:cNvPr id="51" name="TextBox 50"/>
          <p:cNvSpPr txBox="1"/>
          <p:nvPr/>
        </p:nvSpPr>
        <p:spPr>
          <a:xfrm>
            <a:off x="2339752" y="2416532"/>
            <a:ext cx="2592288" cy="292388"/>
          </a:xfrm>
          <a:prstGeom prst="rect">
            <a:avLst/>
          </a:prstGeom>
          <a:noFill/>
        </p:spPr>
        <p:txBody>
          <a:bodyPr wrap="square" rtlCol="0">
            <a:spAutoFit/>
          </a:bodyPr>
          <a:lstStyle/>
          <a:p>
            <a:pPr algn="ctr"/>
            <a:r>
              <a:rPr lang="en-US" sz="1300" b="1" dirty="0">
                <a:solidFill>
                  <a:prstClr val="black"/>
                </a:solidFill>
              </a:rPr>
              <a:t>Gospel In Symbols</a:t>
            </a:r>
          </a:p>
        </p:txBody>
      </p:sp>
      <p:sp>
        <p:nvSpPr>
          <p:cNvPr id="54" name="TextBox 53"/>
          <p:cNvSpPr txBox="1"/>
          <p:nvPr/>
        </p:nvSpPr>
        <p:spPr>
          <a:xfrm rot="16200000">
            <a:off x="-655947" y="1492659"/>
            <a:ext cx="1619672" cy="307777"/>
          </a:xfrm>
          <a:prstGeom prst="rect">
            <a:avLst/>
          </a:prstGeom>
          <a:noFill/>
        </p:spPr>
        <p:txBody>
          <a:bodyPr wrap="square" rtlCol="0">
            <a:spAutoFit/>
          </a:bodyPr>
          <a:lstStyle/>
          <a:p>
            <a:r>
              <a:rPr lang="en-US" sz="1400" b="1" dirty="0">
                <a:solidFill>
                  <a:prstClr val="black"/>
                </a:solidFill>
              </a:rPr>
              <a:t>Eternity Past</a:t>
            </a:r>
          </a:p>
        </p:txBody>
      </p:sp>
      <p:sp>
        <p:nvSpPr>
          <p:cNvPr id="55" name="TextBox 54"/>
          <p:cNvSpPr txBox="1"/>
          <p:nvPr/>
        </p:nvSpPr>
        <p:spPr>
          <a:xfrm rot="16200000">
            <a:off x="8180276" y="1348644"/>
            <a:ext cx="1619672" cy="307777"/>
          </a:xfrm>
          <a:prstGeom prst="rect">
            <a:avLst/>
          </a:prstGeom>
          <a:noFill/>
        </p:spPr>
        <p:txBody>
          <a:bodyPr wrap="square" rtlCol="0">
            <a:spAutoFit/>
          </a:bodyPr>
          <a:lstStyle/>
          <a:p>
            <a:r>
              <a:rPr lang="en-US" sz="1400" b="1" dirty="0">
                <a:solidFill>
                  <a:prstClr val="black"/>
                </a:solidFill>
              </a:rPr>
              <a:t>Eternal Life</a:t>
            </a:r>
          </a:p>
        </p:txBody>
      </p:sp>
      <p:sp>
        <p:nvSpPr>
          <p:cNvPr id="98" name="Arc 97"/>
          <p:cNvSpPr/>
          <p:nvPr/>
        </p:nvSpPr>
        <p:spPr>
          <a:xfrm>
            <a:off x="0" y="404664"/>
            <a:ext cx="9144000" cy="6192688"/>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cxnSp>
        <p:nvCxnSpPr>
          <p:cNvPr id="56" name="Straight Connector 55"/>
          <p:cNvCxnSpPr/>
          <p:nvPr/>
        </p:nvCxnSpPr>
        <p:spPr>
          <a:xfrm>
            <a:off x="2209800" y="2209800"/>
            <a:ext cx="17526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6705600" y="3200400"/>
            <a:ext cx="1752600" cy="1257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019800" y="2590800"/>
            <a:ext cx="3048000" cy="307777"/>
          </a:xfrm>
          <a:prstGeom prst="rect">
            <a:avLst/>
          </a:prstGeom>
          <a:noFill/>
        </p:spPr>
        <p:txBody>
          <a:bodyPr wrap="square" rtlCol="0">
            <a:spAutoFit/>
          </a:bodyPr>
          <a:lstStyle/>
          <a:p>
            <a:pPr algn="ctr"/>
            <a:r>
              <a:rPr lang="en-US" sz="1400" b="1" dirty="0">
                <a:solidFill>
                  <a:prstClr val="black"/>
                </a:solidFill>
                <a:effectLst>
                  <a:glow rad="139700">
                    <a:srgbClr val="4F81BD">
                      <a:satMod val="175000"/>
                      <a:alpha val="40000"/>
                    </a:srgbClr>
                  </a:glow>
                </a:effectLst>
              </a:rPr>
              <a:t>New Covenant DNA</a:t>
            </a:r>
            <a:endParaRPr lang="en-US" sz="1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61" name="TextBox 60"/>
          <p:cNvSpPr txBox="1"/>
          <p:nvPr/>
        </p:nvSpPr>
        <p:spPr>
          <a:xfrm>
            <a:off x="1600200" y="1600200"/>
            <a:ext cx="3048000" cy="307777"/>
          </a:xfrm>
          <a:prstGeom prst="rect">
            <a:avLst/>
          </a:prstGeom>
          <a:noFill/>
        </p:spPr>
        <p:txBody>
          <a:bodyPr wrap="square" rtlCol="0">
            <a:spAutoFit/>
          </a:bodyPr>
          <a:lstStyle/>
          <a:p>
            <a:pPr algn="ctr"/>
            <a:r>
              <a:rPr lang="en-US" sz="1400" b="1" dirty="0">
                <a:solidFill>
                  <a:prstClr val="black"/>
                </a:solidFill>
                <a:effectLst>
                  <a:glow rad="139700">
                    <a:srgbClr val="4F81BD">
                      <a:satMod val="175000"/>
                      <a:alpha val="40000"/>
                    </a:srgbClr>
                  </a:glow>
                </a:effectLst>
              </a:rPr>
              <a:t>New Covenant DNA</a:t>
            </a:r>
            <a:endParaRPr lang="en-US" sz="1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cxnSp>
        <p:nvCxnSpPr>
          <p:cNvPr id="62" name="Straight Connector 61"/>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261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p:bldP spid="80" grpId="0" animBg="1"/>
      <p:bldP spid="81" grpId="0"/>
      <p:bldP spid="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1371600"/>
            <a:ext cx="4191000" cy="5632311"/>
          </a:xfrm>
          <a:prstGeom prst="rect">
            <a:avLst/>
          </a:prstGeom>
          <a:noFill/>
        </p:spPr>
        <p:txBody>
          <a:bodyPr wrap="square" rtlCol="0">
            <a:spAutoFit/>
          </a:bodyPr>
          <a:lstStyle/>
          <a:p>
            <a:pPr marL="514350" indent="-514350">
              <a:buFontTx/>
              <a:buAutoNum type="arabicPeriod"/>
            </a:pPr>
            <a:r>
              <a:rPr lang="en-US" sz="3000" dirty="0">
                <a:solidFill>
                  <a:prstClr val="white"/>
                </a:solidFill>
              </a:rPr>
              <a:t>Perfect, holy, just, righteous, spiritual</a:t>
            </a:r>
          </a:p>
          <a:p>
            <a:pPr marL="514350" indent="-514350">
              <a:buFontTx/>
              <a:buAutoNum type="arabicPeriod"/>
            </a:pPr>
            <a:r>
              <a:rPr lang="en-US" sz="3000" dirty="0">
                <a:solidFill>
                  <a:prstClr val="white"/>
                </a:solidFill>
              </a:rPr>
              <a:t>Written in the heart</a:t>
            </a:r>
          </a:p>
          <a:p>
            <a:pPr marL="514350" indent="-514350">
              <a:buFontTx/>
              <a:buAutoNum type="arabicPeriod"/>
            </a:pPr>
            <a:r>
              <a:rPr lang="en-US" sz="3000" dirty="0">
                <a:solidFill>
                  <a:prstClr val="white"/>
                </a:solidFill>
              </a:rPr>
              <a:t>Ordained to life</a:t>
            </a:r>
          </a:p>
          <a:p>
            <a:pPr marL="514350" indent="-514350">
              <a:buFontTx/>
              <a:buAutoNum type="arabicPeriod"/>
            </a:pPr>
            <a:r>
              <a:rPr lang="en-US" sz="3000" dirty="0">
                <a:solidFill>
                  <a:prstClr val="white"/>
                </a:solidFill>
              </a:rPr>
              <a:t>Established by faith</a:t>
            </a:r>
          </a:p>
          <a:p>
            <a:pPr marL="514350" indent="-514350">
              <a:buFontTx/>
              <a:buAutoNum type="arabicPeriod"/>
            </a:pPr>
            <a:r>
              <a:rPr lang="en-US" sz="3000" dirty="0">
                <a:solidFill>
                  <a:prstClr val="white"/>
                </a:solidFill>
              </a:rPr>
              <a:t>Truth</a:t>
            </a:r>
          </a:p>
          <a:p>
            <a:pPr marL="514350" indent="-514350">
              <a:buFontTx/>
              <a:buAutoNum type="arabicPeriod"/>
            </a:pPr>
            <a:r>
              <a:rPr lang="en-US" sz="3000" dirty="0">
                <a:solidFill>
                  <a:prstClr val="white"/>
                </a:solidFill>
              </a:rPr>
              <a:t>Converts the soul</a:t>
            </a:r>
          </a:p>
          <a:p>
            <a:pPr marL="514350" indent="-514350">
              <a:buFontTx/>
              <a:buAutoNum type="arabicPeriod"/>
            </a:pPr>
            <a:r>
              <a:rPr lang="en-US" sz="3000" dirty="0">
                <a:solidFill>
                  <a:prstClr val="white"/>
                </a:solidFill>
              </a:rPr>
              <a:t>Liberty/freedom</a:t>
            </a:r>
          </a:p>
          <a:p>
            <a:pPr marL="514350" indent="-514350">
              <a:buFontTx/>
              <a:buAutoNum type="arabicPeriod"/>
            </a:pPr>
            <a:r>
              <a:rPr lang="en-US" sz="3000" dirty="0">
                <a:solidFill>
                  <a:prstClr val="white"/>
                </a:solidFill>
              </a:rPr>
              <a:t>Fulfilled in the life of Spirit-filled believers, kept by God’s saints</a:t>
            </a:r>
          </a:p>
          <a:p>
            <a:pPr marL="514350" indent="-514350">
              <a:buFontTx/>
              <a:buAutoNum type="arabicPeriod"/>
            </a:pPr>
            <a:endParaRPr lang="en-US" sz="3000" dirty="0">
              <a:solidFill>
                <a:prstClr val="white"/>
              </a:solidFill>
            </a:endParaRPr>
          </a:p>
        </p:txBody>
      </p:sp>
      <p:sp>
        <p:nvSpPr>
          <p:cNvPr id="6" name="TextBox 5"/>
          <p:cNvSpPr txBox="1"/>
          <p:nvPr/>
        </p:nvSpPr>
        <p:spPr>
          <a:xfrm>
            <a:off x="4724400" y="1371600"/>
            <a:ext cx="4114800" cy="5170646"/>
          </a:xfrm>
          <a:prstGeom prst="rect">
            <a:avLst/>
          </a:prstGeom>
          <a:noFill/>
        </p:spPr>
        <p:txBody>
          <a:bodyPr wrap="square" rtlCol="0">
            <a:spAutoFit/>
          </a:bodyPr>
          <a:lstStyle/>
          <a:p>
            <a:pPr marL="514350" indent="-514350">
              <a:buFontTx/>
              <a:buAutoNum type="arabicPeriod"/>
            </a:pPr>
            <a:r>
              <a:rPr lang="en-US" sz="3000" dirty="0">
                <a:solidFill>
                  <a:prstClr val="white"/>
                </a:solidFill>
              </a:rPr>
              <a:t>The power of sin, condemnation</a:t>
            </a:r>
          </a:p>
          <a:p>
            <a:pPr marL="514350" indent="-514350">
              <a:buFontTx/>
              <a:buAutoNum type="arabicPeriod"/>
            </a:pPr>
            <a:r>
              <a:rPr lang="en-US" sz="3000" dirty="0">
                <a:solidFill>
                  <a:prstClr val="white"/>
                </a:solidFill>
              </a:rPr>
              <a:t>Written on stone</a:t>
            </a:r>
          </a:p>
          <a:p>
            <a:pPr marL="514350" indent="-514350">
              <a:buFontTx/>
              <a:buAutoNum type="arabicPeriod"/>
            </a:pPr>
            <a:r>
              <a:rPr lang="en-US" sz="3000" dirty="0">
                <a:solidFill>
                  <a:prstClr val="white"/>
                </a:solidFill>
              </a:rPr>
              <a:t>A letter that kills</a:t>
            </a:r>
          </a:p>
          <a:p>
            <a:pPr marL="514350" indent="-514350">
              <a:buFontTx/>
              <a:buAutoNum type="arabicPeriod"/>
            </a:pPr>
            <a:r>
              <a:rPr lang="en-US" sz="3000" dirty="0">
                <a:solidFill>
                  <a:prstClr val="white"/>
                </a:solidFill>
              </a:rPr>
              <a:t>Not based on faith</a:t>
            </a:r>
          </a:p>
          <a:p>
            <a:pPr marL="514350" indent="-514350">
              <a:buFontTx/>
              <a:buAutoNum type="arabicPeriod"/>
            </a:pPr>
            <a:r>
              <a:rPr lang="en-US" sz="3000" dirty="0">
                <a:solidFill>
                  <a:prstClr val="white"/>
                </a:solidFill>
              </a:rPr>
              <a:t>Veils the truth</a:t>
            </a:r>
          </a:p>
          <a:p>
            <a:pPr marL="514350" indent="-514350">
              <a:buFontTx/>
              <a:buAutoNum type="arabicPeriod"/>
            </a:pPr>
            <a:r>
              <a:rPr lang="en-US" sz="3000" dirty="0">
                <a:solidFill>
                  <a:prstClr val="white"/>
                </a:solidFill>
              </a:rPr>
              <a:t>A curse</a:t>
            </a:r>
          </a:p>
          <a:p>
            <a:pPr marL="514350" indent="-514350">
              <a:buFontTx/>
              <a:buAutoNum type="arabicPeriod"/>
            </a:pPr>
            <a:r>
              <a:rPr lang="en-US" sz="3000" dirty="0">
                <a:solidFill>
                  <a:prstClr val="white"/>
                </a:solidFill>
              </a:rPr>
              <a:t>Slavery/bondage</a:t>
            </a:r>
          </a:p>
          <a:p>
            <a:pPr marL="514350" indent="-514350">
              <a:buFontTx/>
              <a:buAutoNum type="arabicPeriod"/>
            </a:pPr>
            <a:r>
              <a:rPr lang="en-US" sz="3000" dirty="0">
                <a:solidFill>
                  <a:prstClr val="white"/>
                </a:solidFill>
              </a:rPr>
              <a:t>Must die to in order to have a relationship with Jesus</a:t>
            </a:r>
          </a:p>
        </p:txBody>
      </p:sp>
      <p:sp>
        <p:nvSpPr>
          <p:cNvPr id="8" name="Title 1"/>
          <p:cNvSpPr>
            <a:spLocks noGrp="1"/>
          </p:cNvSpPr>
          <p:nvPr>
            <p:ph type="title"/>
          </p:nvPr>
        </p:nvSpPr>
        <p:spPr>
          <a:xfrm>
            <a:off x="214282" y="152400"/>
            <a:ext cx="8701118" cy="857256"/>
          </a:xfrm>
        </p:spPr>
        <p:txBody>
          <a:bodyPr/>
          <a:lstStyle/>
          <a:p>
            <a:pPr algn="ctr"/>
            <a:r>
              <a:rPr lang="en-US" sz="3400" b="1" dirty="0">
                <a:latin typeface="+mj-lt"/>
              </a:rPr>
              <a:t>God’s </a:t>
            </a:r>
            <a:r>
              <a:rPr lang="en-US" sz="3600" b="1" dirty="0" smtClean="0">
                <a:latin typeface="+mj-lt"/>
              </a:rPr>
              <a:t>law/Covenant/Commandments</a:t>
            </a:r>
            <a:r>
              <a:rPr lang="en-US" sz="3400" b="1" dirty="0" smtClean="0">
                <a:latin typeface="+mj-lt"/>
              </a:rPr>
              <a:t> </a:t>
            </a:r>
            <a:r>
              <a:rPr lang="en-US" sz="3400" b="1" dirty="0">
                <a:latin typeface="+mj-lt"/>
              </a:rPr>
              <a:t>are</a:t>
            </a:r>
            <a:r>
              <a:rPr lang="en-US" sz="3400" b="1" dirty="0" smtClean="0">
                <a:latin typeface="+mj-lt"/>
              </a:rPr>
              <a:t>:</a:t>
            </a:r>
            <a:endParaRPr lang="en-US" sz="3400" dirty="0">
              <a:latin typeface="+mj-lt"/>
            </a:endParaRPr>
          </a:p>
        </p:txBody>
      </p:sp>
    </p:spTree>
    <p:extLst>
      <p:ext uri="{BB962C8B-B14F-4D97-AF65-F5344CB8AC3E}">
        <p14:creationId xmlns:p14="http://schemas.microsoft.com/office/powerpoint/2010/main" val="297353954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536" y="1484784"/>
            <a:ext cx="5472608" cy="3816424"/>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99" name="TextBox 98"/>
          <p:cNvSpPr txBox="1"/>
          <p:nvPr/>
        </p:nvSpPr>
        <p:spPr>
          <a:xfrm rot="19078729">
            <a:off x="135001" y="2051836"/>
            <a:ext cx="2088232" cy="369332"/>
          </a:xfrm>
          <a:prstGeom prst="rect">
            <a:avLst/>
          </a:prstGeom>
        </p:spPr>
        <p:style>
          <a:lnRef idx="0">
            <a:scrgbClr r="0" g="0" b="0"/>
          </a:lnRef>
          <a:fillRef idx="1001">
            <a:schemeClr val="lt1"/>
          </a:fillRef>
          <a:effectRef idx="0">
            <a:scrgbClr r="0" g="0" b="0"/>
          </a:effectRef>
          <a:fontRef idx="major"/>
        </p:style>
        <p:txBody>
          <a:bodyPr wrap="square" rtlCol="0">
            <a:spAutoFit/>
          </a:bodyPr>
          <a:lstStyle/>
          <a:p>
            <a:endParaRPr lang="en-US" dirty="0">
              <a:solidFill>
                <a:prstClr val="white"/>
              </a:solidFill>
            </a:endParaRPr>
          </a:p>
        </p:txBody>
      </p:sp>
      <p:sp>
        <p:nvSpPr>
          <p:cNvPr id="9" name="Arc 8"/>
          <p:cNvSpPr/>
          <p:nvPr/>
        </p:nvSpPr>
        <p:spPr>
          <a:xfrm>
            <a:off x="395536" y="1124744"/>
            <a:ext cx="8676456" cy="4608512"/>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664"/>
            <a:ext cx="9144000" cy="6192688"/>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wrap="square" rtlCol="0">
            <a:prstTxWarp prst="textCanUp">
              <a:avLst>
                <a:gd name="adj" fmla="val 66667"/>
              </a:avLst>
            </a:prstTxWarp>
            <a:spAutoFit/>
          </a:bodyPr>
          <a:lstStyle/>
          <a:p>
            <a:pPr algn="ct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0928"/>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0927"/>
            <a:ext cx="179512"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488" y="2708920"/>
            <a:ext cx="179511"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Grace</a:t>
            </a: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cxnSp>
        <p:nvCxnSpPr>
          <p:cNvPr id="41" name="Straight Connector 40"/>
          <p:cNvCxnSpPr/>
          <p:nvPr/>
        </p:nvCxnSpPr>
        <p:spPr>
          <a:xfrm rot="5400000">
            <a:off x="-252536" y="3645024"/>
            <a:ext cx="1296144"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8580" y="3753036"/>
            <a:ext cx="1512168"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524" y="3537012"/>
            <a:ext cx="108012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1580" y="3465004"/>
            <a:ext cx="936104"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624" y="3429000"/>
            <a:ext cx="864096"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4008" y="3429000"/>
            <a:ext cx="576064"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5328084" y="2893132"/>
            <a:ext cx="1224136"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2160" y="2564904"/>
            <a:ext cx="3059832" cy="1656184"/>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68" name="TextBox 67"/>
          <p:cNvSpPr txBox="1"/>
          <p:nvPr/>
        </p:nvSpPr>
        <p:spPr>
          <a:xfrm>
            <a:off x="1763688" y="1772816"/>
            <a:ext cx="2664296" cy="477054"/>
          </a:xfrm>
          <a:prstGeom prst="rect">
            <a:avLst/>
          </a:prstGeom>
          <a:noFill/>
        </p:spPr>
        <p:txBody>
          <a:bodyPr wrap="square" rtlCol="0">
            <a:spAutoFit/>
          </a:bodyPr>
          <a:lstStyle/>
          <a:p>
            <a:pPr algn="ctr"/>
            <a:r>
              <a:rPr lang="en-US" sz="1300" b="1" dirty="0">
                <a:solidFill>
                  <a:prstClr val="black"/>
                </a:solidFill>
              </a:rPr>
              <a:t>God’s Historical Old Covenant</a:t>
            </a:r>
          </a:p>
          <a:p>
            <a:pPr algn="ct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sz="1300" dirty="0">
                <a:ln w="50800"/>
                <a:solidFill>
                  <a:sysClr val="windowText" lastClr="000000"/>
                </a:solidFill>
              </a:rPr>
              <a:t>David</a:t>
            </a:r>
          </a:p>
        </p:txBody>
      </p:sp>
      <p:sp>
        <p:nvSpPr>
          <p:cNvPr id="76" name="TextBox 75"/>
          <p:cNvSpPr txBox="1"/>
          <p:nvPr/>
        </p:nvSpPr>
        <p:spPr>
          <a:xfrm>
            <a:off x="5867400" y="3501008"/>
            <a:ext cx="1296144" cy="369332"/>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US" b="1" dirty="0">
                <a:ln w="50800"/>
                <a:solidFill>
                  <a:sysClr val="windowText" lastClr="000000"/>
                </a:solidFill>
              </a:rPr>
              <a:t>JESUS</a:t>
            </a:r>
          </a:p>
        </p:txBody>
      </p:sp>
      <p:sp>
        <p:nvSpPr>
          <p:cNvPr id="77" name="TextBox 76"/>
          <p:cNvSpPr txBox="1"/>
          <p:nvPr/>
        </p:nvSpPr>
        <p:spPr>
          <a:xfrm>
            <a:off x="6012160" y="2780928"/>
            <a:ext cx="3131840" cy="477054"/>
          </a:xfrm>
          <a:prstGeom prst="rect">
            <a:avLst/>
          </a:prstGeom>
          <a:noFill/>
        </p:spPr>
        <p:txBody>
          <a:bodyPr wrap="square" rtlCol="0">
            <a:spAutoFit/>
          </a:bodyPr>
          <a:lstStyle/>
          <a:p>
            <a:pPr algn="ctr"/>
            <a:r>
              <a:rPr lang="en-US" sz="1300" b="1" dirty="0">
                <a:solidFill>
                  <a:prstClr val="black"/>
                </a:solidFill>
              </a:rPr>
              <a:t>God’s Historical New Covenant</a:t>
            </a:r>
          </a:p>
          <a:p>
            <a:pPr algn="ctr"/>
            <a:r>
              <a:rPr lang="en-US" sz="1200" dirty="0">
                <a:solidFill>
                  <a:prstClr val="black"/>
                </a:solidFill>
              </a:rPr>
              <a:t>(Everlasting Gospel - NT Era)</a:t>
            </a:r>
          </a:p>
        </p:txBody>
      </p:sp>
      <p:sp>
        <p:nvSpPr>
          <p:cNvPr id="78" name="Arc 77"/>
          <p:cNvSpPr/>
          <p:nvPr/>
        </p:nvSpPr>
        <p:spPr>
          <a:xfrm rot="10800000">
            <a:off x="107504" y="332656"/>
            <a:ext cx="8964481" cy="6120680"/>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79" name="TextBox 78"/>
          <p:cNvSpPr txBox="1"/>
          <p:nvPr/>
        </p:nvSpPr>
        <p:spPr>
          <a:xfrm>
            <a:off x="1979712" y="5739933"/>
            <a:ext cx="5328592" cy="569387"/>
          </a:xfrm>
          <a:prstGeom prst="rect">
            <a:avLst/>
          </a:prstGeom>
          <a:noFill/>
        </p:spPr>
        <p:txBody>
          <a:bodyPr wrap="square" rtlCol="0">
            <a:spAutoFit/>
          </a:bodyPr>
          <a:lstStyle/>
          <a:p>
            <a:pPr algn="ct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r>
              <a:rPr lang="en-US" sz="1400" dirty="0">
                <a:solidFill>
                  <a:prstClr val="black"/>
                </a:solidFill>
              </a:rPr>
              <a:t>Gospel Accepted and Internalized</a:t>
            </a:r>
          </a:p>
        </p:txBody>
      </p:sp>
      <p:sp>
        <p:nvSpPr>
          <p:cNvPr id="80" name="Arc 79"/>
          <p:cNvSpPr/>
          <p:nvPr/>
        </p:nvSpPr>
        <p:spPr>
          <a:xfrm rot="10800000">
            <a:off x="395536" y="1340768"/>
            <a:ext cx="8676458" cy="4248472"/>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1" name="TextBox 80"/>
          <p:cNvSpPr txBox="1"/>
          <p:nvPr/>
        </p:nvSpPr>
        <p:spPr>
          <a:xfrm>
            <a:off x="1979712" y="4869160"/>
            <a:ext cx="5400600" cy="569387"/>
          </a:xfrm>
          <a:prstGeom prst="rect">
            <a:avLst/>
          </a:prstGeom>
          <a:noFill/>
        </p:spPr>
        <p:txBody>
          <a:bodyPr wrap="square" rtlCol="0">
            <a:spAutoFit/>
          </a:bodyPr>
          <a:lstStyle/>
          <a:p>
            <a:pPr algn="ct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19872" y="2996952"/>
            <a:ext cx="576064"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1880" y="2924944"/>
            <a:ext cx="144016" cy="144016"/>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7" name="Rectangle 86"/>
          <p:cNvSpPr/>
          <p:nvPr/>
        </p:nvSpPr>
        <p:spPr>
          <a:xfrm>
            <a:off x="3203848" y="3068960"/>
            <a:ext cx="216024" cy="144016"/>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8" name="Oval 87"/>
          <p:cNvSpPr/>
          <p:nvPr/>
        </p:nvSpPr>
        <p:spPr>
          <a:xfrm>
            <a:off x="3241552" y="3140968"/>
            <a:ext cx="45719" cy="45719"/>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9" name="Oval 88"/>
          <p:cNvSpPr/>
          <p:nvPr/>
        </p:nvSpPr>
        <p:spPr>
          <a:xfrm>
            <a:off x="3347864" y="3140968"/>
            <a:ext cx="45719" cy="45719"/>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0" name="Picture 89" descr="menora.gif"/>
          <p:cNvPicPr>
            <a:picLocks noChangeAspect="1"/>
          </p:cNvPicPr>
          <p:nvPr/>
        </p:nvPicPr>
        <p:blipFill>
          <a:blip r:embed="rId3" cstate="print"/>
          <a:stretch>
            <a:fillRect/>
          </a:stretch>
        </p:blipFill>
        <p:spPr>
          <a:xfrm>
            <a:off x="3203848" y="2780928"/>
            <a:ext cx="221010" cy="221010"/>
          </a:xfrm>
          <a:prstGeom prst="rect">
            <a:avLst/>
          </a:prstGeom>
        </p:spPr>
      </p:pic>
      <p:cxnSp>
        <p:nvCxnSpPr>
          <p:cNvPr id="92" name="Straight Connector 91"/>
          <p:cNvCxnSpPr/>
          <p:nvPr/>
        </p:nvCxnSpPr>
        <p:spPr>
          <a:xfrm>
            <a:off x="2987824" y="2708920"/>
            <a:ext cx="136815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824" y="3284984"/>
            <a:ext cx="136815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44" y="2996952"/>
            <a:ext cx="57606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812" y="2816932"/>
            <a:ext cx="2160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812" y="3176972"/>
            <a:ext cx="2160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39952" y="2852936"/>
            <a:ext cx="144016" cy="288032"/>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3" name="Flowchart: Delay 112"/>
          <p:cNvSpPr/>
          <p:nvPr/>
        </p:nvSpPr>
        <p:spPr>
          <a:xfrm rot="16200000">
            <a:off x="4103948" y="2960948"/>
            <a:ext cx="144016" cy="7200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4" name="Flowchart: Delay 113"/>
          <p:cNvSpPr/>
          <p:nvPr/>
        </p:nvSpPr>
        <p:spPr>
          <a:xfrm rot="16200000">
            <a:off x="4175956" y="2960948"/>
            <a:ext cx="144016" cy="7200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5" name="Rectangle 114"/>
          <p:cNvSpPr/>
          <p:nvPr/>
        </p:nvSpPr>
        <p:spPr>
          <a:xfrm>
            <a:off x="2123728" y="2924944"/>
            <a:ext cx="216024" cy="216024"/>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6" name="Oval 115"/>
          <p:cNvSpPr/>
          <p:nvPr/>
        </p:nvSpPr>
        <p:spPr>
          <a:xfrm flipH="1" flipV="1">
            <a:off x="2555776" y="2924944"/>
            <a:ext cx="264328" cy="224408"/>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7" name="Picture 116" descr="SHEEP.gif"/>
          <p:cNvPicPr>
            <a:picLocks noChangeAspect="1"/>
          </p:cNvPicPr>
          <p:nvPr/>
        </p:nvPicPr>
        <p:blipFill>
          <a:blip r:embed="rId4" cstate="print"/>
          <a:stretch>
            <a:fillRect/>
          </a:stretch>
        </p:blipFill>
        <p:spPr>
          <a:xfrm>
            <a:off x="1835696" y="2996952"/>
            <a:ext cx="229088" cy="174154"/>
          </a:xfrm>
          <a:prstGeom prst="rect">
            <a:avLst/>
          </a:prstGeom>
        </p:spPr>
      </p:pic>
      <p:sp>
        <p:nvSpPr>
          <p:cNvPr id="51" name="TextBox 50"/>
          <p:cNvSpPr txBox="1"/>
          <p:nvPr/>
        </p:nvSpPr>
        <p:spPr>
          <a:xfrm>
            <a:off x="2339752" y="2416532"/>
            <a:ext cx="2592288" cy="292388"/>
          </a:xfrm>
          <a:prstGeom prst="rect">
            <a:avLst/>
          </a:prstGeom>
          <a:noFill/>
        </p:spPr>
        <p:txBody>
          <a:bodyPr wrap="square" rtlCol="0">
            <a:spAutoFit/>
          </a:bodyPr>
          <a:lstStyle/>
          <a:p>
            <a:pPr algn="ctr"/>
            <a:r>
              <a:rPr lang="en-US" sz="1300" b="1" dirty="0">
                <a:solidFill>
                  <a:prstClr val="black"/>
                </a:solidFill>
              </a:rPr>
              <a:t>Gospel In Symbols</a:t>
            </a:r>
          </a:p>
        </p:txBody>
      </p:sp>
      <p:sp>
        <p:nvSpPr>
          <p:cNvPr id="54" name="TextBox 53"/>
          <p:cNvSpPr txBox="1"/>
          <p:nvPr/>
        </p:nvSpPr>
        <p:spPr>
          <a:xfrm rot="16200000">
            <a:off x="-655947" y="1492659"/>
            <a:ext cx="1619672" cy="307777"/>
          </a:xfrm>
          <a:prstGeom prst="rect">
            <a:avLst/>
          </a:prstGeom>
          <a:noFill/>
        </p:spPr>
        <p:txBody>
          <a:bodyPr wrap="square" rtlCol="0">
            <a:spAutoFit/>
          </a:bodyPr>
          <a:lstStyle/>
          <a:p>
            <a:r>
              <a:rPr lang="en-US" sz="1400" b="1" dirty="0">
                <a:solidFill>
                  <a:prstClr val="black"/>
                </a:solidFill>
              </a:rPr>
              <a:t>Eternity Past</a:t>
            </a:r>
          </a:p>
        </p:txBody>
      </p:sp>
      <p:sp>
        <p:nvSpPr>
          <p:cNvPr id="55" name="TextBox 54"/>
          <p:cNvSpPr txBox="1"/>
          <p:nvPr/>
        </p:nvSpPr>
        <p:spPr>
          <a:xfrm rot="16200000">
            <a:off x="8180276" y="1348644"/>
            <a:ext cx="1619672" cy="307777"/>
          </a:xfrm>
          <a:prstGeom prst="rect">
            <a:avLst/>
          </a:prstGeom>
          <a:noFill/>
        </p:spPr>
        <p:txBody>
          <a:bodyPr wrap="square" rtlCol="0">
            <a:spAutoFit/>
          </a:bodyPr>
          <a:lstStyle/>
          <a:p>
            <a:r>
              <a:rPr lang="en-US" sz="1400" b="1" dirty="0">
                <a:solidFill>
                  <a:prstClr val="black"/>
                </a:solidFill>
              </a:rPr>
              <a:t>Eternal Life</a:t>
            </a:r>
          </a:p>
        </p:txBody>
      </p:sp>
      <p:sp>
        <p:nvSpPr>
          <p:cNvPr id="98" name="Arc 97"/>
          <p:cNvSpPr/>
          <p:nvPr/>
        </p:nvSpPr>
        <p:spPr>
          <a:xfrm>
            <a:off x="0" y="404664"/>
            <a:ext cx="9144000" cy="6192688"/>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cxnSp>
        <p:nvCxnSpPr>
          <p:cNvPr id="56" name="Straight Connector 55"/>
          <p:cNvCxnSpPr/>
          <p:nvPr/>
        </p:nvCxnSpPr>
        <p:spPr>
          <a:xfrm>
            <a:off x="2209800" y="2209800"/>
            <a:ext cx="17526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6705600" y="3200400"/>
            <a:ext cx="1752600" cy="1257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019800" y="2590800"/>
            <a:ext cx="3048000" cy="307777"/>
          </a:xfrm>
          <a:prstGeom prst="rect">
            <a:avLst/>
          </a:prstGeom>
          <a:noFill/>
        </p:spPr>
        <p:txBody>
          <a:bodyPr wrap="square" rtlCol="0">
            <a:spAutoFit/>
          </a:bodyPr>
          <a:lstStyle/>
          <a:p>
            <a:pPr algn="ctr"/>
            <a:r>
              <a:rPr lang="en-US" sz="1400" b="1" dirty="0">
                <a:solidFill>
                  <a:prstClr val="black"/>
                </a:solidFill>
                <a:effectLst>
                  <a:glow rad="139700">
                    <a:srgbClr val="4F81BD">
                      <a:satMod val="175000"/>
                      <a:alpha val="40000"/>
                    </a:srgbClr>
                  </a:glow>
                </a:effectLst>
              </a:rPr>
              <a:t>New Covenant DNA</a:t>
            </a:r>
            <a:endParaRPr lang="en-US" sz="1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61" name="TextBox 60"/>
          <p:cNvSpPr txBox="1"/>
          <p:nvPr/>
        </p:nvSpPr>
        <p:spPr>
          <a:xfrm>
            <a:off x="1600200" y="1600200"/>
            <a:ext cx="3048000" cy="307777"/>
          </a:xfrm>
          <a:prstGeom prst="rect">
            <a:avLst/>
          </a:prstGeom>
          <a:noFill/>
        </p:spPr>
        <p:txBody>
          <a:bodyPr wrap="square" rtlCol="0">
            <a:spAutoFit/>
          </a:bodyPr>
          <a:lstStyle/>
          <a:p>
            <a:pPr algn="ctr"/>
            <a:r>
              <a:rPr lang="en-US" sz="1400" b="1" dirty="0">
                <a:solidFill>
                  <a:prstClr val="black"/>
                </a:solidFill>
                <a:effectLst>
                  <a:glow rad="139700">
                    <a:srgbClr val="4F81BD">
                      <a:satMod val="175000"/>
                      <a:alpha val="40000"/>
                    </a:srgbClr>
                  </a:glow>
                </a:effectLst>
              </a:rPr>
              <a:t>New Covenant DNA</a:t>
            </a:r>
            <a:endParaRPr lang="en-US" sz="1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cxnSp>
        <p:nvCxnSpPr>
          <p:cNvPr id="62" name="Straight Connector 61"/>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0" name="TextBox 59"/>
          <p:cNvSpPr txBox="1"/>
          <p:nvPr/>
        </p:nvSpPr>
        <p:spPr>
          <a:xfrm>
            <a:off x="4953000" y="1524000"/>
            <a:ext cx="2819400" cy="646331"/>
          </a:xfrm>
          <a:prstGeom prst="rect">
            <a:avLst/>
          </a:prstGeom>
          <a:noFill/>
          <a:effectLst>
            <a:glow rad="228600">
              <a:schemeClr val="accent2">
                <a:satMod val="175000"/>
                <a:alpha val="40000"/>
              </a:schemeClr>
            </a:glow>
          </a:effectLst>
        </p:spPr>
        <p:txBody>
          <a:bodyPr wrap="square" rtlCol="0">
            <a:spAutoFit/>
          </a:bodyPr>
          <a:lstStyle/>
          <a:p>
            <a:pPr algn="ctr"/>
            <a:r>
              <a:rPr lang="en-US" b="1" dirty="0">
                <a:solidFill>
                  <a:prstClr val="black"/>
                </a:solidFill>
                <a:effectLst>
                  <a:glow rad="228600">
                    <a:srgbClr val="C0504D">
                      <a:satMod val="175000"/>
                      <a:alpha val="40000"/>
                    </a:srgbClr>
                  </a:glow>
                </a:effectLst>
              </a:rPr>
              <a:t>Above the line</a:t>
            </a:r>
          </a:p>
          <a:p>
            <a:pPr algn="ctr"/>
            <a:r>
              <a:rPr lang="en-US" b="1" dirty="0">
                <a:solidFill>
                  <a:prstClr val="black"/>
                </a:solidFill>
                <a:effectLst>
                  <a:glow rad="228600">
                    <a:srgbClr val="C0504D">
                      <a:satMod val="175000"/>
                      <a:alpha val="40000"/>
                    </a:srgbClr>
                  </a:glow>
                </a:effectLst>
              </a:rPr>
              <a:t>Historical Orientation</a:t>
            </a:r>
          </a:p>
        </p:txBody>
      </p:sp>
      <p:sp>
        <p:nvSpPr>
          <p:cNvPr id="63" name="TextBox 62"/>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Tree>
    <p:extLst>
      <p:ext uri="{BB962C8B-B14F-4D97-AF65-F5344CB8AC3E}">
        <p14:creationId xmlns:p14="http://schemas.microsoft.com/office/powerpoint/2010/main" val="84226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dissolve">
                                      <p:cBhvr>
                                        <p:cTn id="7" dur="125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dissolve">
                                      <p:cBhvr>
                                        <p:cTn id="12" dur="125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304800"/>
            <a:ext cx="8229600" cy="11430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fontAlgn="auto">
              <a:spcAft>
                <a:spcPts val="0"/>
              </a:spcAft>
              <a:defRPr/>
            </a:pP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Galatians 4:21 – 5:1</a:t>
            </a: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1169979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5001419"/>
          </a:xfrm>
        </p:spPr>
        <p:txBody>
          <a:bodyPr rtlCol="0">
            <a:normAutofit/>
          </a:bodyPr>
          <a:lstStyle/>
          <a:p>
            <a:pPr indent="0" fontAlgn="auto">
              <a:spcAft>
                <a:spcPts val="0"/>
              </a:spcAft>
              <a:buNone/>
              <a:tabLst>
                <a:tab pos="342900" algn="l"/>
              </a:tabLst>
              <a:defRPr/>
            </a:pPr>
            <a:r>
              <a:rPr lang="en-US" sz="28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Tell me, you who want to be under the law, are you not aware of what the law says? </a:t>
            </a:r>
            <a:r>
              <a:rPr lang="en-US" sz="28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22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For it is written that Abraham had two sons, one by the slave woman and the other by the free woman. </a:t>
            </a:r>
            <a:r>
              <a:rPr lang="en-US" sz="28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23</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His son by the slave woman was born according to the flesh, but his son by the free woman was born as the result of a divine promise. </a:t>
            </a:r>
            <a:r>
              <a:rPr lang="en-US" sz="28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24</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These things are being taken figuratively: The women represent </a:t>
            </a:r>
            <a:r>
              <a:rPr lang="en-US" sz="2800" b="1" u="sng" dirty="0" smtClean="0">
                <a:ln>
                  <a:prstDash val="solid"/>
                </a:ln>
                <a:solidFill>
                  <a:srgbClr val="E6E6E6"/>
                </a:solidFill>
                <a:effectLst>
                  <a:outerShdw blurRad="88000" dist="50800" dir="5040000" algn="tl">
                    <a:schemeClr val="accent4">
                      <a:tint val="80000"/>
                      <a:satMod val="250000"/>
                      <a:alpha val="45000"/>
                    </a:schemeClr>
                  </a:outerShdw>
                </a:effectLst>
              </a:rPr>
              <a:t>two covenants</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Title 1"/>
          <p:cNvSpPr>
            <a:spLocks noGrp="1"/>
          </p:cNvSpPr>
          <p:nvPr>
            <p:ph type="title"/>
          </p:nvPr>
        </p:nvSpPr>
        <p:spPr>
          <a:xfrm>
            <a:off x="457200" y="381000"/>
            <a:ext cx="8229600" cy="15240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fontAlgn="auto">
              <a:spcAft>
                <a:spcPts val="0"/>
              </a:spcAft>
              <a:defRPr/>
            </a:pP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Two Covenants</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Galatians 4:21 – 5:1</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a typeface="+mn-ea"/>
                <a:cs typeface="+mn-cs"/>
              </a:rPr>
              <a:t>Old Covenant</a:t>
            </a:r>
            <a:r>
              <a:rPr lang="en-US" sz="3600" dirty="0">
                <a:solidFill>
                  <a:prstClr val="white"/>
                </a:solidFill>
                <a:ea typeface="+mn-ea"/>
                <a:cs typeface="+mn-cs"/>
              </a:rPr>
              <a:t>/</a:t>
            </a:r>
            <a:r>
              <a:rPr lang="en-US" sz="36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a typeface="+mn-ea"/>
                <a:cs typeface="+mn-cs"/>
              </a:rPr>
              <a:t>New Covenant</a:t>
            </a: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4132828138"/>
      </p:ext>
    </p:extLst>
  </p:cSld>
  <p:clrMapOvr>
    <a:masterClrMapping/>
  </p:clrMapOvr>
  <p:transition spd="slow">
    <p:randomBa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1981202"/>
          <a:ext cx="8686800" cy="4608790"/>
        </p:xfrm>
        <a:graphic>
          <a:graphicData uri="http://schemas.openxmlformats.org/drawingml/2006/table">
            <a:tbl>
              <a:tblPr firstRow="1" bandRow="1"/>
              <a:tblGrid>
                <a:gridCol w="4343400"/>
                <a:gridCol w="4343400"/>
              </a:tblGrid>
              <a:tr h="533398">
                <a:tc>
                  <a:txBody>
                    <a:bodyPr/>
                    <a:lstStyle/>
                    <a:p>
                      <a:pPr marL="176213" indent="-176213" algn="l">
                        <a:buFont typeface="Arial" pitchFamily="34" charset="0"/>
                        <a:buChar char="•"/>
                      </a:pPr>
                      <a:r>
                        <a:rPr lang="en-US" sz="2200" kern="1200" baseline="0" dirty="0" smtClean="0">
                          <a:ln>
                            <a:solidFill>
                              <a:schemeClr val="tx1"/>
                            </a:solidFill>
                          </a:ln>
                          <a:solidFill>
                            <a:schemeClr val="tx1"/>
                          </a:solidFill>
                          <a:latin typeface="+mn-lt"/>
                          <a:ea typeface="+mn-ea"/>
                          <a:cs typeface="+mn-cs"/>
                        </a:rPr>
                        <a:t>Abraham’s son “by the slave woman” </a:t>
                      </a:r>
                      <a:r>
                        <a:rPr lang="en-US" sz="1800" kern="1200" baseline="0" dirty="0" smtClean="0">
                          <a:ln>
                            <a:solidFill>
                              <a:schemeClr val="tx1"/>
                            </a:solidFill>
                          </a:ln>
                          <a:solidFill>
                            <a:schemeClr val="tx1"/>
                          </a:solidFill>
                          <a:latin typeface="+mn-lt"/>
                          <a:ea typeface="+mn-ea"/>
                          <a:cs typeface="+mn-cs"/>
                        </a:rPr>
                        <a:t>(4:22)</a:t>
                      </a:r>
                      <a:r>
                        <a:rPr lang="en-US" sz="2200" kern="1200" dirty="0" smtClean="0">
                          <a:ln>
                            <a:solidFill>
                              <a:schemeClr val="tx1"/>
                            </a:solidFill>
                          </a:ln>
                          <a:solidFill>
                            <a:schemeClr val="tx1"/>
                          </a:solidFill>
                          <a:latin typeface="+mn-lt"/>
                          <a:ea typeface="+mn-ea"/>
                          <a:cs typeface="+mn-cs"/>
                        </a:rPr>
                        <a:t>	</a:t>
                      </a:r>
                      <a:endParaRPr lang="en-US" sz="2200" dirty="0">
                        <a:ln>
                          <a:solidFill>
                            <a:schemeClr val="tx1"/>
                          </a:solidFill>
                        </a:ln>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176213" indent="-176213" algn="l">
                        <a:buFont typeface="Arial" pitchFamily="34" charset="0"/>
                        <a:buChar char="•"/>
                      </a:pPr>
                      <a:r>
                        <a:rPr lang="en-US" sz="2200" baseline="0" dirty="0" smtClean="0">
                          <a:ln>
                            <a:solidFill>
                              <a:schemeClr val="tx1"/>
                            </a:solidFill>
                          </a:ln>
                          <a:solidFill>
                            <a:schemeClr val="tx1"/>
                          </a:solidFill>
                        </a:rPr>
                        <a:t>Abraham’s son “by the free woman” </a:t>
                      </a:r>
                      <a:r>
                        <a:rPr lang="en-US" sz="1800" baseline="0" dirty="0" smtClean="0">
                          <a:ln>
                            <a:solidFill>
                              <a:schemeClr val="tx1"/>
                            </a:solidFill>
                          </a:ln>
                          <a:solidFill>
                            <a:schemeClr val="tx1"/>
                          </a:solidFill>
                        </a:rPr>
                        <a:t>(4:22)</a:t>
                      </a:r>
                      <a:endParaRPr lang="en-US" sz="18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“Born according to the flesh”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“Born as result of promise,” “born according to the Spirit”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“Hagar… Mount Sinai… present Jerusalem… slavery” </a:t>
                      </a:r>
                      <a:r>
                        <a:rPr lang="en-US" sz="1800" kern="1200" baseline="0" dirty="0" smtClean="0">
                          <a:ln>
                            <a:solidFill>
                              <a:schemeClr val="tx1"/>
                            </a:solidFill>
                          </a:ln>
                          <a:solidFill>
                            <a:schemeClr val="tx1"/>
                          </a:solidFill>
                          <a:latin typeface="+mn-lt"/>
                          <a:ea typeface="+mn-ea"/>
                          <a:cs typeface="+mn-cs"/>
                        </a:rPr>
                        <a:t>(4:25)</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“Jerusalem above” is “our mother”… “free” </a:t>
                      </a:r>
                      <a:r>
                        <a:rPr lang="en-US" sz="1800" kern="1200" baseline="0" dirty="0" smtClean="0">
                          <a:ln>
                            <a:solidFill>
                              <a:schemeClr val="tx1"/>
                            </a:solidFill>
                          </a:ln>
                          <a:solidFill>
                            <a:schemeClr val="tx1"/>
                          </a:solidFill>
                          <a:latin typeface="+mn-lt"/>
                          <a:ea typeface="+mn-ea"/>
                          <a:cs typeface="+mn-cs"/>
                        </a:rPr>
                        <a:t>(4:26)</a:t>
                      </a:r>
                      <a:endParaRPr lang="en-US" sz="1800" dirty="0"/>
                    </a:p>
                  </a:txBody>
                  <a:tcPr/>
                </a:tc>
              </a:tr>
              <a:tr h="769358">
                <a:tc>
                  <a:txBody>
                    <a:bodyPr/>
                    <a:lstStyle/>
                    <a:p>
                      <a:pPr>
                        <a:buFont typeface="Arial" pitchFamily="34" charset="0"/>
                        <a:buChar char="•"/>
                      </a:pPr>
                      <a:r>
                        <a:rPr lang="en-US" sz="2200" kern="1200" baseline="0" dirty="0" smtClean="0">
                          <a:ln>
                            <a:solidFill>
                              <a:schemeClr val="tx1"/>
                            </a:solidFill>
                          </a:ln>
                          <a:solidFill>
                            <a:schemeClr val="tx1"/>
                          </a:solidFill>
                          <a:latin typeface="+mn-lt"/>
                          <a:ea typeface="+mn-ea"/>
                          <a:cs typeface="+mn-cs"/>
                        </a:rPr>
                        <a:t> “persecuted” the free son </a:t>
                      </a:r>
                      <a:r>
                        <a:rPr lang="en-US" sz="1800" kern="1200" baseline="0" dirty="0" smtClean="0">
                          <a:ln>
                            <a:solidFill>
                              <a:schemeClr val="tx1"/>
                            </a:solidFill>
                          </a:ln>
                          <a:solidFill>
                            <a:schemeClr val="tx1"/>
                          </a:solidFill>
                          <a:latin typeface="+mn-lt"/>
                          <a:ea typeface="+mn-ea"/>
                          <a:cs typeface="+mn-cs"/>
                        </a:rPr>
                        <a:t>(4:29)</a:t>
                      </a:r>
                      <a:endParaRPr lang="en-US" sz="1800" dirty="0"/>
                    </a:p>
                  </a:txBody>
                  <a:tcPr/>
                </a:tc>
                <a:tc>
                  <a:txBody>
                    <a:bodyPr/>
                    <a:lstStyle/>
                    <a:p>
                      <a:pPr marL="0" marR="0" indent="0"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 “Persecuted” by the slave son </a:t>
                      </a:r>
                      <a:r>
                        <a:rPr lang="en-US" sz="1800" kern="1200" baseline="0" dirty="0" smtClean="0">
                          <a:ln>
                            <a:solidFill>
                              <a:schemeClr val="tx1"/>
                            </a:solidFill>
                          </a:ln>
                          <a:solidFill>
                            <a:schemeClr val="tx1"/>
                          </a:solidFill>
                          <a:latin typeface="+mn-lt"/>
                          <a:ea typeface="+mn-ea"/>
                          <a:cs typeface="+mn-cs"/>
                        </a:rPr>
                        <a:t>(4:29)</a:t>
                      </a:r>
                      <a:endParaRPr lang="en-US" sz="1800" dirty="0" smtClean="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“slave . . . will never share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 woman’s son” shares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“Burdened. . . By a yoke of slavery”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“Freedom… Christ has set us free”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r>
            </a:tbl>
          </a:graphicData>
        </a:graphic>
      </p:graphicFrame>
      <p:sp>
        <p:nvSpPr>
          <p:cNvPr id="10" name="Title 1"/>
          <p:cNvSpPr>
            <a:spLocks noGrp="1"/>
          </p:cNvSpPr>
          <p:nvPr>
            <p:ph type="title"/>
          </p:nvPr>
        </p:nvSpPr>
        <p:spPr>
          <a:xfrm>
            <a:off x="457200" y="0"/>
            <a:ext cx="8229600" cy="1143000"/>
          </a:xfrm>
          <a:prstGeom prst="rect">
            <a:avLst/>
          </a:prstGeo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Two Covenants</a:t>
            </a:r>
            <a:b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Galatians 4:21 – 5:1</a:t>
            </a:r>
            <a: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r>
            <a:b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endParaRPr kumimoji="0" lang="en-US" sz="1800" b="1" i="0" u="none" strike="noStrike" kern="0" cap="none" spc="0" normalizeH="0" baseline="0" noProof="0" dirty="0">
              <a:ln>
                <a:prstDash val="solid"/>
              </a:ln>
              <a:solidFill>
                <a:schemeClr val="tx1"/>
              </a:solidFill>
              <a:effectLst>
                <a:outerShdw blurRad="88000" dist="50800" dir="5040000" algn="tl">
                  <a:srgbClr val="8064A2">
                    <a:tint val="80000"/>
                    <a:satMod val="250000"/>
                    <a:alpha val="45000"/>
                  </a:srgbClr>
                </a:outerShdw>
              </a:effectLst>
              <a:uLnTx/>
              <a:uFillTx/>
            </a:endParaRPr>
          </a:p>
        </p:txBody>
      </p:sp>
      <p:sp>
        <p:nvSpPr>
          <p:cNvPr id="13" name="Content Placeholder 2"/>
          <p:cNvSpPr txBox="1">
            <a:spLocks/>
          </p:cNvSpPr>
          <p:nvPr/>
        </p:nvSpPr>
        <p:spPr bwMode="auto">
          <a:xfrm>
            <a:off x="457200" y="1170781"/>
            <a:ext cx="8229600" cy="58181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gn="ctr">
              <a:spcBef>
                <a:spcPct val="20000"/>
              </a:spcBef>
              <a:buFont typeface="Arial" charset="0"/>
              <a:buNone/>
              <a:defRPr/>
            </a:pPr>
            <a:r>
              <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Old Covenant</a:t>
            </a:r>
            <a:r>
              <a:rPr lang="en-US" sz="3200" dirty="0">
                <a:solidFill>
                  <a:sysClr val="window" lastClr="FFFFFF"/>
                </a:solidFill>
              </a:rPr>
              <a:t>/</a:t>
            </a:r>
            <a:r>
              <a:rPr lang="en-US" sz="3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Covenant</a:t>
            </a:r>
          </a:p>
          <a:p>
            <a:pPr marL="342900" indent="22225">
              <a:spcBef>
                <a:spcPct val="20000"/>
              </a:spcBef>
              <a:buFont typeface="Arial" pitchFamily="34" charset="0"/>
              <a:buNone/>
              <a:defRPr/>
            </a:pP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28457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58707151"/>
              </p:ext>
            </p:extLst>
          </p:nvPr>
        </p:nvGraphicFramePr>
        <p:xfrm>
          <a:off x="228600" y="1981202"/>
          <a:ext cx="8686800" cy="4608790"/>
        </p:xfrm>
        <a:graphic>
          <a:graphicData uri="http://schemas.openxmlformats.org/drawingml/2006/table">
            <a:tbl>
              <a:tblPr firstRow="1" bandRow="1"/>
              <a:tblGrid>
                <a:gridCol w="4343400"/>
                <a:gridCol w="4343400"/>
              </a:tblGrid>
              <a:tr h="533398">
                <a:tc>
                  <a:txBody>
                    <a:bodyPr/>
                    <a:lstStyle/>
                    <a:p>
                      <a:pPr marL="176213" indent="-176213" algn="l">
                        <a:buFont typeface="Arial" pitchFamily="34" charset="0"/>
                        <a:buChar char="•"/>
                      </a:pPr>
                      <a:r>
                        <a:rPr lang="en-US" sz="2200" kern="1200" baseline="0" dirty="0" smtClean="0">
                          <a:ln>
                            <a:solidFill>
                              <a:schemeClr val="tx1"/>
                            </a:solidFill>
                          </a:ln>
                          <a:solidFill>
                            <a:schemeClr val="tx1"/>
                          </a:solidFill>
                          <a:latin typeface="+mn-lt"/>
                          <a:ea typeface="+mn-ea"/>
                          <a:cs typeface="+mn-cs"/>
                        </a:rPr>
                        <a:t>Abraham’s son “by the slave woman” </a:t>
                      </a:r>
                      <a:r>
                        <a:rPr lang="en-US" sz="1800" kern="1200" baseline="0" dirty="0" smtClean="0">
                          <a:ln>
                            <a:solidFill>
                              <a:schemeClr val="tx1"/>
                            </a:solidFill>
                          </a:ln>
                          <a:solidFill>
                            <a:schemeClr val="tx1"/>
                          </a:solidFill>
                          <a:latin typeface="+mn-lt"/>
                          <a:ea typeface="+mn-ea"/>
                          <a:cs typeface="+mn-cs"/>
                        </a:rPr>
                        <a:t>(4:22)</a:t>
                      </a:r>
                      <a:r>
                        <a:rPr lang="en-US" sz="2200" kern="1200" dirty="0" smtClean="0">
                          <a:ln>
                            <a:solidFill>
                              <a:schemeClr val="tx1"/>
                            </a:solidFill>
                          </a:ln>
                          <a:solidFill>
                            <a:schemeClr val="tx1"/>
                          </a:solidFill>
                          <a:latin typeface="+mn-lt"/>
                          <a:ea typeface="+mn-ea"/>
                          <a:cs typeface="+mn-cs"/>
                        </a:rPr>
                        <a:t>	</a:t>
                      </a:r>
                      <a:endParaRPr lang="en-US" sz="2200" dirty="0">
                        <a:ln>
                          <a:solidFill>
                            <a:schemeClr val="tx1"/>
                          </a:solidFill>
                        </a:ln>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176213" indent="-176213" algn="l">
                        <a:buFont typeface="Arial" pitchFamily="34" charset="0"/>
                        <a:buChar char="•"/>
                      </a:pPr>
                      <a:r>
                        <a:rPr lang="en-US" sz="2200" baseline="0" dirty="0" smtClean="0">
                          <a:ln>
                            <a:solidFill>
                              <a:schemeClr val="tx1"/>
                            </a:solidFill>
                          </a:ln>
                          <a:solidFill>
                            <a:schemeClr val="tx1"/>
                          </a:solidFill>
                        </a:rPr>
                        <a:t>Abraham’s son “by the free woman” </a:t>
                      </a:r>
                      <a:r>
                        <a:rPr lang="en-US" sz="1800" baseline="0" dirty="0" smtClean="0">
                          <a:ln>
                            <a:solidFill>
                              <a:schemeClr val="tx1"/>
                            </a:solidFill>
                          </a:ln>
                          <a:solidFill>
                            <a:schemeClr val="tx1"/>
                          </a:solidFill>
                        </a:rPr>
                        <a:t>(4:22)</a:t>
                      </a:r>
                      <a:endParaRPr lang="en-US" sz="18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“Born according to the flesh”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“Born as result of promise,” “born according to the Spirit”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“Hagar… Mount Sinai… present Jerusalem… slavery” </a:t>
                      </a:r>
                      <a:r>
                        <a:rPr lang="en-US" sz="1800" kern="1200" baseline="0" dirty="0" smtClean="0">
                          <a:ln>
                            <a:solidFill>
                              <a:schemeClr val="tx1"/>
                            </a:solidFill>
                          </a:ln>
                          <a:solidFill>
                            <a:schemeClr val="tx1"/>
                          </a:solidFill>
                          <a:latin typeface="+mn-lt"/>
                          <a:ea typeface="+mn-ea"/>
                          <a:cs typeface="+mn-cs"/>
                        </a:rPr>
                        <a:t>(4:25)</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“Jerusalem above” is “our mother”… “free” </a:t>
                      </a:r>
                      <a:r>
                        <a:rPr lang="en-US" sz="1800" kern="1200" baseline="0" dirty="0" smtClean="0">
                          <a:ln>
                            <a:solidFill>
                              <a:schemeClr val="tx1"/>
                            </a:solidFill>
                          </a:ln>
                          <a:solidFill>
                            <a:schemeClr val="tx1"/>
                          </a:solidFill>
                          <a:latin typeface="+mn-lt"/>
                          <a:ea typeface="+mn-ea"/>
                          <a:cs typeface="+mn-cs"/>
                        </a:rPr>
                        <a:t>(4:26)</a:t>
                      </a:r>
                      <a:endParaRPr lang="en-US" sz="1800" dirty="0"/>
                    </a:p>
                  </a:txBody>
                  <a:tcPr/>
                </a:tc>
              </a:tr>
              <a:tr h="769358">
                <a:tc>
                  <a:txBody>
                    <a:bodyPr/>
                    <a:lstStyle/>
                    <a:p>
                      <a:pPr>
                        <a:buFont typeface="Arial" pitchFamily="34" charset="0"/>
                        <a:buChar char="•"/>
                      </a:pPr>
                      <a:r>
                        <a:rPr lang="en-US" sz="2200" kern="1200" baseline="0" dirty="0" smtClean="0">
                          <a:ln>
                            <a:solidFill>
                              <a:schemeClr val="tx1"/>
                            </a:solidFill>
                          </a:ln>
                          <a:solidFill>
                            <a:schemeClr val="tx1"/>
                          </a:solidFill>
                          <a:latin typeface="+mn-lt"/>
                          <a:ea typeface="+mn-ea"/>
                          <a:cs typeface="+mn-cs"/>
                        </a:rPr>
                        <a:t> “persecuted” the free son </a:t>
                      </a:r>
                      <a:r>
                        <a:rPr lang="en-US" sz="1800" kern="1200" baseline="0" dirty="0" smtClean="0">
                          <a:ln>
                            <a:solidFill>
                              <a:schemeClr val="tx1"/>
                            </a:solidFill>
                          </a:ln>
                          <a:solidFill>
                            <a:schemeClr val="tx1"/>
                          </a:solidFill>
                          <a:latin typeface="+mn-lt"/>
                          <a:ea typeface="+mn-ea"/>
                          <a:cs typeface="+mn-cs"/>
                        </a:rPr>
                        <a:t>(4:29)</a:t>
                      </a:r>
                      <a:endParaRPr lang="en-US" sz="1800" dirty="0"/>
                    </a:p>
                  </a:txBody>
                  <a:tcPr/>
                </a:tc>
                <a:tc>
                  <a:txBody>
                    <a:bodyPr/>
                    <a:lstStyle/>
                    <a:p>
                      <a:pPr marL="0" marR="0" indent="0"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 “Persecuted” by the slave son </a:t>
                      </a:r>
                      <a:r>
                        <a:rPr lang="en-US" sz="1800" kern="1200" baseline="0" dirty="0" smtClean="0">
                          <a:ln>
                            <a:solidFill>
                              <a:schemeClr val="tx1"/>
                            </a:solidFill>
                          </a:ln>
                          <a:solidFill>
                            <a:schemeClr val="tx1"/>
                          </a:solidFill>
                          <a:latin typeface="+mn-lt"/>
                          <a:ea typeface="+mn-ea"/>
                          <a:cs typeface="+mn-cs"/>
                        </a:rPr>
                        <a:t>(4:29)</a:t>
                      </a:r>
                      <a:endParaRPr lang="en-US" sz="1800" dirty="0" smtClean="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“slave . . . will never share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 woman’s son” shares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“Burdened. . . By a yoke of slavery”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“Freedom… Christ has set us free”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r>
            </a:tbl>
          </a:graphicData>
        </a:graphic>
      </p:graphicFrame>
      <p:sp>
        <p:nvSpPr>
          <p:cNvPr id="10" name="Title 1"/>
          <p:cNvSpPr>
            <a:spLocks noGrp="1"/>
          </p:cNvSpPr>
          <p:nvPr>
            <p:ph type="title"/>
          </p:nvPr>
        </p:nvSpPr>
        <p:spPr>
          <a:xfrm>
            <a:off x="457200" y="0"/>
            <a:ext cx="8229600" cy="1143000"/>
          </a:xfrm>
          <a:prstGeom prst="rect">
            <a:avLst/>
          </a:prstGeo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What in this list would</a:t>
            </a:r>
            <a:r>
              <a:rPr kumimoji="0" lang="en-US" sz="4000" b="1" i="0" u="none" strike="noStrike" kern="0" cap="none" spc="0" normalizeH="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appear to support the Evangelical Model of the covenants?</a:t>
            </a:r>
            <a: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r>
            <a:b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endParaRPr kumimoji="0" lang="en-US" sz="1800" b="1" i="0" u="none" strike="noStrike" kern="0" cap="none" spc="0" normalizeH="0" baseline="0" noProof="0" dirty="0">
              <a:ln>
                <a:prstDash val="solid"/>
              </a:ln>
              <a:solidFill>
                <a:schemeClr val="tx1"/>
              </a:solidFill>
              <a:effectLst>
                <a:outerShdw blurRad="88000" dist="50800" dir="5040000" algn="tl">
                  <a:srgbClr val="8064A2">
                    <a:tint val="80000"/>
                    <a:satMod val="250000"/>
                    <a:alpha val="45000"/>
                  </a:srgbClr>
                </a:outerShdw>
              </a:effectLst>
              <a:uLnTx/>
              <a:uFillTx/>
            </a:endParaRPr>
          </a:p>
        </p:txBody>
      </p:sp>
      <p:sp>
        <p:nvSpPr>
          <p:cNvPr id="13" name="Content Placeholder 2"/>
          <p:cNvSpPr txBox="1">
            <a:spLocks/>
          </p:cNvSpPr>
          <p:nvPr/>
        </p:nvSpPr>
        <p:spPr bwMode="auto">
          <a:xfrm>
            <a:off x="457200" y="1066800"/>
            <a:ext cx="8229600" cy="1676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gn="ctr">
              <a:spcBef>
                <a:spcPct val="20000"/>
              </a:spcBef>
              <a:buFont typeface="Arial" charset="0"/>
              <a:buNone/>
              <a:defRPr/>
            </a:pPr>
            <a:r>
              <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Old Covenant</a:t>
            </a:r>
            <a:r>
              <a:rPr lang="en-US" sz="3200" dirty="0">
                <a:solidFill>
                  <a:sysClr val="window" lastClr="FFFFFF"/>
                </a:solidFill>
              </a:rPr>
              <a:t>/</a:t>
            </a:r>
            <a:r>
              <a:rPr lang="en-US" sz="3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Covenant                              </a:t>
            </a:r>
            <a:r>
              <a:rPr lang="en-US" sz="2400" b="1" dirty="0">
                <a:ln w="10541" cmpd="sng">
                  <a:solidFill>
                    <a:srgbClr val="4F81BD">
                      <a:shade val="88000"/>
                      <a:satMod val="110000"/>
                    </a:srgbClr>
                  </a:solidFill>
                  <a:prstDash val="solid"/>
                </a:ln>
                <a:solidFill>
                  <a:srgbClr val="FFFFFF"/>
                </a:solidFill>
              </a:rPr>
              <a:t>Gal 4:21-5:1</a:t>
            </a:r>
          </a:p>
          <a:p>
            <a:pPr marL="342900" indent="22225" algn="ctr">
              <a:spcBef>
                <a:spcPct val="20000"/>
              </a:spcBef>
              <a:buFont typeface="Arial" pitchFamily="34" charset="0"/>
              <a:buNone/>
              <a:defRPr/>
            </a:pP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5" name="Straight Connector 4"/>
          <p:cNvCxnSpPr/>
          <p:nvPr/>
        </p:nvCxnSpPr>
        <p:spPr>
          <a:xfrm>
            <a:off x="1524000" y="3886200"/>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124200" y="3886200"/>
            <a:ext cx="914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57200" y="4191000"/>
            <a:ext cx="1219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876800" y="3886200"/>
            <a:ext cx="2057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42148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1981202"/>
          <a:ext cx="8686800" cy="4608790"/>
        </p:xfrm>
        <a:graphic>
          <a:graphicData uri="http://schemas.openxmlformats.org/drawingml/2006/table">
            <a:tbl>
              <a:tblPr firstRow="1" bandRow="1"/>
              <a:tblGrid>
                <a:gridCol w="4343400"/>
                <a:gridCol w="4343400"/>
              </a:tblGrid>
              <a:tr h="533398">
                <a:tc>
                  <a:txBody>
                    <a:bodyPr/>
                    <a:lstStyle/>
                    <a:p>
                      <a:pPr marL="176213" indent="-176213" algn="l">
                        <a:buFont typeface="Arial" pitchFamily="34" charset="0"/>
                        <a:buChar char="•"/>
                      </a:pPr>
                      <a:r>
                        <a:rPr lang="en-US" sz="2200" kern="1200" baseline="0" dirty="0" smtClean="0">
                          <a:ln>
                            <a:solidFill>
                              <a:schemeClr val="tx1"/>
                            </a:solidFill>
                          </a:ln>
                          <a:solidFill>
                            <a:schemeClr val="tx1"/>
                          </a:solidFill>
                          <a:latin typeface="+mn-lt"/>
                          <a:ea typeface="+mn-ea"/>
                          <a:cs typeface="+mn-cs"/>
                        </a:rPr>
                        <a:t>Abraham’s son “by the slave woman” </a:t>
                      </a:r>
                      <a:r>
                        <a:rPr lang="en-US" sz="1800" kern="1200" baseline="0" dirty="0" smtClean="0">
                          <a:ln>
                            <a:solidFill>
                              <a:schemeClr val="tx1"/>
                            </a:solidFill>
                          </a:ln>
                          <a:solidFill>
                            <a:schemeClr val="tx1"/>
                          </a:solidFill>
                          <a:latin typeface="+mn-lt"/>
                          <a:ea typeface="+mn-ea"/>
                          <a:cs typeface="+mn-cs"/>
                        </a:rPr>
                        <a:t>(4:22)</a:t>
                      </a:r>
                      <a:r>
                        <a:rPr lang="en-US" sz="2200" kern="1200" dirty="0" smtClean="0">
                          <a:ln>
                            <a:solidFill>
                              <a:schemeClr val="tx1"/>
                            </a:solidFill>
                          </a:ln>
                          <a:solidFill>
                            <a:schemeClr val="tx1"/>
                          </a:solidFill>
                          <a:latin typeface="+mn-lt"/>
                          <a:ea typeface="+mn-ea"/>
                          <a:cs typeface="+mn-cs"/>
                        </a:rPr>
                        <a:t>	</a:t>
                      </a:r>
                      <a:endParaRPr lang="en-US" sz="2200" dirty="0">
                        <a:ln>
                          <a:solidFill>
                            <a:schemeClr val="tx1"/>
                          </a:solidFill>
                        </a:ln>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176213" indent="-176213" algn="l">
                        <a:buFont typeface="Arial" pitchFamily="34" charset="0"/>
                        <a:buChar char="•"/>
                      </a:pPr>
                      <a:r>
                        <a:rPr lang="en-US" sz="2200" baseline="0" dirty="0" smtClean="0">
                          <a:ln>
                            <a:solidFill>
                              <a:schemeClr val="tx1"/>
                            </a:solidFill>
                          </a:ln>
                          <a:solidFill>
                            <a:schemeClr val="tx1"/>
                          </a:solidFill>
                        </a:rPr>
                        <a:t>Abraham’s son “by the free woman” </a:t>
                      </a:r>
                      <a:r>
                        <a:rPr lang="en-US" sz="1800" baseline="0" dirty="0" smtClean="0">
                          <a:ln>
                            <a:solidFill>
                              <a:schemeClr val="tx1"/>
                            </a:solidFill>
                          </a:ln>
                          <a:solidFill>
                            <a:schemeClr val="tx1"/>
                          </a:solidFill>
                        </a:rPr>
                        <a:t>(4:22)</a:t>
                      </a:r>
                      <a:endParaRPr lang="en-US" sz="18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“Born according to the flesh”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“Born as result of promise,” “born according to the Spirit”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“Hagar… Mount Sinai… present Jerusalem… slavery” </a:t>
                      </a:r>
                      <a:r>
                        <a:rPr lang="en-US" sz="1800" kern="1200" baseline="0" dirty="0" smtClean="0">
                          <a:ln>
                            <a:solidFill>
                              <a:schemeClr val="tx1"/>
                            </a:solidFill>
                          </a:ln>
                          <a:solidFill>
                            <a:schemeClr val="tx1"/>
                          </a:solidFill>
                          <a:latin typeface="+mn-lt"/>
                          <a:ea typeface="+mn-ea"/>
                          <a:cs typeface="+mn-cs"/>
                        </a:rPr>
                        <a:t>(4:25)</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“Jerusalem above” is “our mother”… “free” </a:t>
                      </a:r>
                      <a:r>
                        <a:rPr lang="en-US" sz="1800" kern="1200" baseline="0" dirty="0" smtClean="0">
                          <a:ln>
                            <a:solidFill>
                              <a:schemeClr val="tx1"/>
                            </a:solidFill>
                          </a:ln>
                          <a:solidFill>
                            <a:schemeClr val="tx1"/>
                          </a:solidFill>
                          <a:latin typeface="+mn-lt"/>
                          <a:ea typeface="+mn-ea"/>
                          <a:cs typeface="+mn-cs"/>
                        </a:rPr>
                        <a:t>(4:26)</a:t>
                      </a:r>
                      <a:endParaRPr lang="en-US" sz="1800" dirty="0"/>
                    </a:p>
                  </a:txBody>
                  <a:tcPr/>
                </a:tc>
              </a:tr>
              <a:tr h="769358">
                <a:tc>
                  <a:txBody>
                    <a:bodyPr/>
                    <a:lstStyle/>
                    <a:p>
                      <a:pPr>
                        <a:buFont typeface="Arial" pitchFamily="34" charset="0"/>
                        <a:buChar char="•"/>
                      </a:pPr>
                      <a:r>
                        <a:rPr lang="en-US" sz="2200" kern="1200" baseline="0" dirty="0" smtClean="0">
                          <a:ln>
                            <a:solidFill>
                              <a:schemeClr val="tx1"/>
                            </a:solidFill>
                          </a:ln>
                          <a:solidFill>
                            <a:schemeClr val="tx1"/>
                          </a:solidFill>
                          <a:latin typeface="+mn-lt"/>
                          <a:ea typeface="+mn-ea"/>
                          <a:cs typeface="+mn-cs"/>
                        </a:rPr>
                        <a:t> “persecuted” the free son </a:t>
                      </a:r>
                      <a:r>
                        <a:rPr lang="en-US" sz="1800" kern="1200" baseline="0" dirty="0" smtClean="0">
                          <a:ln>
                            <a:solidFill>
                              <a:schemeClr val="tx1"/>
                            </a:solidFill>
                          </a:ln>
                          <a:solidFill>
                            <a:schemeClr val="tx1"/>
                          </a:solidFill>
                          <a:latin typeface="+mn-lt"/>
                          <a:ea typeface="+mn-ea"/>
                          <a:cs typeface="+mn-cs"/>
                        </a:rPr>
                        <a:t>(4:29)</a:t>
                      </a:r>
                      <a:endParaRPr lang="en-US" sz="1800" dirty="0"/>
                    </a:p>
                  </a:txBody>
                  <a:tcPr/>
                </a:tc>
                <a:tc>
                  <a:txBody>
                    <a:bodyPr/>
                    <a:lstStyle/>
                    <a:p>
                      <a:pPr marL="0" marR="0" indent="0"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 “Persecuted” by the slave son </a:t>
                      </a:r>
                      <a:r>
                        <a:rPr lang="en-US" sz="1800" kern="1200" baseline="0" dirty="0" smtClean="0">
                          <a:ln>
                            <a:solidFill>
                              <a:schemeClr val="tx1"/>
                            </a:solidFill>
                          </a:ln>
                          <a:solidFill>
                            <a:schemeClr val="tx1"/>
                          </a:solidFill>
                          <a:latin typeface="+mn-lt"/>
                          <a:ea typeface="+mn-ea"/>
                          <a:cs typeface="+mn-cs"/>
                        </a:rPr>
                        <a:t>(4:29)</a:t>
                      </a:r>
                      <a:endParaRPr lang="en-US" sz="1800" dirty="0" smtClean="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“slave . . . will never share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 woman’s son” shares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“Burdened. . . By a yoke of slavery”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“Freedom… Christ has set us free”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r>
            </a:tbl>
          </a:graphicData>
        </a:graphic>
      </p:graphicFrame>
      <p:sp>
        <p:nvSpPr>
          <p:cNvPr id="13" name="Content Placeholder 2"/>
          <p:cNvSpPr txBox="1">
            <a:spLocks/>
          </p:cNvSpPr>
          <p:nvPr/>
        </p:nvSpPr>
        <p:spPr bwMode="auto">
          <a:xfrm>
            <a:off x="457200" y="1066800"/>
            <a:ext cx="8229600" cy="1676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gn="ctr">
              <a:spcBef>
                <a:spcPct val="20000"/>
              </a:spcBef>
              <a:buFont typeface="Arial" charset="0"/>
              <a:buNone/>
              <a:defRPr/>
            </a:pPr>
            <a:r>
              <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Old Covenant</a:t>
            </a:r>
            <a:r>
              <a:rPr lang="en-US" sz="3200" dirty="0">
                <a:solidFill>
                  <a:sysClr val="window" lastClr="FFFFFF"/>
                </a:solidFill>
              </a:rPr>
              <a:t>/</a:t>
            </a:r>
            <a:r>
              <a:rPr lang="en-US" sz="3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Covenant                              </a:t>
            </a:r>
            <a:r>
              <a:rPr lang="en-US" sz="2400" b="1" dirty="0">
                <a:ln w="10541" cmpd="sng">
                  <a:solidFill>
                    <a:srgbClr val="4F81BD">
                      <a:shade val="88000"/>
                      <a:satMod val="110000"/>
                    </a:srgbClr>
                  </a:solidFill>
                  <a:prstDash val="solid"/>
                </a:ln>
                <a:solidFill>
                  <a:srgbClr val="FFFFFF"/>
                </a:solidFill>
              </a:rPr>
              <a:t>Gal 4:21-5:1</a:t>
            </a:r>
          </a:p>
          <a:p>
            <a:pPr marL="342900" indent="22225" algn="ctr">
              <a:spcBef>
                <a:spcPct val="20000"/>
              </a:spcBef>
              <a:buFont typeface="Arial" pitchFamily="34" charset="0"/>
              <a:buNone/>
              <a:defRPr/>
            </a:pP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5" name="Straight Connector 4"/>
          <p:cNvCxnSpPr/>
          <p:nvPr/>
        </p:nvCxnSpPr>
        <p:spPr>
          <a:xfrm>
            <a:off x="457200" y="2362200"/>
            <a:ext cx="1143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800600" y="2362200"/>
            <a:ext cx="1143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09600" y="3886200"/>
            <a:ext cx="685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57200" y="2667000"/>
            <a:ext cx="914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800600" y="2667000"/>
            <a:ext cx="914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48000" y="2362200"/>
            <a:ext cx="685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391400" y="2362200"/>
            <a:ext cx="533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itle 1"/>
          <p:cNvSpPr>
            <a:spLocks noGrp="1"/>
          </p:cNvSpPr>
          <p:nvPr>
            <p:ph type="title"/>
          </p:nvPr>
        </p:nvSpPr>
        <p:spPr>
          <a:xfrm>
            <a:off x="457200" y="0"/>
            <a:ext cx="8229600" cy="1143000"/>
          </a:xfrm>
          <a:prstGeom prst="rect">
            <a:avLst/>
          </a:prstGeo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What historical reference in this list </a:t>
            </a:r>
            <a:r>
              <a:rPr kumimoji="0" lang="en-US" sz="4000" b="1" i="0" u="none" strike="noStrike" kern="0" cap="none" spc="0" normalizeH="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does not </a:t>
            </a:r>
            <a:r>
              <a:rPr lang="en-US" sz="4000" b="1" kern="0" spc="0" dirty="0" smtClean="0">
                <a:ln>
                  <a:prstDash val="solid"/>
                </a:ln>
                <a:solidFill>
                  <a:schemeClr val="tx1"/>
                </a:solidFill>
                <a:effectLst>
                  <a:outerShdw blurRad="88000" dist="50800" dir="5040000" algn="tl">
                    <a:srgbClr val="8064A2">
                      <a:tint val="80000"/>
                      <a:satMod val="250000"/>
                      <a:alpha val="45000"/>
                    </a:srgbClr>
                  </a:outerShdw>
                </a:effectLst>
              </a:rPr>
              <a:t>match </a:t>
            </a:r>
            <a:r>
              <a:rPr kumimoji="0" lang="en-US" sz="4000" b="1" i="0" u="none" strike="noStrike" kern="0" cap="none" spc="0" normalizeH="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the Evangelical Model?</a:t>
            </a:r>
            <a: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r>
            <a:b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endParaRPr kumimoji="0" lang="en-US" sz="1800" b="1" i="0" u="none" strike="noStrike" kern="0" cap="none" spc="0" normalizeH="0" baseline="0" noProof="0" dirty="0">
              <a:ln>
                <a:prstDash val="solid"/>
              </a:ln>
              <a:solidFill>
                <a:schemeClr val="tx1"/>
              </a:solidFill>
              <a:effectLst>
                <a:outerShdw blurRad="88000" dist="50800" dir="5040000" algn="tl">
                  <a:srgbClr val="8064A2">
                    <a:tint val="80000"/>
                    <a:satMod val="250000"/>
                    <a:alpha val="45000"/>
                  </a:srgbClr>
                </a:outerShdw>
              </a:effectLst>
              <a:uLnTx/>
              <a:uFillTx/>
            </a:endParaRPr>
          </a:p>
        </p:txBody>
      </p:sp>
    </p:spTree>
    <p:extLst>
      <p:ext uri="{BB962C8B-B14F-4D97-AF65-F5344CB8AC3E}">
        <p14:creationId xmlns:p14="http://schemas.microsoft.com/office/powerpoint/2010/main" val="4160767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fontAlgn="auto">
              <a:spcAft>
                <a:spcPts val="0"/>
              </a:spcAft>
              <a:defRPr/>
            </a:pP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Galatians 4:21 – 5:1</a:t>
            </a: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Content Placeholder 2"/>
          <p:cNvSpPr>
            <a:spLocks noGrp="1"/>
          </p:cNvSpPr>
          <p:nvPr>
            <p:ph idx="1"/>
          </p:nvPr>
        </p:nvSpPr>
        <p:spPr>
          <a:xfrm>
            <a:off x="457200" y="685800"/>
            <a:ext cx="8229600" cy="5001419"/>
          </a:xfrm>
        </p:spPr>
        <p:txBody>
          <a:bodyPr rtlCol="0">
            <a:normAutofit/>
          </a:bodyPr>
          <a:lstStyle/>
          <a:p>
            <a:pPr indent="22225" fontAlgn="auto">
              <a:spcAft>
                <a:spcPts val="0"/>
              </a:spcAft>
              <a:buFont typeface="Arial" pitchFamily="34" charset="0"/>
              <a:buNone/>
              <a:defRPr/>
            </a:pPr>
            <a:r>
              <a:rPr lang="en-US" sz="26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Tell me, you who want to be under the law, are you not aware of what the law says? </a:t>
            </a:r>
            <a:r>
              <a:rPr lang="en-US" sz="26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22 </a:t>
            </a:r>
            <a:r>
              <a:rPr lang="en-US"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For it is written that Abraham had two sons, one by the slave woman and the other by the free woman. </a:t>
            </a:r>
            <a:r>
              <a:rPr lang="en-US" sz="26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23</a:t>
            </a:r>
            <a:r>
              <a:rPr lang="en-US"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His son by the slave woman was born according to the flesh, but his son by the free woman was born as the result of a divine promise. </a:t>
            </a:r>
            <a:r>
              <a:rPr lang="en-US" sz="26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24</a:t>
            </a:r>
            <a:r>
              <a:rPr lang="en-US"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These things are being taken </a:t>
            </a:r>
            <a:r>
              <a:rPr lang="en-US" sz="2600" b="1" i="1" u="sng" dirty="0" smtClean="0">
                <a:ln>
                  <a:prstDash val="solid"/>
                </a:ln>
                <a:solidFill>
                  <a:srgbClr val="E6E6E6"/>
                </a:solidFill>
                <a:effectLst>
                  <a:outerShdw blurRad="88000" dist="50800" dir="5040000" algn="tl">
                    <a:schemeClr val="accent4">
                      <a:tint val="80000"/>
                      <a:satMod val="250000"/>
                      <a:alpha val="45000"/>
                    </a:schemeClr>
                  </a:outerShdw>
                </a:effectLst>
              </a:rPr>
              <a:t>figuratively: The women represent two covenants</a:t>
            </a:r>
            <a:r>
              <a:rPr lang="en-US"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60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25</a:t>
            </a:r>
            <a:r>
              <a:rPr lang="en-US"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Now Hagar stands for Mount Sinai in Arabia and corresponds to the present city of Jerusalem, because she is in slavery with her children.” </a:t>
            </a: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221356358"/>
      </p:ext>
    </p:extLst>
  </p:cSld>
  <p:clrMapOvr>
    <a:masterClrMapping/>
  </p:clrMapOvr>
  <p:transition spd="slow">
    <p:randomBa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1981202"/>
          <a:ext cx="8686800" cy="4608790"/>
        </p:xfrm>
        <a:graphic>
          <a:graphicData uri="http://schemas.openxmlformats.org/drawingml/2006/table">
            <a:tbl>
              <a:tblPr firstRow="1" bandRow="1"/>
              <a:tblGrid>
                <a:gridCol w="4343400"/>
                <a:gridCol w="4343400"/>
              </a:tblGrid>
              <a:tr h="533398">
                <a:tc>
                  <a:txBody>
                    <a:bodyPr/>
                    <a:lstStyle/>
                    <a:p>
                      <a:pPr marL="176213" indent="-176213" algn="l">
                        <a:buFont typeface="Arial" pitchFamily="34" charset="0"/>
                        <a:buChar char="•"/>
                      </a:pPr>
                      <a:r>
                        <a:rPr lang="en-US" sz="2200" kern="1200" baseline="0" dirty="0" smtClean="0">
                          <a:ln>
                            <a:solidFill>
                              <a:schemeClr val="tx1"/>
                            </a:solidFill>
                          </a:ln>
                          <a:solidFill>
                            <a:schemeClr val="tx1"/>
                          </a:solidFill>
                          <a:latin typeface="+mn-lt"/>
                          <a:ea typeface="+mn-ea"/>
                          <a:cs typeface="+mn-cs"/>
                        </a:rPr>
                        <a:t>Abraham’s son “by the slave woman” </a:t>
                      </a:r>
                      <a:r>
                        <a:rPr lang="en-US" sz="1800" kern="1200" baseline="0" dirty="0" smtClean="0">
                          <a:ln>
                            <a:solidFill>
                              <a:schemeClr val="tx1"/>
                            </a:solidFill>
                          </a:ln>
                          <a:solidFill>
                            <a:schemeClr val="tx1"/>
                          </a:solidFill>
                          <a:latin typeface="+mn-lt"/>
                          <a:ea typeface="+mn-ea"/>
                          <a:cs typeface="+mn-cs"/>
                        </a:rPr>
                        <a:t>(4:22)</a:t>
                      </a:r>
                      <a:r>
                        <a:rPr lang="en-US" sz="2200" kern="1200" dirty="0" smtClean="0">
                          <a:ln>
                            <a:solidFill>
                              <a:schemeClr val="tx1"/>
                            </a:solidFill>
                          </a:ln>
                          <a:solidFill>
                            <a:schemeClr val="tx1"/>
                          </a:solidFill>
                          <a:latin typeface="+mn-lt"/>
                          <a:ea typeface="+mn-ea"/>
                          <a:cs typeface="+mn-cs"/>
                        </a:rPr>
                        <a:t>	</a:t>
                      </a:r>
                      <a:endParaRPr lang="en-US" sz="2200" dirty="0">
                        <a:ln>
                          <a:solidFill>
                            <a:schemeClr val="tx1"/>
                          </a:solidFill>
                        </a:ln>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176213" indent="-176213" algn="l">
                        <a:buFont typeface="Arial" pitchFamily="34" charset="0"/>
                        <a:buChar char="•"/>
                      </a:pPr>
                      <a:r>
                        <a:rPr lang="en-US" sz="2200" baseline="0" dirty="0" smtClean="0">
                          <a:ln>
                            <a:solidFill>
                              <a:schemeClr val="tx1"/>
                            </a:solidFill>
                          </a:ln>
                          <a:solidFill>
                            <a:schemeClr val="tx1"/>
                          </a:solidFill>
                        </a:rPr>
                        <a:t>Abraham’s son “by the free woman” </a:t>
                      </a:r>
                      <a:r>
                        <a:rPr lang="en-US" sz="1800" baseline="0" dirty="0" smtClean="0">
                          <a:ln>
                            <a:solidFill>
                              <a:schemeClr val="tx1"/>
                            </a:solidFill>
                          </a:ln>
                          <a:solidFill>
                            <a:schemeClr val="tx1"/>
                          </a:solidFill>
                        </a:rPr>
                        <a:t>(4:22)</a:t>
                      </a:r>
                      <a:endParaRPr lang="en-US" sz="18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“Born according to the flesh”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“Born as result of promise,” “born according to the Spirit”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“Hagar… Mount Sinai… present Jerusalem… slavery” </a:t>
                      </a:r>
                      <a:r>
                        <a:rPr lang="en-US" sz="1800" kern="1200" baseline="0" dirty="0" smtClean="0">
                          <a:ln>
                            <a:solidFill>
                              <a:schemeClr val="tx1"/>
                            </a:solidFill>
                          </a:ln>
                          <a:solidFill>
                            <a:schemeClr val="tx1"/>
                          </a:solidFill>
                          <a:latin typeface="+mn-lt"/>
                          <a:ea typeface="+mn-ea"/>
                          <a:cs typeface="+mn-cs"/>
                        </a:rPr>
                        <a:t>(4:25)</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“Jerusalem above” is “our mother”… “free” </a:t>
                      </a:r>
                      <a:r>
                        <a:rPr lang="en-US" sz="1800" kern="1200" baseline="0" dirty="0" smtClean="0">
                          <a:ln>
                            <a:solidFill>
                              <a:schemeClr val="tx1"/>
                            </a:solidFill>
                          </a:ln>
                          <a:solidFill>
                            <a:schemeClr val="tx1"/>
                          </a:solidFill>
                          <a:latin typeface="+mn-lt"/>
                          <a:ea typeface="+mn-ea"/>
                          <a:cs typeface="+mn-cs"/>
                        </a:rPr>
                        <a:t>(4:26)</a:t>
                      </a:r>
                      <a:endParaRPr lang="en-US" sz="1800" dirty="0"/>
                    </a:p>
                  </a:txBody>
                  <a:tcPr/>
                </a:tc>
              </a:tr>
              <a:tr h="769358">
                <a:tc>
                  <a:txBody>
                    <a:bodyPr/>
                    <a:lstStyle/>
                    <a:p>
                      <a:pPr>
                        <a:buFont typeface="Arial" pitchFamily="34" charset="0"/>
                        <a:buChar char="•"/>
                      </a:pPr>
                      <a:r>
                        <a:rPr lang="en-US" sz="2200" kern="1200" baseline="0" dirty="0" smtClean="0">
                          <a:ln>
                            <a:solidFill>
                              <a:schemeClr val="tx1"/>
                            </a:solidFill>
                          </a:ln>
                          <a:solidFill>
                            <a:schemeClr val="tx1"/>
                          </a:solidFill>
                          <a:latin typeface="+mn-lt"/>
                          <a:ea typeface="+mn-ea"/>
                          <a:cs typeface="+mn-cs"/>
                        </a:rPr>
                        <a:t> “persecuted” the free son </a:t>
                      </a:r>
                      <a:r>
                        <a:rPr lang="en-US" sz="1800" kern="1200" baseline="0" dirty="0" smtClean="0">
                          <a:ln>
                            <a:solidFill>
                              <a:schemeClr val="tx1"/>
                            </a:solidFill>
                          </a:ln>
                          <a:solidFill>
                            <a:schemeClr val="tx1"/>
                          </a:solidFill>
                          <a:latin typeface="+mn-lt"/>
                          <a:ea typeface="+mn-ea"/>
                          <a:cs typeface="+mn-cs"/>
                        </a:rPr>
                        <a:t>(4:29)</a:t>
                      </a:r>
                      <a:endParaRPr lang="en-US" sz="1800" dirty="0"/>
                    </a:p>
                  </a:txBody>
                  <a:tcPr/>
                </a:tc>
                <a:tc>
                  <a:txBody>
                    <a:bodyPr/>
                    <a:lstStyle/>
                    <a:p>
                      <a:pPr marL="0" marR="0" indent="0"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 “Persecuted” by the slave son </a:t>
                      </a:r>
                      <a:r>
                        <a:rPr lang="en-US" sz="1800" kern="1200" baseline="0" dirty="0" smtClean="0">
                          <a:ln>
                            <a:solidFill>
                              <a:schemeClr val="tx1"/>
                            </a:solidFill>
                          </a:ln>
                          <a:solidFill>
                            <a:schemeClr val="tx1"/>
                          </a:solidFill>
                          <a:latin typeface="+mn-lt"/>
                          <a:ea typeface="+mn-ea"/>
                          <a:cs typeface="+mn-cs"/>
                        </a:rPr>
                        <a:t>(4:29)</a:t>
                      </a:r>
                      <a:endParaRPr lang="en-US" sz="1800" dirty="0" smtClean="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“slave . . . will never share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 woman’s son” shares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“Burdened. . . By a yoke of slavery”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“Freedom… Christ has set us free”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r>
            </a:tbl>
          </a:graphicData>
        </a:graphic>
      </p:graphicFrame>
      <p:sp>
        <p:nvSpPr>
          <p:cNvPr id="13" name="Content Placeholder 2"/>
          <p:cNvSpPr txBox="1">
            <a:spLocks/>
          </p:cNvSpPr>
          <p:nvPr/>
        </p:nvSpPr>
        <p:spPr bwMode="auto">
          <a:xfrm>
            <a:off x="457200" y="1066800"/>
            <a:ext cx="8229600" cy="1676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gn="ctr">
              <a:spcBef>
                <a:spcPct val="20000"/>
              </a:spcBef>
              <a:buFont typeface="Arial" charset="0"/>
              <a:buNone/>
              <a:defRPr/>
            </a:pPr>
            <a:r>
              <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Old Covenant</a:t>
            </a:r>
            <a:r>
              <a:rPr lang="en-US" sz="3200" dirty="0">
                <a:solidFill>
                  <a:sysClr val="window" lastClr="FFFFFF"/>
                </a:solidFill>
              </a:rPr>
              <a:t>/</a:t>
            </a:r>
            <a:r>
              <a:rPr lang="en-US" sz="3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Covenant                              </a:t>
            </a:r>
            <a:r>
              <a:rPr lang="en-US" sz="2400" b="1" dirty="0">
                <a:ln w="10541" cmpd="sng">
                  <a:solidFill>
                    <a:srgbClr val="4F81BD">
                      <a:shade val="88000"/>
                      <a:satMod val="110000"/>
                    </a:srgbClr>
                  </a:solidFill>
                  <a:prstDash val="solid"/>
                </a:ln>
                <a:solidFill>
                  <a:srgbClr val="FFFFFF"/>
                </a:solidFill>
              </a:rPr>
              <a:t>Gal 4:21-5:1</a:t>
            </a:r>
          </a:p>
          <a:p>
            <a:pPr marL="342900" indent="22225" algn="ctr">
              <a:spcBef>
                <a:spcPct val="20000"/>
              </a:spcBef>
              <a:buFont typeface="Arial" pitchFamily="34" charset="0"/>
              <a:buNone/>
              <a:defRPr/>
            </a:pP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12" name="Straight Connector 11"/>
          <p:cNvCxnSpPr/>
          <p:nvPr/>
        </p:nvCxnSpPr>
        <p:spPr>
          <a:xfrm>
            <a:off x="609600" y="3124200"/>
            <a:ext cx="3124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153400" y="3124200"/>
            <a:ext cx="533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800600" y="3429000"/>
            <a:ext cx="2590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457200" y="0"/>
            <a:ext cx="8229600" cy="1143000"/>
          </a:xfrm>
          <a:prstGeom prst="rect">
            <a:avLst/>
          </a:prstGeo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These  biblical concepts</a:t>
            </a:r>
            <a:r>
              <a:rPr kumimoji="0" lang="en-US" sz="4000" b="1" i="0" u="none" strike="noStrike" kern="0" cap="none" spc="0" normalizeH="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reveal that an experiential covenant model is in view</a:t>
            </a:r>
            <a: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r>
            <a:b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endParaRPr kumimoji="0" lang="en-US" sz="1800" b="1" i="0" u="none" strike="noStrike" kern="0" cap="none" spc="0" normalizeH="0" baseline="0" noProof="0" dirty="0">
              <a:ln>
                <a:prstDash val="solid"/>
              </a:ln>
              <a:solidFill>
                <a:schemeClr val="tx1"/>
              </a:solidFill>
              <a:effectLst>
                <a:outerShdw blurRad="88000" dist="50800" dir="5040000" algn="tl">
                  <a:srgbClr val="8064A2">
                    <a:tint val="80000"/>
                    <a:satMod val="250000"/>
                    <a:alpha val="45000"/>
                  </a:srgbClr>
                </a:outerShdw>
              </a:effectLst>
              <a:uLnTx/>
              <a:uFillTx/>
            </a:endParaRPr>
          </a:p>
        </p:txBody>
      </p:sp>
    </p:spTree>
    <p:extLst>
      <p:ext uri="{BB962C8B-B14F-4D97-AF65-F5344CB8AC3E}">
        <p14:creationId xmlns:p14="http://schemas.microsoft.com/office/powerpoint/2010/main" val="2263348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43544374"/>
              </p:ext>
            </p:extLst>
          </p:nvPr>
        </p:nvGraphicFramePr>
        <p:xfrm>
          <a:off x="35496" y="0"/>
          <a:ext cx="9108504" cy="6414832"/>
        </p:xfrm>
        <a:graphic>
          <a:graphicData uri="http://schemas.openxmlformats.org/drawingml/2006/table">
            <a:tbl>
              <a:tblPr firstRow="1" bandRow="1">
                <a:tableStyleId>{9D7B26C5-4107-4FEC-AEDC-1716B250A1EF}</a:tableStyleId>
              </a:tblPr>
              <a:tblGrid>
                <a:gridCol w="3672408"/>
                <a:gridCol w="1584176"/>
                <a:gridCol w="3851920"/>
              </a:tblGrid>
              <a:tr h="127321">
                <a:tc>
                  <a:txBody>
                    <a:bodyPr/>
                    <a:lstStyle/>
                    <a:p>
                      <a:pPr algn="ct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Flesh”</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Vs.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a:t>
                      </a: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Spirit”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06584">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“Flesh</a:t>
                      </a: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gives birth to flesh</a:t>
                      </a: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John 3:6</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“Spirit gives birth to Spirit”</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Can’t fulfill Law’s requirements</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Rom</a:t>
                      </a: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8:4</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Fulfills the Law’s requirements</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Mind</a:t>
                      </a: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set on what f</a:t>
                      </a: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lesh desires</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Rom 8:5</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Mind set on what the Spirit desires</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“Death”; “will die”</a:t>
                      </a: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Rom 8:6, 13</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“Life and peace”; “will live”</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“Hostile to God”;                 “Cannot submit to God’s law”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Rom 8:7</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[Love God;</a:t>
                      </a:r>
                    </a:p>
                    <a:p>
                      <a:pPr algn="ct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a:t>
                      </a: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ubmit to God’s law”]</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94968">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“Cannot please God”</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Rom 8:8</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[Can “please God”]</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“Does not belong to Christ”</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Rom 8:9, 14</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“Does… belong to Christ”</a:t>
                      </a:r>
                    </a:p>
                    <a:p>
                      <a:pPr algn="ctr"/>
                      <a:r>
                        <a:rPr lang="en-US" sz="2000" b="0" u="none"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“Children of God”</a:t>
                      </a:r>
                      <a:endParaRPr lang="en-US" sz="2000" b="0" u="none"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Unrighteous  works;</a:t>
                      </a:r>
                    </a:p>
                    <a:p>
                      <a:pPr marL="0" marR="0" indent="0" algn="ctr" defTabSz="914363" rtl="0" eaLnBrk="1" fontAlgn="auto" latinLnBrk="0" hangingPunct="1">
                        <a:lnSpc>
                          <a:spcPct val="100000"/>
                        </a:lnSpc>
                        <a:spcBef>
                          <a:spcPts val="0"/>
                        </a:spcBef>
                        <a:spcAft>
                          <a:spcPts val="0"/>
                        </a:spcAft>
                        <a:buClrTx/>
                        <a:buSzTx/>
                        <a:buFontTx/>
                        <a:buNone/>
                        <a:tabLst/>
                        <a:defRPr/>
                      </a:pP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“Won’t inherit kingdom of God”</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Gal 5:19-24</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Righteous</a:t>
                      </a: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fruit</a:t>
                      </a:r>
                    </a:p>
                    <a:p>
                      <a:pPr algn="ct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“inherit kingdom of God”</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“Faultless” law righteousness</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Phil </a:t>
                      </a:r>
                      <a:r>
                        <a:rPr lang="en-US" sz="20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3:4-10</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“Righteousness from God by faith”</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30823260"/>
      </p:ext>
    </p:extLst>
  </p:cSld>
  <p:clrMapOvr>
    <a:masterClrMapping/>
  </p:clrMapOvr>
  <p:transition spd="slow">
    <p:randomBa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5725988"/>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5" name="TextBox 4"/>
          <p:cNvSpPr txBox="1"/>
          <p:nvPr/>
        </p:nvSpPr>
        <p:spPr>
          <a:xfrm>
            <a:off x="533400" y="4038600"/>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of the Old and New Covenants</a:t>
            </a:r>
            <a:endParaRPr lang="en-US" sz="1400" dirty="0">
              <a:solidFill>
                <a:srgbClr val="FFFFFF"/>
              </a:solidFill>
            </a:endParaRPr>
          </a:p>
          <a:p>
            <a:pPr algn="ctr"/>
            <a:endParaRPr lang="en-US" sz="1400" dirty="0">
              <a:solidFill>
                <a:srgbClr val="FFFFFF"/>
              </a:solidFill>
            </a:endParaRPr>
          </a:p>
          <a:p>
            <a:pPr algn="ctr"/>
            <a:r>
              <a:rPr lang="en-US" sz="3600" dirty="0">
                <a:solidFill>
                  <a:srgbClr val="FFFFFF"/>
                </a:solidFill>
              </a:rPr>
              <a:t>An inadequate model  for                        the “two covenants” of Galatians 4</a:t>
            </a:r>
          </a:p>
        </p:txBody>
      </p:sp>
      <p:sp>
        <p:nvSpPr>
          <p:cNvPr id="7" name="TextBox 6"/>
          <p:cNvSpPr txBox="1"/>
          <p:nvPr/>
        </p:nvSpPr>
        <p:spPr>
          <a:xfrm>
            <a:off x="2971800" y="18690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Flesh”</a:t>
            </a:r>
            <a:endParaRPr lang="en-US" sz="3100" b="1" dirty="0">
              <a:solidFill>
                <a:srgbClr val="FFFFFF"/>
              </a:solidFill>
            </a:endParaRPr>
          </a:p>
        </p:txBody>
      </p:sp>
      <p:sp>
        <p:nvSpPr>
          <p:cNvPr id="9" name="TextBox 8"/>
          <p:cNvSpPr txBox="1"/>
          <p:nvPr/>
        </p:nvSpPr>
        <p:spPr>
          <a:xfrm>
            <a:off x="6096000" y="1828800"/>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Spirit”</a:t>
            </a:r>
            <a:endParaRPr lang="en-US" sz="3100" b="1" dirty="0">
              <a:solidFill>
                <a:srgbClr val="FFFFFF"/>
              </a:solidFill>
            </a:endParaRPr>
          </a:p>
        </p:txBody>
      </p:sp>
      <p:cxnSp>
        <p:nvCxnSpPr>
          <p:cNvPr id="8" name="Straight Connector 7"/>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10" name="Straight Connector 9"/>
          <p:cNvCxnSpPr/>
          <p:nvPr/>
        </p:nvCxnSpPr>
        <p:spPr>
          <a:xfrm flipH="1">
            <a:off x="533400" y="1219200"/>
            <a:ext cx="7848600" cy="2286000"/>
          </a:xfrm>
          <a:prstGeom prst="line">
            <a:avLst/>
          </a:prstGeom>
          <a:noFill/>
          <a:ln w="76200" cap="flat" cmpd="sng" algn="ctr">
            <a:solidFill>
              <a:schemeClr val="bg1"/>
            </a:solidFill>
            <a:prstDash val="solid"/>
          </a:ln>
          <a:effectLst/>
        </p:spPr>
      </p:cxnSp>
    </p:spTree>
    <p:extLst>
      <p:ext uri="{BB962C8B-B14F-4D97-AF65-F5344CB8AC3E}">
        <p14:creationId xmlns:p14="http://schemas.microsoft.com/office/powerpoint/2010/main" val="3933557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500"/>
                            </p:stCondLst>
                            <p:childTnLst>
                              <p:par>
                                <p:cTn id="9" presetID="2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2309322"/>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Holy</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Spirit</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indent="354013">
                        <a:buFont typeface="Arial" pitchFamily="34" charset="0"/>
                        <a:buChar char="•"/>
                      </a:pPr>
                      <a:endParaRPr lang="en-US" sz="1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354013" indent="354013">
                        <a:buFont typeface="Arial" pitchFamily="34" charset="0"/>
                        <a:buChar char="•"/>
                        <a:tabLst>
                          <a:tab pos="4054475" algn="l"/>
                        </a:tabLst>
                      </a:pPr>
                      <a:r>
                        <a:rPr lang="en-US" sz="3200" cap="none" spc="0" dirty="0" smtClean="0">
                          <a:ln w="18415" cmpd="sng">
                            <a:solidFill>
                              <a:srgbClr val="FFFFFF"/>
                            </a:solidFill>
                            <a:prstDash val="solid"/>
                          </a:ln>
                          <a:effectLst>
                            <a:glow rad="139700">
                              <a:schemeClr val="bg1">
                                <a:alpha val="40000"/>
                              </a:schemeClr>
                            </a:glow>
                          </a:effectLst>
                        </a:rPr>
                        <a:t>Galatians 1:6-9          One Gospel</a:t>
                      </a:r>
                    </a:p>
                    <a:p>
                      <a:pPr marL="354013" indent="354013">
                        <a:buFont typeface="Arial" pitchFamily="34" charset="0"/>
                        <a:buChar char="•"/>
                      </a:pPr>
                      <a:endParaRPr lang="en-US" sz="3200" cap="none" spc="0" dirty="0" smtClean="0">
                        <a:ln w="18415" cmpd="sng">
                          <a:solidFill>
                            <a:srgbClr val="FFFFFF"/>
                          </a:solidFill>
                          <a:prstDash val="solid"/>
                        </a:ln>
                        <a:effectLst>
                          <a:glow rad="139700">
                            <a:schemeClr val="bg1">
                              <a:alpha val="40000"/>
                            </a:schemeClr>
                          </a:glow>
                        </a:effectLst>
                      </a:endParaRPr>
                    </a:p>
                    <a:p>
                      <a:pPr marL="354013" indent="354013">
                        <a:buFont typeface="Arial" pitchFamily="34" charset="0"/>
                        <a:buChar char="•"/>
                        <a:tabLst>
                          <a:tab pos="4054475" algn="l"/>
                        </a:tabLst>
                      </a:pPr>
                      <a:r>
                        <a:rPr lang="en-US" sz="3200" cap="none" spc="0" dirty="0" smtClean="0">
                          <a:ln w="18415" cmpd="sng">
                            <a:solidFill>
                              <a:srgbClr val="FFFFFF"/>
                            </a:solidFill>
                            <a:prstDash val="solid"/>
                          </a:ln>
                          <a:effectLst>
                            <a:glow rad="139700">
                              <a:schemeClr val="bg1">
                                <a:alpha val="40000"/>
                              </a:schemeClr>
                            </a:glow>
                          </a:effectLst>
                        </a:rPr>
                        <a:t>Hebrews 4:2               Same Gospel in OT and NT</a:t>
                      </a:r>
                    </a:p>
                    <a:p>
                      <a:pPr marL="354013" indent="354013">
                        <a:buFont typeface="Arial" pitchFamily="34" charset="0"/>
                        <a:buChar char="•"/>
                      </a:pPr>
                      <a:endParaRPr lang="en-US" sz="3200" b="0" cap="none" spc="0" dirty="0" smtClean="0">
                        <a:ln w="18415" cmpd="sng">
                          <a:solidFill>
                            <a:srgbClr val="FFFFFF"/>
                          </a:solidFill>
                          <a:prstDash val="solid"/>
                        </a:ln>
                        <a:solidFill>
                          <a:srgbClr val="FFFFFF"/>
                        </a:solidFill>
                        <a:effectLst>
                          <a:glow rad="139700">
                            <a:schemeClr val="bg1">
                              <a:alpha val="40000"/>
                            </a:schemeClr>
                          </a:glow>
                        </a:effectLst>
                      </a:endParaRPr>
                    </a:p>
                    <a:p>
                      <a:pPr marL="354013" indent="354013">
                        <a:buFont typeface="Arial" pitchFamily="34" charset="0"/>
                        <a:buChar char="•"/>
                      </a:pPr>
                      <a:r>
                        <a:rPr lang="en-US" sz="3200" b="0" cap="none" spc="0" dirty="0" smtClean="0">
                          <a:ln w="18415" cmpd="sng">
                            <a:solidFill>
                              <a:srgbClr val="FFFFFF"/>
                            </a:solidFill>
                            <a:prstDash val="solid"/>
                          </a:ln>
                          <a:solidFill>
                            <a:srgbClr val="FFFFFF"/>
                          </a:solidFill>
                          <a:effectLst>
                            <a:glow rad="139700">
                              <a:schemeClr val="bg1">
                                <a:alpha val="40000"/>
                              </a:schemeClr>
                            </a:glow>
                          </a:effectLst>
                        </a:rPr>
                        <a:t>Revelation 14:6         </a:t>
                      </a:r>
                      <a:r>
                        <a:rPr lang="en-US" sz="3200" b="0" cap="none" spc="0" baseline="0" dirty="0" smtClean="0">
                          <a:ln w="18415" cmpd="sng">
                            <a:solidFill>
                              <a:srgbClr val="FFFFFF"/>
                            </a:solidFill>
                            <a:prstDash val="solid"/>
                          </a:ln>
                          <a:solidFill>
                            <a:srgbClr val="FFFFFF"/>
                          </a:solidFill>
                          <a:effectLst>
                            <a:glow rad="139700">
                              <a:schemeClr val="bg1">
                                <a:alpha val="40000"/>
                              </a:schemeClr>
                            </a:glow>
                          </a:effectLst>
                        </a:rPr>
                        <a:t>Everlasting Gospel  to all</a:t>
                      </a:r>
                      <a:endParaRPr lang="en-US" sz="3200" b="0" cap="none" spc="0" dirty="0" smtClean="0">
                        <a:ln w="18415" cmpd="sng">
                          <a:solidFill>
                            <a:srgbClr val="FFFFFF"/>
                          </a:solidFill>
                          <a:prstDash val="solid"/>
                        </a:ln>
                        <a:solidFill>
                          <a:srgbClr val="FFFFFF"/>
                        </a:solidFill>
                        <a:effectLst>
                          <a:glow rad="139700">
                            <a:schemeClr val="bg1">
                              <a:alpha val="40000"/>
                            </a:schemeClr>
                          </a:glow>
                        </a:effectLst>
                      </a:endParaRPr>
                    </a:p>
                    <a:p>
                      <a:endParaRPr lang="en-US" sz="1900" b="0" cap="none" spc="0" dirty="0">
                        <a:ln w="18415" cmpd="sng">
                          <a:solidFill>
                            <a:srgbClr val="FFFFFF"/>
                          </a:solidFill>
                          <a:prstDash val="solid"/>
                        </a:ln>
                        <a:solidFill>
                          <a:srgbClr val="FFFFFF"/>
                        </a:solidFill>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Tree>
    <p:extLst>
      <p:ext uri="{BB962C8B-B14F-4D97-AF65-F5344CB8AC3E}">
        <p14:creationId xmlns:p14="http://schemas.microsoft.com/office/powerpoint/2010/main" val="380705180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2" name="TextBox 61"/>
          <p:cNvSpPr txBox="1"/>
          <p:nvPr/>
        </p:nvSpPr>
        <p:spPr>
          <a:xfrm>
            <a:off x="2057400" y="6396335"/>
            <a:ext cx="52578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(Galatians 4:21 – 5:1) </a:t>
            </a:r>
          </a:p>
        </p:txBody>
      </p:sp>
      <p:sp>
        <p:nvSpPr>
          <p:cNvPr id="63" name="TextBox 62"/>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4" name="TextBox 63"/>
          <p:cNvSpPr txBox="1"/>
          <p:nvPr/>
        </p:nvSpPr>
        <p:spPr>
          <a:xfrm>
            <a:off x="3581400" y="5282625"/>
            <a:ext cx="2159745"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“The flesh”</a:t>
            </a:r>
          </a:p>
        </p:txBody>
      </p:sp>
      <p:sp>
        <p:nvSpPr>
          <p:cNvPr id="65" name="TextBox 64"/>
          <p:cNvSpPr txBox="1"/>
          <p:nvPr/>
        </p:nvSpPr>
        <p:spPr>
          <a:xfrm>
            <a:off x="3352800" y="6138446"/>
            <a:ext cx="2727176"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“The Spirit”</a:t>
            </a:r>
            <a:endParaRPr lang="en-US" sz="1600" b="1" dirty="0">
              <a:solidFill>
                <a:prstClr val="black"/>
              </a:solidFill>
            </a:endParaRPr>
          </a:p>
        </p:txBody>
      </p:sp>
      <p:sp>
        <p:nvSpPr>
          <p:cNvPr id="61" name="TextBox 60"/>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Grace</a:t>
            </a: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2102674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childTnLst>
                          </p:cTn>
                        </p:par>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1250"/>
                                        <p:tgtEl>
                                          <p:spTgt spid="63"/>
                                        </p:tgtEl>
                                      </p:cBhvr>
                                    </p:animEffect>
                                  </p:childTnLst>
                                </p:cTn>
                              </p:par>
                            </p:childTnLst>
                          </p:cTn>
                        </p:par>
                        <p:par>
                          <p:cTn id="95" fill="hold">
                            <p:stCondLst>
                              <p:cond delay="1250"/>
                            </p:stCondLst>
                            <p:childTnLst>
                              <p:par>
                                <p:cTn id="96" presetID="10" presetClass="entr" presetSubtype="0" fill="hold" grpId="0"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childTnLst>
                                </p:cTn>
                              </p:par>
                            </p:childTnLst>
                          </p:cTn>
                        </p:par>
                        <p:par>
                          <p:cTn id="99" fill="hold">
                            <p:stCondLst>
                              <p:cond delay="2250"/>
                            </p:stCondLst>
                            <p:childTnLst>
                              <p:par>
                                <p:cTn id="100" presetID="10" presetClass="entr" presetSubtype="0" fill="hold" grpId="0"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86" grpId="0" animBg="1"/>
      <p:bldP spid="87" grpId="0" animBg="1"/>
      <p:bldP spid="88" grpId="0" animBg="1"/>
      <p:bldP spid="89" grpId="0" animBg="1"/>
      <p:bldP spid="112" grpId="0" animBg="1"/>
      <p:bldP spid="113" grpId="0" animBg="1"/>
      <p:bldP spid="114" grpId="0" animBg="1"/>
      <p:bldP spid="115" grpId="0" animBg="1"/>
      <p:bldP spid="116" grpId="0" animBg="1"/>
      <p:bldP spid="54" grpId="0"/>
      <p:bldP spid="55" grpId="0"/>
      <p:bldP spid="63" grpId="0"/>
      <p:bldP spid="64" grpId="0"/>
      <p:bldP spid="6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1981202"/>
          <a:ext cx="8686800" cy="4608790"/>
        </p:xfrm>
        <a:graphic>
          <a:graphicData uri="http://schemas.openxmlformats.org/drawingml/2006/table">
            <a:tbl>
              <a:tblPr firstRow="1" bandRow="1"/>
              <a:tblGrid>
                <a:gridCol w="4343400"/>
                <a:gridCol w="4343400"/>
              </a:tblGrid>
              <a:tr h="533398">
                <a:tc>
                  <a:txBody>
                    <a:bodyPr/>
                    <a:lstStyle/>
                    <a:p>
                      <a:pPr marL="176213" indent="-176213" algn="l">
                        <a:buFont typeface="Arial" pitchFamily="34" charset="0"/>
                        <a:buChar char="•"/>
                      </a:pPr>
                      <a:r>
                        <a:rPr lang="en-US" sz="2200" kern="1200" baseline="0" dirty="0" smtClean="0">
                          <a:ln>
                            <a:solidFill>
                              <a:schemeClr val="tx1"/>
                            </a:solidFill>
                          </a:ln>
                          <a:solidFill>
                            <a:schemeClr val="tx1"/>
                          </a:solidFill>
                          <a:latin typeface="+mn-lt"/>
                          <a:ea typeface="+mn-ea"/>
                          <a:cs typeface="+mn-cs"/>
                        </a:rPr>
                        <a:t>Abraham’s son “by the slave woman” </a:t>
                      </a:r>
                      <a:r>
                        <a:rPr lang="en-US" sz="1800" kern="1200" baseline="0" dirty="0" smtClean="0">
                          <a:ln>
                            <a:solidFill>
                              <a:schemeClr val="tx1"/>
                            </a:solidFill>
                          </a:ln>
                          <a:solidFill>
                            <a:schemeClr val="tx1"/>
                          </a:solidFill>
                          <a:latin typeface="+mn-lt"/>
                          <a:ea typeface="+mn-ea"/>
                          <a:cs typeface="+mn-cs"/>
                        </a:rPr>
                        <a:t>(4:22)</a:t>
                      </a:r>
                      <a:r>
                        <a:rPr lang="en-US" sz="2200" kern="1200" dirty="0" smtClean="0">
                          <a:ln>
                            <a:solidFill>
                              <a:schemeClr val="tx1"/>
                            </a:solidFill>
                          </a:ln>
                          <a:solidFill>
                            <a:schemeClr val="tx1"/>
                          </a:solidFill>
                          <a:latin typeface="+mn-lt"/>
                          <a:ea typeface="+mn-ea"/>
                          <a:cs typeface="+mn-cs"/>
                        </a:rPr>
                        <a:t>	</a:t>
                      </a:r>
                      <a:endParaRPr lang="en-US" sz="2200" dirty="0">
                        <a:ln>
                          <a:solidFill>
                            <a:schemeClr val="tx1"/>
                          </a:solidFill>
                        </a:ln>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176213" indent="-176213" algn="l">
                        <a:buFont typeface="Arial" pitchFamily="34" charset="0"/>
                        <a:buChar char="•"/>
                      </a:pPr>
                      <a:r>
                        <a:rPr lang="en-US" sz="2200" baseline="0" dirty="0" smtClean="0">
                          <a:ln>
                            <a:solidFill>
                              <a:schemeClr val="tx1"/>
                            </a:solidFill>
                          </a:ln>
                          <a:solidFill>
                            <a:schemeClr val="tx1"/>
                          </a:solidFill>
                        </a:rPr>
                        <a:t>Abraham’s son “by the free woman” </a:t>
                      </a:r>
                      <a:r>
                        <a:rPr lang="en-US" sz="1800" baseline="0" dirty="0" smtClean="0">
                          <a:ln>
                            <a:solidFill>
                              <a:schemeClr val="tx1"/>
                            </a:solidFill>
                          </a:ln>
                          <a:solidFill>
                            <a:schemeClr val="tx1"/>
                          </a:solidFill>
                        </a:rPr>
                        <a:t>(4:22)</a:t>
                      </a:r>
                      <a:endParaRPr lang="en-US" sz="18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“Born according to the flesh”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“Born as result of promise,” “born according to the Spirit”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“Hagar… Mount Sinai… present Jerusalem… slavery” </a:t>
                      </a:r>
                      <a:r>
                        <a:rPr lang="en-US" sz="1800" kern="1200" baseline="0" dirty="0" smtClean="0">
                          <a:ln>
                            <a:solidFill>
                              <a:schemeClr val="tx1"/>
                            </a:solidFill>
                          </a:ln>
                          <a:solidFill>
                            <a:schemeClr val="tx1"/>
                          </a:solidFill>
                          <a:latin typeface="+mn-lt"/>
                          <a:ea typeface="+mn-ea"/>
                          <a:cs typeface="+mn-cs"/>
                        </a:rPr>
                        <a:t>(4:25)</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“Jerusalem above” is “our mother”… “free” </a:t>
                      </a:r>
                      <a:r>
                        <a:rPr lang="en-US" sz="1800" kern="1200" baseline="0" dirty="0" smtClean="0">
                          <a:ln>
                            <a:solidFill>
                              <a:schemeClr val="tx1"/>
                            </a:solidFill>
                          </a:ln>
                          <a:solidFill>
                            <a:schemeClr val="tx1"/>
                          </a:solidFill>
                          <a:latin typeface="+mn-lt"/>
                          <a:ea typeface="+mn-ea"/>
                          <a:cs typeface="+mn-cs"/>
                        </a:rPr>
                        <a:t>(4:26)</a:t>
                      </a:r>
                      <a:endParaRPr lang="en-US" sz="1800" dirty="0"/>
                    </a:p>
                  </a:txBody>
                  <a:tcPr/>
                </a:tc>
              </a:tr>
              <a:tr h="769358">
                <a:tc>
                  <a:txBody>
                    <a:bodyPr/>
                    <a:lstStyle/>
                    <a:p>
                      <a:pPr>
                        <a:buFont typeface="Arial" pitchFamily="34" charset="0"/>
                        <a:buChar char="•"/>
                      </a:pPr>
                      <a:r>
                        <a:rPr lang="en-US" sz="2200" kern="1200" baseline="0" dirty="0" smtClean="0">
                          <a:ln>
                            <a:solidFill>
                              <a:schemeClr val="tx1"/>
                            </a:solidFill>
                          </a:ln>
                          <a:solidFill>
                            <a:schemeClr val="tx1"/>
                          </a:solidFill>
                          <a:latin typeface="+mn-lt"/>
                          <a:ea typeface="+mn-ea"/>
                          <a:cs typeface="+mn-cs"/>
                        </a:rPr>
                        <a:t> “persecuted” the free son </a:t>
                      </a:r>
                      <a:r>
                        <a:rPr lang="en-US" sz="1800" kern="1200" baseline="0" dirty="0" smtClean="0">
                          <a:ln>
                            <a:solidFill>
                              <a:schemeClr val="tx1"/>
                            </a:solidFill>
                          </a:ln>
                          <a:solidFill>
                            <a:schemeClr val="tx1"/>
                          </a:solidFill>
                          <a:latin typeface="+mn-lt"/>
                          <a:ea typeface="+mn-ea"/>
                          <a:cs typeface="+mn-cs"/>
                        </a:rPr>
                        <a:t>(4:29)</a:t>
                      </a:r>
                      <a:endParaRPr lang="en-US" sz="1800" dirty="0"/>
                    </a:p>
                  </a:txBody>
                  <a:tcPr/>
                </a:tc>
                <a:tc>
                  <a:txBody>
                    <a:bodyPr/>
                    <a:lstStyle/>
                    <a:p>
                      <a:pPr marL="0" marR="0" indent="0"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 “Persecuted” by the slave son </a:t>
                      </a:r>
                      <a:r>
                        <a:rPr lang="en-US" sz="1800" kern="1200" baseline="0" dirty="0" smtClean="0">
                          <a:ln>
                            <a:solidFill>
                              <a:schemeClr val="tx1"/>
                            </a:solidFill>
                          </a:ln>
                          <a:solidFill>
                            <a:schemeClr val="tx1"/>
                          </a:solidFill>
                          <a:latin typeface="+mn-lt"/>
                          <a:ea typeface="+mn-ea"/>
                          <a:cs typeface="+mn-cs"/>
                        </a:rPr>
                        <a:t>(4:29)</a:t>
                      </a:r>
                      <a:endParaRPr lang="en-US" sz="1800" dirty="0" smtClean="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“slave . . . will never share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 woman’s son” shares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“Burdened. . . By a yoke of slavery”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“Freedom… Christ has set us free”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r>
            </a:tbl>
          </a:graphicData>
        </a:graphic>
      </p:graphicFrame>
      <p:sp>
        <p:nvSpPr>
          <p:cNvPr id="13" name="Content Placeholder 2"/>
          <p:cNvSpPr txBox="1">
            <a:spLocks/>
          </p:cNvSpPr>
          <p:nvPr/>
        </p:nvSpPr>
        <p:spPr bwMode="auto">
          <a:xfrm>
            <a:off x="457200" y="1066800"/>
            <a:ext cx="8229600" cy="1676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gn="ctr">
              <a:spcBef>
                <a:spcPct val="20000"/>
              </a:spcBef>
              <a:buFont typeface="Arial" charset="0"/>
              <a:buNone/>
              <a:defRPr/>
            </a:pPr>
            <a:r>
              <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Old Covenant</a:t>
            </a:r>
            <a:r>
              <a:rPr lang="en-US" sz="3200" dirty="0">
                <a:solidFill>
                  <a:sysClr val="window" lastClr="FFFFFF"/>
                </a:solidFill>
              </a:rPr>
              <a:t>/</a:t>
            </a:r>
            <a:r>
              <a:rPr lang="en-US" sz="3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Covenant                              </a:t>
            </a:r>
            <a:r>
              <a:rPr lang="en-US" sz="2400" b="1" dirty="0">
                <a:ln w="10541" cmpd="sng">
                  <a:solidFill>
                    <a:srgbClr val="4F81BD">
                      <a:shade val="88000"/>
                      <a:satMod val="110000"/>
                    </a:srgbClr>
                  </a:solidFill>
                  <a:prstDash val="solid"/>
                </a:ln>
                <a:solidFill>
                  <a:srgbClr val="FFFFFF"/>
                </a:solidFill>
              </a:rPr>
              <a:t>Gal 4:21-5:1</a:t>
            </a:r>
          </a:p>
          <a:p>
            <a:pPr marL="342900" indent="22225" algn="ctr">
              <a:spcBef>
                <a:spcPct val="20000"/>
              </a:spcBef>
              <a:buFont typeface="Arial" pitchFamily="34" charset="0"/>
              <a:buNone/>
              <a:defRPr/>
            </a:pP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12" name="Straight Connector 11"/>
          <p:cNvCxnSpPr/>
          <p:nvPr/>
        </p:nvCxnSpPr>
        <p:spPr>
          <a:xfrm>
            <a:off x="609600" y="3124200"/>
            <a:ext cx="3124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153400" y="3124200"/>
            <a:ext cx="533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800600" y="3429000"/>
            <a:ext cx="25908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73924" y="5428593"/>
            <a:ext cx="2514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91359" y="5715000"/>
            <a:ext cx="133744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834759" y="5733393"/>
            <a:ext cx="133744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7162800" y="5428593"/>
            <a:ext cx="1524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p:nvPr>
        </p:nvSpPr>
        <p:spPr>
          <a:xfrm>
            <a:off x="457200" y="0"/>
            <a:ext cx="8229600" cy="1143000"/>
          </a:xfrm>
          <a:prstGeom prst="rect">
            <a:avLst/>
          </a:prstGeo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These  biblical concepts</a:t>
            </a:r>
            <a:r>
              <a:rPr kumimoji="0" lang="en-US" sz="4000" b="1" i="0" u="none" strike="noStrike" kern="0" cap="none" spc="0" normalizeH="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reveal that an experiential covenant model is in view</a:t>
            </a:r>
            <a: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r>
            <a:b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endParaRPr kumimoji="0" lang="en-US" sz="1800" b="1" i="0" u="none" strike="noStrike" kern="0" cap="none" spc="0" normalizeH="0" baseline="0" noProof="0" dirty="0">
              <a:ln>
                <a:prstDash val="solid"/>
              </a:ln>
              <a:solidFill>
                <a:schemeClr val="tx1"/>
              </a:solidFill>
              <a:effectLst>
                <a:outerShdw blurRad="88000" dist="50800" dir="5040000" algn="tl">
                  <a:srgbClr val="8064A2">
                    <a:tint val="80000"/>
                    <a:satMod val="250000"/>
                    <a:alpha val="45000"/>
                  </a:srgbClr>
                </a:outerShdw>
              </a:effectLst>
              <a:uLnTx/>
              <a:uFillTx/>
            </a:endParaRPr>
          </a:p>
        </p:txBody>
      </p:sp>
    </p:spTree>
    <p:extLst>
      <p:ext uri="{BB962C8B-B14F-4D97-AF65-F5344CB8AC3E}">
        <p14:creationId xmlns:p14="http://schemas.microsoft.com/office/powerpoint/2010/main" val="2017893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0144330"/>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err="1" smtClean="0">
                          <a:ln w="18415" cmpd="sng">
                            <a:solidFill>
                              <a:srgbClr val="FFFFFF"/>
                            </a:solidFill>
                            <a:prstDash val="solid"/>
                          </a:ln>
                          <a:effectLst>
                            <a:outerShdw blurRad="63500" dir="3600000" algn="tl" rotWithShape="0">
                              <a:srgbClr val="000000">
                                <a:alpha val="70000"/>
                              </a:srgbClr>
                            </a:outerShdw>
                          </a:effectLst>
                        </a:rPr>
                        <a:t>Heb</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7" name="TextBox 6"/>
          <p:cNvSpPr txBox="1"/>
          <p:nvPr/>
        </p:nvSpPr>
        <p:spPr>
          <a:xfrm>
            <a:off x="2819400" y="1849160"/>
            <a:ext cx="3124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“Never share in the Inheritance”?</a:t>
            </a:r>
            <a:endParaRPr lang="en-US" sz="3100" b="1" dirty="0">
              <a:solidFill>
                <a:srgbClr val="FFFFFF"/>
              </a:solidFill>
            </a:endParaRPr>
          </a:p>
        </p:txBody>
      </p:sp>
      <p:sp>
        <p:nvSpPr>
          <p:cNvPr id="8" name="TextBox 7"/>
          <p:cNvSpPr txBox="1"/>
          <p:nvPr/>
        </p:nvSpPr>
        <p:spPr>
          <a:xfrm>
            <a:off x="5943600" y="1828800"/>
            <a:ext cx="3124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“Share in the Inheritance”?</a:t>
            </a:r>
            <a:endParaRPr lang="en-US" sz="3100" b="1" dirty="0">
              <a:solidFill>
                <a:srgbClr val="FFFFFF"/>
              </a:solidFill>
            </a:endParaRPr>
          </a:p>
        </p:txBody>
      </p:sp>
      <p:cxnSp>
        <p:nvCxnSpPr>
          <p:cNvPr id="12" name="Straight Connector 11"/>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13" name="Straight Connector 12"/>
          <p:cNvCxnSpPr/>
          <p:nvPr/>
        </p:nvCxnSpPr>
        <p:spPr>
          <a:xfrm flipH="1">
            <a:off x="533400" y="1219200"/>
            <a:ext cx="7848600" cy="2286000"/>
          </a:xfrm>
          <a:prstGeom prst="line">
            <a:avLst/>
          </a:prstGeom>
          <a:noFill/>
          <a:ln w="76200" cap="flat" cmpd="sng" algn="ctr">
            <a:solidFill>
              <a:schemeClr val="bg1"/>
            </a:solidFill>
            <a:prstDash val="solid"/>
          </a:ln>
          <a:effectLst/>
        </p:spPr>
      </p:cxnSp>
      <p:sp>
        <p:nvSpPr>
          <p:cNvPr id="9" name="TextBox 8"/>
          <p:cNvSpPr txBox="1"/>
          <p:nvPr/>
        </p:nvSpPr>
        <p:spPr>
          <a:xfrm>
            <a:off x="533400" y="4038600"/>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of the Old and New Covenants</a:t>
            </a:r>
            <a:endParaRPr lang="en-US" sz="1400" dirty="0">
              <a:solidFill>
                <a:srgbClr val="FFFFFF"/>
              </a:solidFill>
            </a:endParaRPr>
          </a:p>
          <a:p>
            <a:pPr algn="ctr"/>
            <a:endParaRPr lang="en-US" sz="1400" dirty="0">
              <a:solidFill>
                <a:srgbClr val="FFFFFF"/>
              </a:solidFill>
            </a:endParaRPr>
          </a:p>
          <a:p>
            <a:pPr algn="ctr"/>
            <a:r>
              <a:rPr lang="en-US" sz="3600" dirty="0">
                <a:solidFill>
                  <a:srgbClr val="FFFFFF"/>
                </a:solidFill>
              </a:rPr>
              <a:t>An inadequate model  for                        the “two covenants” of Galatians 4</a:t>
            </a:r>
          </a:p>
        </p:txBody>
      </p:sp>
    </p:spTree>
    <p:extLst>
      <p:ext uri="{BB962C8B-B14F-4D97-AF65-F5344CB8AC3E}">
        <p14:creationId xmlns:p14="http://schemas.microsoft.com/office/powerpoint/2010/main" val="4112035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childTnLst>
                          </p:cTn>
                        </p:par>
                        <p:par>
                          <p:cTn id="8" fill="hold">
                            <p:stCondLst>
                              <p:cond delay="1500"/>
                            </p:stCondLst>
                            <p:childTnLst>
                              <p:par>
                                <p:cTn id="9" presetID="22" presetClass="entr" presetSubtype="2"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2" name="TextBox 61"/>
          <p:cNvSpPr txBox="1"/>
          <p:nvPr/>
        </p:nvSpPr>
        <p:spPr>
          <a:xfrm>
            <a:off x="2057400" y="6396335"/>
            <a:ext cx="52578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(Galatians 4:21 – 5:1) </a:t>
            </a:r>
          </a:p>
        </p:txBody>
      </p:sp>
      <p:sp>
        <p:nvSpPr>
          <p:cNvPr id="63" name="TextBox 62"/>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4" name="TextBox 63"/>
          <p:cNvSpPr txBox="1"/>
          <p:nvPr/>
        </p:nvSpPr>
        <p:spPr>
          <a:xfrm>
            <a:off x="3581400" y="5282625"/>
            <a:ext cx="2159745"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“No inheritance”</a:t>
            </a:r>
          </a:p>
        </p:txBody>
      </p:sp>
      <p:sp>
        <p:nvSpPr>
          <p:cNvPr id="65" name="TextBox 64"/>
          <p:cNvSpPr txBox="1"/>
          <p:nvPr/>
        </p:nvSpPr>
        <p:spPr>
          <a:xfrm>
            <a:off x="3352800" y="6138446"/>
            <a:ext cx="2727176"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“Inherit the kingdom”</a:t>
            </a:r>
            <a:endParaRPr lang="en-US" sz="1600" b="1" dirty="0">
              <a:solidFill>
                <a:prstClr val="black"/>
              </a:solidFill>
            </a:endParaRPr>
          </a:p>
        </p:txBody>
      </p:sp>
      <p:sp>
        <p:nvSpPr>
          <p:cNvPr id="61" name="TextBox 60"/>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Grace</a:t>
            </a: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29660344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childTnLst>
                          </p:cTn>
                        </p:par>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1250"/>
                                        <p:tgtEl>
                                          <p:spTgt spid="63"/>
                                        </p:tgtEl>
                                      </p:cBhvr>
                                    </p:animEffect>
                                  </p:childTnLst>
                                </p:cTn>
                              </p:par>
                            </p:childTnLst>
                          </p:cTn>
                        </p:par>
                        <p:par>
                          <p:cTn id="95" fill="hold">
                            <p:stCondLst>
                              <p:cond delay="1250"/>
                            </p:stCondLst>
                            <p:childTnLst>
                              <p:par>
                                <p:cTn id="96" presetID="10" presetClass="entr" presetSubtype="0" fill="hold" grpId="0"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childTnLst>
                                </p:cTn>
                              </p:par>
                            </p:childTnLst>
                          </p:cTn>
                        </p:par>
                        <p:par>
                          <p:cTn id="99" fill="hold">
                            <p:stCondLst>
                              <p:cond delay="2250"/>
                            </p:stCondLst>
                            <p:childTnLst>
                              <p:par>
                                <p:cTn id="100" presetID="10" presetClass="entr" presetSubtype="0" fill="hold" grpId="0"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86" grpId="0" animBg="1"/>
      <p:bldP spid="87" grpId="0" animBg="1"/>
      <p:bldP spid="88" grpId="0" animBg="1"/>
      <p:bldP spid="89" grpId="0" animBg="1"/>
      <p:bldP spid="112" grpId="0" animBg="1"/>
      <p:bldP spid="113" grpId="0" animBg="1"/>
      <p:bldP spid="114" grpId="0" animBg="1"/>
      <p:bldP spid="115" grpId="0" animBg="1"/>
      <p:bldP spid="116" grpId="0" animBg="1"/>
      <p:bldP spid="54" grpId="0"/>
      <p:bldP spid="55" grpId="0"/>
      <p:bldP spid="63" grpId="0"/>
      <p:bldP spid="64" grpId="0"/>
      <p:bldP spid="6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1981202"/>
          <a:ext cx="8686800" cy="4608790"/>
        </p:xfrm>
        <a:graphic>
          <a:graphicData uri="http://schemas.openxmlformats.org/drawingml/2006/table">
            <a:tbl>
              <a:tblPr firstRow="1" bandRow="1"/>
              <a:tblGrid>
                <a:gridCol w="4343400"/>
                <a:gridCol w="4343400"/>
              </a:tblGrid>
              <a:tr h="533398">
                <a:tc>
                  <a:txBody>
                    <a:bodyPr/>
                    <a:lstStyle/>
                    <a:p>
                      <a:pPr marL="176213" indent="-176213" algn="l">
                        <a:buFont typeface="Arial" pitchFamily="34" charset="0"/>
                        <a:buChar char="•"/>
                      </a:pPr>
                      <a:r>
                        <a:rPr lang="en-US" sz="2200" kern="1200" baseline="0" dirty="0" smtClean="0">
                          <a:ln>
                            <a:solidFill>
                              <a:schemeClr val="tx1"/>
                            </a:solidFill>
                          </a:ln>
                          <a:solidFill>
                            <a:schemeClr val="tx1"/>
                          </a:solidFill>
                          <a:latin typeface="+mn-lt"/>
                          <a:ea typeface="+mn-ea"/>
                          <a:cs typeface="+mn-cs"/>
                        </a:rPr>
                        <a:t>Abraham’s son “by the slave woman” </a:t>
                      </a:r>
                      <a:r>
                        <a:rPr lang="en-US" sz="1800" kern="1200" baseline="0" dirty="0" smtClean="0">
                          <a:ln>
                            <a:solidFill>
                              <a:schemeClr val="tx1"/>
                            </a:solidFill>
                          </a:ln>
                          <a:solidFill>
                            <a:schemeClr val="tx1"/>
                          </a:solidFill>
                          <a:latin typeface="+mn-lt"/>
                          <a:ea typeface="+mn-ea"/>
                          <a:cs typeface="+mn-cs"/>
                        </a:rPr>
                        <a:t>(4:22)</a:t>
                      </a:r>
                      <a:r>
                        <a:rPr lang="en-US" sz="2200" kern="1200" dirty="0" smtClean="0">
                          <a:ln>
                            <a:solidFill>
                              <a:schemeClr val="tx1"/>
                            </a:solidFill>
                          </a:ln>
                          <a:solidFill>
                            <a:schemeClr val="tx1"/>
                          </a:solidFill>
                          <a:latin typeface="+mn-lt"/>
                          <a:ea typeface="+mn-ea"/>
                          <a:cs typeface="+mn-cs"/>
                        </a:rPr>
                        <a:t>	</a:t>
                      </a:r>
                      <a:endParaRPr lang="en-US" sz="2200" dirty="0">
                        <a:ln>
                          <a:solidFill>
                            <a:schemeClr val="tx1"/>
                          </a:solidFill>
                        </a:ln>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176213" indent="-176213" algn="l">
                        <a:buFont typeface="Arial" pitchFamily="34" charset="0"/>
                        <a:buChar char="•"/>
                      </a:pPr>
                      <a:r>
                        <a:rPr lang="en-US" sz="2200" baseline="0" dirty="0" smtClean="0">
                          <a:ln>
                            <a:solidFill>
                              <a:schemeClr val="tx1"/>
                            </a:solidFill>
                          </a:ln>
                          <a:solidFill>
                            <a:schemeClr val="tx1"/>
                          </a:solidFill>
                        </a:rPr>
                        <a:t>Abraham’s son “by the free woman” </a:t>
                      </a:r>
                      <a:r>
                        <a:rPr lang="en-US" sz="1800" baseline="0" dirty="0" smtClean="0">
                          <a:ln>
                            <a:solidFill>
                              <a:schemeClr val="tx1"/>
                            </a:solidFill>
                          </a:ln>
                          <a:solidFill>
                            <a:schemeClr val="tx1"/>
                          </a:solidFill>
                        </a:rPr>
                        <a:t>(4:22)</a:t>
                      </a:r>
                      <a:endParaRPr lang="en-US" sz="18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“Born according to the flesh”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“Born as result of promise,” “born according to the Spirit” </a:t>
                      </a:r>
                      <a:r>
                        <a:rPr lang="en-US" sz="1800" kern="1200" baseline="0" dirty="0" smtClean="0">
                          <a:ln>
                            <a:solidFill>
                              <a:schemeClr val="tx1"/>
                            </a:solidFill>
                          </a:ln>
                          <a:solidFill>
                            <a:schemeClr val="tx1"/>
                          </a:solidFill>
                          <a:latin typeface="+mn-lt"/>
                          <a:ea typeface="+mn-ea"/>
                          <a:cs typeface="+mn-cs"/>
                        </a:rPr>
                        <a:t>(4:23, 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“Hagar… Mount Sinai… present Jerusalem… slavery” </a:t>
                      </a:r>
                      <a:r>
                        <a:rPr lang="en-US" sz="1800" kern="1200" baseline="0" dirty="0" smtClean="0">
                          <a:ln>
                            <a:solidFill>
                              <a:schemeClr val="tx1"/>
                            </a:solidFill>
                          </a:ln>
                          <a:solidFill>
                            <a:schemeClr val="tx1"/>
                          </a:solidFill>
                          <a:latin typeface="+mn-lt"/>
                          <a:ea typeface="+mn-ea"/>
                          <a:cs typeface="+mn-cs"/>
                        </a:rPr>
                        <a:t>(4:25)</a:t>
                      </a:r>
                      <a:endParaRPr lang="en-US" sz="1800" dirty="0"/>
                    </a:p>
                  </a:txBody>
                  <a:tcPr/>
                </a:tc>
                <a:tc>
                  <a:txBody>
                    <a:bodyPr/>
                    <a:lstStyle/>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“Jerusalem above” is “our mother”… “free” </a:t>
                      </a:r>
                      <a:r>
                        <a:rPr lang="en-US" sz="1800" kern="1200" baseline="0" dirty="0" smtClean="0">
                          <a:ln>
                            <a:solidFill>
                              <a:schemeClr val="tx1"/>
                            </a:solidFill>
                          </a:ln>
                          <a:solidFill>
                            <a:schemeClr val="tx1"/>
                          </a:solidFill>
                          <a:latin typeface="+mn-lt"/>
                          <a:ea typeface="+mn-ea"/>
                          <a:cs typeface="+mn-cs"/>
                        </a:rPr>
                        <a:t>(4:26)</a:t>
                      </a:r>
                      <a:endParaRPr lang="en-US" sz="1800" dirty="0"/>
                    </a:p>
                  </a:txBody>
                  <a:tcPr/>
                </a:tc>
              </a:tr>
              <a:tr h="769358">
                <a:tc>
                  <a:txBody>
                    <a:bodyPr/>
                    <a:lstStyle/>
                    <a:p>
                      <a:pPr>
                        <a:buFont typeface="Arial" pitchFamily="34" charset="0"/>
                        <a:buChar char="•"/>
                      </a:pPr>
                      <a:r>
                        <a:rPr lang="en-US" sz="2200" kern="1200" baseline="0" dirty="0" smtClean="0">
                          <a:ln>
                            <a:solidFill>
                              <a:schemeClr val="tx1"/>
                            </a:solidFill>
                          </a:ln>
                          <a:solidFill>
                            <a:schemeClr val="tx1"/>
                          </a:solidFill>
                          <a:latin typeface="+mn-lt"/>
                          <a:ea typeface="+mn-ea"/>
                          <a:cs typeface="+mn-cs"/>
                        </a:rPr>
                        <a:t> “persecuted” the free son </a:t>
                      </a:r>
                      <a:r>
                        <a:rPr lang="en-US" sz="1800" kern="1200" baseline="0" dirty="0" smtClean="0">
                          <a:ln>
                            <a:solidFill>
                              <a:schemeClr val="tx1"/>
                            </a:solidFill>
                          </a:ln>
                          <a:solidFill>
                            <a:schemeClr val="tx1"/>
                          </a:solidFill>
                          <a:latin typeface="+mn-lt"/>
                          <a:ea typeface="+mn-ea"/>
                          <a:cs typeface="+mn-cs"/>
                        </a:rPr>
                        <a:t>(4:29)</a:t>
                      </a:r>
                      <a:endParaRPr lang="en-US" sz="1800" dirty="0"/>
                    </a:p>
                  </a:txBody>
                  <a:tcPr/>
                </a:tc>
                <a:tc>
                  <a:txBody>
                    <a:bodyPr/>
                    <a:lstStyle/>
                    <a:p>
                      <a:pPr marL="0" marR="0" indent="0"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200" kern="1200" baseline="0" dirty="0" smtClean="0">
                          <a:ln>
                            <a:solidFill>
                              <a:schemeClr val="tx1"/>
                            </a:solidFill>
                          </a:ln>
                          <a:solidFill>
                            <a:schemeClr val="tx1"/>
                          </a:solidFill>
                          <a:latin typeface="+mn-lt"/>
                          <a:ea typeface="+mn-ea"/>
                          <a:cs typeface="+mn-cs"/>
                        </a:rPr>
                        <a:t> “Persecuted” by the slave son </a:t>
                      </a:r>
                      <a:r>
                        <a:rPr lang="en-US" sz="1800" kern="1200" baseline="0" dirty="0" smtClean="0">
                          <a:ln>
                            <a:solidFill>
                              <a:schemeClr val="tx1"/>
                            </a:solidFill>
                          </a:ln>
                          <a:solidFill>
                            <a:schemeClr val="tx1"/>
                          </a:solidFill>
                          <a:latin typeface="+mn-lt"/>
                          <a:ea typeface="+mn-ea"/>
                          <a:cs typeface="+mn-cs"/>
                        </a:rPr>
                        <a:t>(4:29)</a:t>
                      </a:r>
                      <a:endParaRPr lang="en-US" sz="1800" dirty="0" smtClean="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“slave . . . will never share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 woman’s son” shares in the inheritance] </a:t>
                      </a:r>
                      <a:r>
                        <a:rPr lang="en-US" sz="1800" kern="1200" baseline="0" dirty="0" smtClean="0">
                          <a:ln>
                            <a:solidFill>
                              <a:schemeClr val="tx1"/>
                            </a:solidFill>
                          </a:ln>
                          <a:solidFill>
                            <a:schemeClr val="tx1"/>
                          </a:solidFill>
                          <a:latin typeface="+mn-lt"/>
                          <a:ea typeface="+mn-ea"/>
                          <a:cs typeface="+mn-cs"/>
                        </a:rPr>
                        <a:t>(4:30)</a:t>
                      </a:r>
                      <a:endParaRPr lang="en-US" sz="1800" dirty="0"/>
                    </a:p>
                  </a:txBody>
                  <a:tcPr/>
                </a:tc>
              </a:tr>
              <a:tr h="769358">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“Burdened. . . By a yoke of slavery”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c>
                  <a:txBody>
                    <a:bodyPr/>
                    <a:lstStyle/>
                    <a:p>
                      <a:pPr marL="176213" indent="-176213">
                        <a:buFont typeface="Arial" pitchFamily="34" charset="0"/>
                        <a:buChar char="•"/>
                      </a:pPr>
                      <a:r>
                        <a:rPr lang="en-US" sz="2200" kern="1200" baseline="0" dirty="0" smtClean="0">
                          <a:ln>
                            <a:solidFill>
                              <a:schemeClr val="tx1"/>
                            </a:solidFill>
                          </a:ln>
                          <a:solidFill>
                            <a:schemeClr val="tx1"/>
                          </a:solidFill>
                          <a:latin typeface="+mn-lt"/>
                          <a:ea typeface="+mn-ea"/>
                          <a:cs typeface="+mn-cs"/>
                        </a:rPr>
                        <a:t>“Freedom… Christ has set us free” </a:t>
                      </a:r>
                      <a:r>
                        <a:rPr lang="en-US" sz="1800" kern="1200" baseline="0" dirty="0" smtClean="0">
                          <a:ln>
                            <a:solidFill>
                              <a:schemeClr val="tx1"/>
                            </a:solidFill>
                          </a:ln>
                          <a:solidFill>
                            <a:schemeClr val="tx1"/>
                          </a:solidFill>
                          <a:latin typeface="+mn-lt"/>
                          <a:ea typeface="+mn-ea"/>
                          <a:cs typeface="+mn-cs"/>
                        </a:rPr>
                        <a:t>(5:1)</a:t>
                      </a:r>
                      <a:endParaRPr lang="en-US" sz="1800" dirty="0"/>
                    </a:p>
                  </a:txBody>
                  <a:tcPr/>
                </a:tc>
              </a:tr>
            </a:tbl>
          </a:graphicData>
        </a:graphic>
      </p:graphicFrame>
      <p:sp>
        <p:nvSpPr>
          <p:cNvPr id="10" name="Title 1"/>
          <p:cNvSpPr>
            <a:spLocks noGrp="1"/>
          </p:cNvSpPr>
          <p:nvPr>
            <p:ph type="title"/>
          </p:nvPr>
        </p:nvSpPr>
        <p:spPr>
          <a:xfrm>
            <a:off x="457200" y="0"/>
            <a:ext cx="8229600" cy="1143000"/>
          </a:xfrm>
          <a:prstGeom prst="rect">
            <a:avLst/>
          </a:prstGeo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Which of these two lists describe the believers listed in Hebrews</a:t>
            </a:r>
            <a:r>
              <a:rPr kumimoji="0" lang="en-US" sz="4000" b="1" i="0" u="none" strike="noStrike" kern="0" cap="none" spc="0" normalizeH="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11?</a:t>
            </a:r>
            <a: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t/>
            </a:r>
            <a:br>
              <a:rPr kumimoji="0" lang="en-US" sz="1800" b="1" i="0" u="none" strike="noStrike" kern="0" cap="none" spc="0" normalizeH="0" baseline="0" noProof="0" dirty="0" smtClean="0">
                <a:ln>
                  <a:prstDash val="solid"/>
                </a:ln>
                <a:solidFill>
                  <a:schemeClr val="tx1"/>
                </a:solidFill>
                <a:effectLst>
                  <a:outerShdw blurRad="88000" dist="50800" dir="5040000" algn="tl">
                    <a:srgbClr val="8064A2">
                      <a:tint val="80000"/>
                      <a:satMod val="250000"/>
                      <a:alpha val="45000"/>
                    </a:srgbClr>
                  </a:outerShdw>
                </a:effectLst>
                <a:uLnTx/>
                <a:uFillTx/>
              </a:rPr>
            </a:br>
            <a:endParaRPr kumimoji="0" lang="en-US" sz="1800" b="1" i="0" u="none" strike="noStrike" kern="0" cap="none" spc="0" normalizeH="0" baseline="0" noProof="0" dirty="0">
              <a:ln>
                <a:prstDash val="solid"/>
              </a:ln>
              <a:solidFill>
                <a:schemeClr val="tx1"/>
              </a:solidFill>
              <a:effectLst>
                <a:outerShdw blurRad="88000" dist="50800" dir="5040000" algn="tl">
                  <a:srgbClr val="8064A2">
                    <a:tint val="80000"/>
                    <a:satMod val="250000"/>
                    <a:alpha val="45000"/>
                  </a:srgbClr>
                </a:outerShdw>
              </a:effectLst>
              <a:uLnTx/>
              <a:uFillTx/>
            </a:endParaRPr>
          </a:p>
        </p:txBody>
      </p:sp>
      <p:sp>
        <p:nvSpPr>
          <p:cNvPr id="13" name="Content Placeholder 2"/>
          <p:cNvSpPr txBox="1">
            <a:spLocks/>
          </p:cNvSpPr>
          <p:nvPr/>
        </p:nvSpPr>
        <p:spPr bwMode="auto">
          <a:xfrm>
            <a:off x="457200" y="1066800"/>
            <a:ext cx="8229600" cy="16764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gn="ctr">
              <a:spcBef>
                <a:spcPct val="20000"/>
              </a:spcBef>
              <a:buFont typeface="Arial" charset="0"/>
              <a:buNone/>
              <a:defRPr/>
            </a:pPr>
            <a:r>
              <a:rPr lang="en-US" sz="32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rPr>
              <a:t> Old Covenant</a:t>
            </a:r>
            <a:r>
              <a:rPr lang="en-US" sz="3200" dirty="0">
                <a:solidFill>
                  <a:sysClr val="window" lastClr="FFFFFF"/>
                </a:solidFill>
              </a:rPr>
              <a:t>/</a:t>
            </a:r>
            <a:r>
              <a:rPr lang="en-US" sz="3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Covenant                              </a:t>
            </a:r>
            <a:r>
              <a:rPr lang="en-US" sz="2400" b="1" dirty="0">
                <a:ln w="10541" cmpd="sng">
                  <a:solidFill>
                    <a:srgbClr val="4F81BD">
                      <a:shade val="88000"/>
                      <a:satMod val="110000"/>
                    </a:srgbClr>
                  </a:solidFill>
                  <a:prstDash val="solid"/>
                </a:ln>
                <a:solidFill>
                  <a:srgbClr val="FFFFFF"/>
                </a:solidFill>
              </a:rPr>
              <a:t>Gal 4:21-5:1</a:t>
            </a:r>
          </a:p>
          <a:p>
            <a:pPr marL="342900" indent="22225" algn="ctr">
              <a:spcBef>
                <a:spcPct val="20000"/>
              </a:spcBef>
              <a:buFont typeface="Arial" pitchFamily="34" charset="0"/>
              <a:buNone/>
              <a:defRPr/>
            </a:pPr>
            <a:endParaRPr 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080962203"/>
      </p:ext>
    </p:extLst>
  </p:cSld>
  <p:clrMapOvr>
    <a:masterClrMapping/>
  </p:clrMapOvr>
  <p:transition spd="slow">
    <p:randomBa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issues</a:t>
            </a:r>
          </a:p>
        </p:txBody>
      </p:sp>
      <p:sp>
        <p:nvSpPr>
          <p:cNvPr id="61" name="TextBox 60"/>
          <p:cNvSpPr txBox="1"/>
          <p:nvPr/>
        </p:nvSpPr>
        <p:spPr>
          <a:xfrm>
            <a:off x="1752600" y="5739933"/>
            <a:ext cx="6019800" cy="569387"/>
          </a:xfrm>
          <a:prstGeom prst="rect">
            <a:avLst/>
          </a:prstGeom>
          <a:noFill/>
          <a:ln>
            <a:noFill/>
          </a:ln>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63" name="TextBox 62"/>
          <p:cNvSpPr txBox="1"/>
          <p:nvPr/>
        </p:nvSpPr>
        <p:spPr>
          <a:xfrm>
            <a:off x="457200" y="6396335"/>
            <a:ext cx="82296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(Hebrews 11 believers – Old Testament/New Covenant) </a:t>
            </a:r>
          </a:p>
        </p:txBody>
      </p:sp>
      <p:sp>
        <p:nvSpPr>
          <p:cNvPr id="59" name="TextBox 58"/>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Grace</a:t>
            </a: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2516414401"/>
      </p:ext>
    </p:extLst>
  </p:cSld>
  <p:clrMapOvr>
    <a:masterClrMapping/>
  </p:clrMapOvr>
  <p:transition spd="slow">
    <p:randomBa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9548108"/>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869013"/>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letter that kills”?</a:t>
            </a:r>
            <a:endParaRPr lang="en-US" sz="3100" b="1" dirty="0">
              <a:solidFill>
                <a:srgbClr val="FFFFFF"/>
              </a:solidFill>
            </a:endParaRPr>
          </a:p>
        </p:txBody>
      </p:sp>
      <p:sp>
        <p:nvSpPr>
          <p:cNvPr id="12" name="TextBox 11"/>
          <p:cNvSpPr txBox="1"/>
          <p:nvPr/>
        </p:nvSpPr>
        <p:spPr>
          <a:xfrm>
            <a:off x="6096000" y="1828800"/>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Spirit that gives life?</a:t>
            </a:r>
            <a:endParaRPr lang="en-US" sz="3100" b="1" dirty="0">
              <a:solidFill>
                <a:srgbClr val="FFFFFF"/>
              </a:solidFill>
            </a:endParaRPr>
          </a:p>
        </p:txBody>
      </p:sp>
      <p:sp>
        <p:nvSpPr>
          <p:cNvPr id="7" name="TextBox 6"/>
          <p:cNvSpPr txBox="1"/>
          <p:nvPr/>
        </p:nvSpPr>
        <p:spPr>
          <a:xfrm>
            <a:off x="533400" y="3886200"/>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smtClean="0">
                <a:solidFill>
                  <a:srgbClr val="FFFFFF"/>
                </a:solidFill>
              </a:rPr>
              <a:t>Especially </a:t>
            </a:r>
            <a:r>
              <a:rPr lang="en-US" sz="3600" dirty="0">
                <a:solidFill>
                  <a:srgbClr val="FFFFFF"/>
                </a:solidFill>
              </a:rPr>
              <a:t>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adequate model </a:t>
            </a:r>
            <a:r>
              <a:rPr lang="en-US" sz="3600" dirty="0">
                <a:solidFill>
                  <a:srgbClr val="FFFFFF"/>
                </a:solidFill>
              </a:rPr>
              <a:t>for the of the old and new covenants of 2 Corinthians </a:t>
            </a:r>
            <a:r>
              <a:rPr lang="en-US" sz="3600" dirty="0" smtClean="0">
                <a:solidFill>
                  <a:srgbClr val="FFFFFF"/>
                </a:solidFill>
              </a:rPr>
              <a:t>3?</a:t>
            </a:r>
            <a:endParaRPr lang="en-US" sz="3600" dirty="0">
              <a:solidFill>
                <a:srgbClr val="FFFFFF"/>
              </a:solidFill>
            </a:endParaRPr>
          </a:p>
        </p:txBody>
      </p:sp>
    </p:spTree>
    <p:extLst>
      <p:ext uri="{BB962C8B-B14F-4D97-AF65-F5344CB8AC3E}">
        <p14:creationId xmlns:p14="http://schemas.microsoft.com/office/powerpoint/2010/main" val="1497801885"/>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38326"/>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869013"/>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letter that kills”?</a:t>
            </a:r>
            <a:endParaRPr lang="en-US" sz="3100" b="1" dirty="0">
              <a:solidFill>
                <a:srgbClr val="FFFFFF"/>
              </a:solidFill>
            </a:endParaRPr>
          </a:p>
        </p:txBody>
      </p:sp>
      <p:sp>
        <p:nvSpPr>
          <p:cNvPr id="12" name="TextBox 11"/>
          <p:cNvSpPr txBox="1"/>
          <p:nvPr/>
        </p:nvSpPr>
        <p:spPr>
          <a:xfrm>
            <a:off x="6096000" y="1828800"/>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Spirit that gives life?</a:t>
            </a:r>
            <a:endParaRPr lang="en-US" sz="3100" b="1" dirty="0">
              <a:solidFill>
                <a:srgbClr val="FFFFFF"/>
              </a:solidFill>
            </a:endParaRPr>
          </a:p>
        </p:txBody>
      </p:sp>
      <p:sp>
        <p:nvSpPr>
          <p:cNvPr id="8" name="TextBox 7"/>
          <p:cNvSpPr txBox="1"/>
          <p:nvPr/>
        </p:nvSpPr>
        <p:spPr>
          <a:xfrm>
            <a:off x="533400" y="3886200"/>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smtClean="0">
                <a:solidFill>
                  <a:srgbClr val="FFFFFF"/>
                </a:solidFill>
              </a:rPr>
              <a:t>Especially </a:t>
            </a:r>
            <a:r>
              <a:rPr lang="en-US" sz="3600" dirty="0">
                <a:solidFill>
                  <a:srgbClr val="FFFFFF"/>
                </a:solidFill>
              </a:rPr>
              <a:t>the Old and New Covenants</a:t>
            </a:r>
            <a:endParaRPr lang="en-US" sz="1400" dirty="0">
              <a:solidFill>
                <a:srgbClr val="FFFFFF"/>
              </a:solidFill>
            </a:endParaRPr>
          </a:p>
          <a:p>
            <a:pPr algn="ctr"/>
            <a:endParaRPr lang="en-US" sz="1400" dirty="0">
              <a:solidFill>
                <a:srgbClr val="FFFFFF"/>
              </a:solidFill>
            </a:endParaRPr>
          </a:p>
          <a:p>
            <a:pPr algn="ctr"/>
            <a:r>
              <a:rPr lang="en-US" sz="3600" dirty="0">
                <a:solidFill>
                  <a:srgbClr val="FFFFFF"/>
                </a:solidFill>
              </a:rPr>
              <a:t>An inadequate model for the of the old and new covenants of 2 Corinthians 3</a:t>
            </a:r>
          </a:p>
        </p:txBody>
      </p:sp>
      <p:cxnSp>
        <p:nvCxnSpPr>
          <p:cNvPr id="9" name="Straight Connector 8"/>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10" name="Straight Connector 9"/>
          <p:cNvCxnSpPr/>
          <p:nvPr/>
        </p:nvCxnSpPr>
        <p:spPr>
          <a:xfrm flipH="1">
            <a:off x="533400" y="1219200"/>
            <a:ext cx="7848600" cy="2286000"/>
          </a:xfrm>
          <a:prstGeom prst="line">
            <a:avLst/>
          </a:prstGeom>
          <a:noFill/>
          <a:ln w="76200" cap="flat" cmpd="sng" algn="ctr">
            <a:solidFill>
              <a:schemeClr val="bg1"/>
            </a:solidFill>
            <a:prstDash val="solid"/>
          </a:ln>
          <a:effectLst/>
        </p:spPr>
      </p:cxnSp>
    </p:spTree>
    <p:extLst>
      <p:ext uri="{BB962C8B-B14F-4D97-AF65-F5344CB8AC3E}">
        <p14:creationId xmlns:p14="http://schemas.microsoft.com/office/powerpoint/2010/main" val="2647628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600200"/>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a:t>
            </a:r>
            <a:r>
              <a:rPr lang="en-US" sz="1700" b="1" dirty="0">
                <a:ln w="50800"/>
                <a:solidFill>
                  <a:sysClr val="windowText" lastClr="000000"/>
                </a:solidFill>
                <a:effectLst>
                  <a:glow rad="228600">
                    <a:srgbClr val="C0504D">
                      <a:satMod val="175000"/>
                      <a:alpha val="40000"/>
                    </a:srgbClr>
                  </a:glow>
                </a:effectLst>
              </a:rPr>
              <a:t>Response</a:t>
            </a:r>
            <a:r>
              <a:rPr lang="en-US" sz="1700" b="1" dirty="0">
                <a:ln w="50800"/>
                <a:solidFill>
                  <a:sysClr val="windowText" lastClr="000000"/>
                </a:solidFill>
                <a:effectLst>
                  <a:glow rad="101600">
                    <a:srgbClr val="F79646">
                      <a:lumMod val="75000"/>
                      <a:alpha val="60000"/>
                    </a:srgbClr>
                  </a:glow>
                </a:effectLst>
              </a:rPr>
              <a:t> </a:t>
            </a:r>
            <a:r>
              <a:rPr lang="en-US" sz="1700" b="1" dirty="0">
                <a:ln w="50800"/>
                <a:solidFill>
                  <a:sysClr val="windowText" lastClr="000000"/>
                </a:solidFill>
              </a:rPr>
              <a:t>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6" name="TextBox 55"/>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58" name="TextBox 57"/>
          <p:cNvSpPr txBox="1"/>
          <p:nvPr/>
        </p:nvSpPr>
        <p:spPr>
          <a:xfrm>
            <a:off x="1981200" y="6396335"/>
            <a:ext cx="5257800" cy="461665"/>
          </a:xfrm>
          <a:prstGeom prst="rect">
            <a:avLst/>
          </a:prstGeom>
          <a:noFill/>
          <a:ln>
            <a:noFill/>
          </a:ln>
          <a:effectLst>
            <a:glow rad="228600">
              <a:schemeClr val="accent1">
                <a:satMod val="175000"/>
                <a:alpha val="40000"/>
              </a:schemeClr>
            </a:glow>
          </a:effectLst>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(2 Corinthians 2:14 - 4:6) </a:t>
            </a:r>
          </a:p>
        </p:txBody>
      </p:sp>
      <p:sp>
        <p:nvSpPr>
          <p:cNvPr id="59" name="TextBox 58"/>
          <p:cNvSpPr txBox="1"/>
          <p:nvPr/>
        </p:nvSpPr>
        <p:spPr>
          <a:xfrm>
            <a:off x="3048000" y="5257800"/>
            <a:ext cx="3281362"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“Perishing”</a:t>
            </a:r>
          </a:p>
        </p:txBody>
      </p:sp>
      <p:sp>
        <p:nvSpPr>
          <p:cNvPr id="62" name="TextBox 61"/>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
        <p:nvSpPr>
          <p:cNvPr id="63" name="TextBox 62"/>
          <p:cNvSpPr txBox="1"/>
          <p:nvPr/>
        </p:nvSpPr>
        <p:spPr>
          <a:xfrm>
            <a:off x="2488455" y="1981200"/>
            <a:ext cx="2159745" cy="584775"/>
          </a:xfrm>
          <a:prstGeom prst="rect">
            <a:avLst/>
          </a:prstGeom>
          <a:noFill/>
        </p:spPr>
        <p:txBody>
          <a:bodyPr wrap="square" rtlCol="0">
            <a:spAutoFit/>
          </a:bodyPr>
          <a:lstStyle/>
          <a:p>
            <a:pPr algn="ctr"/>
            <a:r>
              <a:rPr lang="en-US" sz="1600" b="1" dirty="0" smtClean="0">
                <a:solidFill>
                  <a:prstClr val="black"/>
                </a:solidFill>
                <a:effectLst>
                  <a:glow rad="228600">
                    <a:srgbClr val="8064A2">
                      <a:satMod val="175000"/>
                      <a:alpha val="40000"/>
                    </a:srgbClr>
                  </a:glow>
                </a:effectLst>
              </a:rPr>
              <a:t>“The </a:t>
            </a:r>
            <a:r>
              <a:rPr lang="en-US" sz="1600" b="1" dirty="0">
                <a:solidFill>
                  <a:prstClr val="black"/>
                </a:solidFill>
                <a:effectLst>
                  <a:glow rad="228600">
                    <a:srgbClr val="8064A2">
                      <a:satMod val="175000"/>
                      <a:alpha val="40000"/>
                    </a:srgbClr>
                  </a:glow>
                </a:effectLst>
              </a:rPr>
              <a:t>letter </a:t>
            </a:r>
            <a:r>
              <a:rPr lang="en-US" sz="1600" b="1" dirty="0" smtClean="0">
                <a:solidFill>
                  <a:prstClr val="black"/>
                </a:solidFill>
                <a:effectLst>
                  <a:glow rad="228600">
                    <a:srgbClr val="8064A2">
                      <a:satMod val="175000"/>
                      <a:alpha val="40000"/>
                    </a:srgbClr>
                  </a:glow>
                </a:effectLst>
              </a:rPr>
              <a:t>[that] kills,” “brings death”</a:t>
            </a:r>
            <a:endParaRPr lang="en-US" sz="1600" b="1" dirty="0">
              <a:solidFill>
                <a:prstClr val="black"/>
              </a:solidFill>
              <a:effectLst>
                <a:glow rad="228600">
                  <a:srgbClr val="8064A2">
                    <a:satMod val="175000"/>
                    <a:alpha val="40000"/>
                  </a:srgbClr>
                </a:glow>
              </a:effectLst>
            </a:endParaRPr>
          </a:p>
        </p:txBody>
      </p:sp>
      <p:sp>
        <p:nvSpPr>
          <p:cNvPr id="64" name="TextBox 63"/>
          <p:cNvSpPr txBox="1"/>
          <p:nvPr/>
        </p:nvSpPr>
        <p:spPr>
          <a:xfrm>
            <a:off x="6298455" y="2057400"/>
            <a:ext cx="2159745" cy="584775"/>
          </a:xfrm>
          <a:prstGeom prst="rect">
            <a:avLst/>
          </a:prstGeom>
          <a:noFill/>
        </p:spPr>
        <p:txBody>
          <a:bodyPr wrap="square" rtlCol="0">
            <a:spAutoFit/>
          </a:bodyPr>
          <a:lstStyle/>
          <a:p>
            <a:pPr algn="ctr"/>
            <a:r>
              <a:rPr lang="en-US" sz="1600" b="1" dirty="0" smtClean="0">
                <a:solidFill>
                  <a:prstClr val="black"/>
                </a:solidFill>
                <a:effectLst>
                  <a:glow rad="228600">
                    <a:srgbClr val="8064A2">
                      <a:satMod val="175000"/>
                      <a:alpha val="40000"/>
                    </a:srgbClr>
                  </a:glow>
                </a:effectLst>
              </a:rPr>
              <a:t>“The </a:t>
            </a:r>
            <a:r>
              <a:rPr lang="en-US" sz="1600" b="1" dirty="0">
                <a:solidFill>
                  <a:prstClr val="black"/>
                </a:solidFill>
                <a:effectLst>
                  <a:glow rad="228600">
                    <a:srgbClr val="8064A2">
                      <a:satMod val="175000"/>
                      <a:alpha val="40000"/>
                    </a:srgbClr>
                  </a:glow>
                </a:effectLst>
              </a:rPr>
              <a:t>letter </a:t>
            </a:r>
            <a:r>
              <a:rPr lang="en-US" sz="1600" b="1" dirty="0" smtClean="0">
                <a:solidFill>
                  <a:prstClr val="black"/>
                </a:solidFill>
                <a:effectLst>
                  <a:glow rad="228600">
                    <a:srgbClr val="8064A2">
                      <a:satMod val="175000"/>
                      <a:alpha val="40000"/>
                    </a:srgbClr>
                  </a:glow>
                </a:effectLst>
              </a:rPr>
              <a:t>[that] kills,” “brings death”</a:t>
            </a:r>
            <a:endParaRPr lang="en-US" sz="1600" b="1" dirty="0">
              <a:solidFill>
                <a:prstClr val="black"/>
              </a:solidFill>
              <a:effectLst>
                <a:glow rad="228600">
                  <a:srgbClr val="8064A2">
                    <a:satMod val="175000"/>
                    <a:alpha val="40000"/>
                  </a:srgbClr>
                </a:glow>
              </a:effectLst>
            </a:endParaRPr>
          </a:p>
        </p:txBody>
      </p:sp>
      <p:sp>
        <p:nvSpPr>
          <p:cNvPr id="65" name="TextBox 64"/>
          <p:cNvSpPr txBox="1"/>
          <p:nvPr/>
        </p:nvSpPr>
        <p:spPr>
          <a:xfrm>
            <a:off x="4953000" y="1524000"/>
            <a:ext cx="2819400" cy="646331"/>
          </a:xfrm>
          <a:prstGeom prst="rect">
            <a:avLst/>
          </a:prstGeom>
          <a:noFill/>
        </p:spPr>
        <p:txBody>
          <a:bodyPr wrap="square" rtlCol="0">
            <a:spAutoFit/>
          </a:bodyPr>
          <a:lstStyle/>
          <a:p>
            <a:pPr algn="ctr"/>
            <a:r>
              <a:rPr lang="en-US" b="1" dirty="0">
                <a:solidFill>
                  <a:prstClr val="black"/>
                </a:solidFill>
                <a:effectLst>
                  <a:glow rad="139700">
                    <a:srgbClr val="C0504D">
                      <a:satMod val="175000"/>
                      <a:alpha val="40000"/>
                    </a:srgbClr>
                  </a:glow>
                </a:effectLst>
              </a:rPr>
              <a:t>Above the line</a:t>
            </a:r>
          </a:p>
          <a:p>
            <a:pPr algn="ctr"/>
            <a:r>
              <a:rPr lang="en-US" b="1" dirty="0">
                <a:solidFill>
                  <a:prstClr val="black"/>
                </a:solidFill>
                <a:effectLst>
                  <a:glow rad="139700">
                    <a:srgbClr val="C0504D">
                      <a:satMod val="175000"/>
                      <a:alpha val="40000"/>
                    </a:srgbClr>
                  </a:glow>
                </a:effectLst>
              </a:rPr>
              <a:t>Historical Orientation</a:t>
            </a:r>
          </a:p>
        </p:txBody>
      </p:sp>
    </p:spTree>
    <p:extLst>
      <p:ext uri="{BB962C8B-B14F-4D97-AF65-F5344CB8AC3E}">
        <p14:creationId xmlns:p14="http://schemas.microsoft.com/office/powerpoint/2010/main" val="2990671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250"/>
                                        <p:tgtEl>
                                          <p:spTgt spid="65"/>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3"/>
                                        </p:tgtEl>
                                        <p:attrNameLst>
                                          <p:attrName>style.visibility</p:attrName>
                                        </p:attrNameLst>
                                      </p:cBhvr>
                                      <p:to>
                                        <p:strVal val="visible"/>
                                      </p:to>
                                    </p:set>
                                    <p:animEffect transition="in" filter="fade">
                                      <p:cBhvr>
                                        <p:cTn id="11" dur="1000"/>
                                        <p:tgtEl>
                                          <p:spTgt spid="63"/>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1000"/>
                                        <p:tgtEl>
                                          <p:spTgt spid="6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1250"/>
                                        <p:tgtEl>
                                          <p:spTgt spid="56"/>
                                        </p:tgtEl>
                                      </p:cBhvr>
                                    </p:animEffect>
                                  </p:childTnLst>
                                </p:cTn>
                              </p:par>
                            </p:childTnLst>
                          </p:cTn>
                        </p:par>
                        <p:par>
                          <p:cTn id="21" fill="hold">
                            <p:stCondLst>
                              <p:cond delay="1250"/>
                            </p:stCondLst>
                            <p:childTnLst>
                              <p:par>
                                <p:cTn id="22" presetID="53" presetClass="entr" presetSubtype="16" fill="hold" grpId="0" nodeType="afterEffect">
                                  <p:stCondLst>
                                    <p:cond delay="0"/>
                                  </p:stCondLst>
                                  <p:childTnLst>
                                    <p:set>
                                      <p:cBhvr>
                                        <p:cTn id="23" dur="1" fill="hold">
                                          <p:stCondLst>
                                            <p:cond delay="0"/>
                                          </p:stCondLst>
                                        </p:cTn>
                                        <p:tgtEl>
                                          <p:spTgt spid="59"/>
                                        </p:tgtEl>
                                        <p:attrNameLst>
                                          <p:attrName>style.visibility</p:attrName>
                                        </p:attrNameLst>
                                      </p:cBhvr>
                                      <p:to>
                                        <p:strVal val="visible"/>
                                      </p:to>
                                    </p:set>
                                    <p:anim calcmode="lin" valueType="num">
                                      <p:cBhvr>
                                        <p:cTn id="24" dur="1000" fill="hold"/>
                                        <p:tgtEl>
                                          <p:spTgt spid="59"/>
                                        </p:tgtEl>
                                        <p:attrNameLst>
                                          <p:attrName>ppt_w</p:attrName>
                                        </p:attrNameLst>
                                      </p:cBhvr>
                                      <p:tavLst>
                                        <p:tav tm="0">
                                          <p:val>
                                            <p:fltVal val="0"/>
                                          </p:val>
                                        </p:tav>
                                        <p:tav tm="100000">
                                          <p:val>
                                            <p:strVal val="#ppt_w"/>
                                          </p:val>
                                        </p:tav>
                                      </p:tavLst>
                                    </p:anim>
                                    <p:anim calcmode="lin" valueType="num">
                                      <p:cBhvr>
                                        <p:cTn id="25" dur="1000" fill="hold"/>
                                        <p:tgtEl>
                                          <p:spTgt spid="59"/>
                                        </p:tgtEl>
                                        <p:attrNameLst>
                                          <p:attrName>ppt_h</p:attrName>
                                        </p:attrNameLst>
                                      </p:cBhvr>
                                      <p:tavLst>
                                        <p:tav tm="0">
                                          <p:val>
                                            <p:fltVal val="0"/>
                                          </p:val>
                                        </p:tav>
                                        <p:tav tm="100000">
                                          <p:val>
                                            <p:strVal val="#ppt_h"/>
                                          </p:val>
                                        </p:tav>
                                      </p:tavLst>
                                    </p:anim>
                                    <p:animEffect transition="in" filter="fade">
                                      <p:cBhvr>
                                        <p:cTn id="26"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9" grpId="0"/>
      <p:bldP spid="63" grpId="0"/>
      <p:bldP spid="64" grpId="0"/>
      <p:bldP spid="6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600200"/>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a:t>
            </a:r>
            <a:r>
              <a:rPr lang="en-US" sz="1700" b="1" dirty="0">
                <a:ln w="50800"/>
                <a:solidFill>
                  <a:sysClr val="windowText" lastClr="000000"/>
                </a:solidFill>
                <a:effectLst>
                  <a:glow rad="228600">
                    <a:srgbClr val="C0504D">
                      <a:satMod val="175000"/>
                      <a:alpha val="40000"/>
                    </a:srgbClr>
                  </a:glow>
                </a:effectLst>
              </a:rPr>
              <a:t>Response</a:t>
            </a:r>
            <a:r>
              <a:rPr lang="en-US" sz="1700" b="1" dirty="0">
                <a:ln w="50800"/>
                <a:solidFill>
                  <a:sysClr val="windowText" lastClr="000000"/>
                </a:solidFill>
                <a:effectLst>
                  <a:glow rad="101600">
                    <a:srgbClr val="F79646">
                      <a:lumMod val="75000"/>
                      <a:alpha val="60000"/>
                    </a:srgbClr>
                  </a:glow>
                </a:effectLst>
              </a:rPr>
              <a:t> </a:t>
            </a:r>
            <a:r>
              <a:rPr lang="en-US" sz="1700" b="1" dirty="0">
                <a:ln w="50800"/>
                <a:solidFill>
                  <a:sysClr val="windowText" lastClr="000000"/>
                </a:solidFill>
              </a:rPr>
              <a:t>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6" name="TextBox 55"/>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58" name="TextBox 57"/>
          <p:cNvSpPr txBox="1"/>
          <p:nvPr/>
        </p:nvSpPr>
        <p:spPr>
          <a:xfrm>
            <a:off x="1981200" y="6396335"/>
            <a:ext cx="5257800" cy="461665"/>
          </a:xfrm>
          <a:prstGeom prst="rect">
            <a:avLst/>
          </a:prstGeom>
          <a:noFill/>
          <a:ln>
            <a:noFill/>
          </a:ln>
          <a:effectLst>
            <a:glow rad="228600">
              <a:schemeClr val="accent1">
                <a:satMod val="175000"/>
                <a:alpha val="40000"/>
              </a:schemeClr>
            </a:glow>
          </a:effectLst>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(2 Corinthians 2:14 - 4:6) </a:t>
            </a:r>
          </a:p>
        </p:txBody>
      </p:sp>
      <p:sp>
        <p:nvSpPr>
          <p:cNvPr id="61" name="TextBox 60"/>
          <p:cNvSpPr txBox="1"/>
          <p:nvPr/>
        </p:nvSpPr>
        <p:spPr>
          <a:xfrm>
            <a:off x="3505200" y="6172200"/>
            <a:ext cx="23762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“Being saved”</a:t>
            </a:r>
            <a:endParaRPr lang="en-US" sz="1600" b="1" dirty="0">
              <a:solidFill>
                <a:prstClr val="black"/>
              </a:solidFill>
            </a:endParaRPr>
          </a:p>
        </p:txBody>
      </p:sp>
      <p:sp>
        <p:nvSpPr>
          <p:cNvPr id="62" name="TextBox 61"/>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
        <p:nvSpPr>
          <p:cNvPr id="65" name="TextBox 64"/>
          <p:cNvSpPr txBox="1"/>
          <p:nvPr/>
        </p:nvSpPr>
        <p:spPr>
          <a:xfrm>
            <a:off x="4953000" y="1524000"/>
            <a:ext cx="2819400" cy="646331"/>
          </a:xfrm>
          <a:prstGeom prst="rect">
            <a:avLst/>
          </a:prstGeom>
          <a:noFill/>
        </p:spPr>
        <p:txBody>
          <a:bodyPr wrap="square" rtlCol="0">
            <a:spAutoFit/>
          </a:bodyPr>
          <a:lstStyle/>
          <a:p>
            <a:pPr algn="ctr"/>
            <a:r>
              <a:rPr lang="en-US" b="1" dirty="0">
                <a:solidFill>
                  <a:prstClr val="black"/>
                </a:solidFill>
                <a:effectLst>
                  <a:glow rad="139700">
                    <a:srgbClr val="C0504D">
                      <a:satMod val="175000"/>
                      <a:alpha val="40000"/>
                    </a:srgbClr>
                  </a:glow>
                </a:effectLst>
              </a:rPr>
              <a:t>Above the line</a:t>
            </a:r>
          </a:p>
          <a:p>
            <a:pPr algn="ctr"/>
            <a:r>
              <a:rPr lang="en-US" b="1" dirty="0">
                <a:solidFill>
                  <a:prstClr val="black"/>
                </a:solidFill>
                <a:effectLst>
                  <a:glow rad="139700">
                    <a:srgbClr val="C0504D">
                      <a:satMod val="175000"/>
                      <a:alpha val="40000"/>
                    </a:srgbClr>
                  </a:glow>
                </a:effectLst>
              </a:rPr>
              <a:t>Historical Orientation</a:t>
            </a:r>
          </a:p>
        </p:txBody>
      </p:sp>
      <p:sp>
        <p:nvSpPr>
          <p:cNvPr id="72" name="TextBox 71"/>
          <p:cNvSpPr txBox="1"/>
          <p:nvPr/>
        </p:nvSpPr>
        <p:spPr>
          <a:xfrm>
            <a:off x="5796583" y="2133600"/>
            <a:ext cx="30426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“The Spirit gives life/transforms”</a:t>
            </a:r>
            <a:endParaRPr lang="en-US" sz="1600" b="1" dirty="0">
              <a:solidFill>
                <a:prstClr val="black"/>
              </a:solidFill>
            </a:endParaRPr>
          </a:p>
        </p:txBody>
      </p:sp>
      <p:sp>
        <p:nvSpPr>
          <p:cNvPr id="83" name="TextBox 82"/>
          <p:cNvSpPr txBox="1"/>
          <p:nvPr/>
        </p:nvSpPr>
        <p:spPr>
          <a:xfrm>
            <a:off x="2057400" y="2133600"/>
            <a:ext cx="30426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“The Spirit gives life/transforms”</a:t>
            </a:r>
            <a:endParaRPr lang="en-US" sz="1600" b="1" dirty="0">
              <a:solidFill>
                <a:prstClr val="black"/>
              </a:solidFill>
            </a:endParaRPr>
          </a:p>
        </p:txBody>
      </p:sp>
    </p:spTree>
    <p:extLst>
      <p:ext uri="{BB962C8B-B14F-4D97-AF65-F5344CB8AC3E}">
        <p14:creationId xmlns:p14="http://schemas.microsoft.com/office/powerpoint/2010/main" val="1230390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fade">
                                      <p:cBhvr>
                                        <p:cTn id="16" dur="1250"/>
                                        <p:tgtEl>
                                          <p:spTgt spid="56"/>
                                        </p:tgtEl>
                                      </p:cBhvr>
                                    </p:animEffect>
                                  </p:childTnLst>
                                </p:cTn>
                              </p:par>
                            </p:childTnLst>
                          </p:cTn>
                        </p:par>
                        <p:par>
                          <p:cTn id="17" fill="hold">
                            <p:stCondLst>
                              <p:cond delay="1250"/>
                            </p:stCondLst>
                            <p:childTnLst>
                              <p:par>
                                <p:cTn id="18" presetID="53" presetClass="entr" presetSubtype="16"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 calcmode="lin" valueType="num">
                                      <p:cBhvr>
                                        <p:cTn id="20" dur="1000" fill="hold"/>
                                        <p:tgtEl>
                                          <p:spTgt spid="61"/>
                                        </p:tgtEl>
                                        <p:attrNameLst>
                                          <p:attrName>ppt_w</p:attrName>
                                        </p:attrNameLst>
                                      </p:cBhvr>
                                      <p:tavLst>
                                        <p:tav tm="0">
                                          <p:val>
                                            <p:fltVal val="0"/>
                                          </p:val>
                                        </p:tav>
                                        <p:tav tm="100000">
                                          <p:val>
                                            <p:strVal val="#ppt_w"/>
                                          </p:val>
                                        </p:tav>
                                      </p:tavLst>
                                    </p:anim>
                                    <p:anim calcmode="lin" valueType="num">
                                      <p:cBhvr>
                                        <p:cTn id="21" dur="1000" fill="hold"/>
                                        <p:tgtEl>
                                          <p:spTgt spid="61"/>
                                        </p:tgtEl>
                                        <p:attrNameLst>
                                          <p:attrName>ppt_h</p:attrName>
                                        </p:attrNameLst>
                                      </p:cBhvr>
                                      <p:tavLst>
                                        <p:tav tm="0">
                                          <p:val>
                                            <p:fltVal val="0"/>
                                          </p:val>
                                        </p:tav>
                                        <p:tav tm="100000">
                                          <p:val>
                                            <p:strVal val="#ppt_h"/>
                                          </p:val>
                                        </p:tav>
                                      </p:tavLst>
                                    </p:anim>
                                    <p:animEffect transition="in" filter="fade">
                                      <p:cBhvr>
                                        <p:cTn id="22"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61" grpId="0"/>
      <p:bldP spid="72" grpId="0"/>
      <p:bldP spid="8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27384"/>
            <a:ext cx="9144000" cy="6839299"/>
          </a:xfrm>
          <a:prstGeom prst="rect">
            <a:avLst/>
          </a:prstGeom>
        </p:spPr>
      </p:pic>
      <p:sp>
        <p:nvSpPr>
          <p:cNvPr id="5" name="TextBox 4"/>
          <p:cNvSpPr txBox="1"/>
          <p:nvPr/>
        </p:nvSpPr>
        <p:spPr>
          <a:xfrm>
            <a:off x="1066800" y="2014716"/>
            <a:ext cx="6840760" cy="1354217"/>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5400" b="1" dirty="0">
                <a:ln w="50800"/>
                <a:solidFill>
                  <a:srgbClr val="1F497D"/>
                </a:solidFill>
              </a:rPr>
              <a:t>The New Covenant</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Tree>
    <p:extLst>
      <p:ext uri="{BB962C8B-B14F-4D97-AF65-F5344CB8AC3E}">
        <p14:creationId xmlns:p14="http://schemas.microsoft.com/office/powerpoint/2010/main" val="3078365903"/>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9589992"/>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Grace/Faith</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6" name="TextBox 5"/>
          <p:cNvSpPr txBox="1"/>
          <p:nvPr/>
        </p:nvSpPr>
        <p:spPr>
          <a:xfrm>
            <a:off x="3048000" y="1524000"/>
            <a:ext cx="2743200" cy="1246495"/>
          </a:xfrm>
          <a:prstGeom prst="rect">
            <a:avLst/>
          </a:prstGeom>
          <a:noFill/>
        </p:spPr>
        <p:txBody>
          <a:bodyPr wrap="square" rtlCol="0">
            <a:spAutoFit/>
          </a:bodyPr>
          <a:lstStyle/>
          <a:p>
            <a:pPr algn="ct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“Bound by the </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Law” “Realm </a:t>
            </a: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of the flesh</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 “Bore fruit for death”</a:t>
            </a:r>
            <a:endParaRPr lang="en-US" b="1" dirty="0">
              <a:solidFill>
                <a:srgbClr val="FFFFFF"/>
              </a:solidFill>
            </a:endParaRPr>
          </a:p>
        </p:txBody>
      </p:sp>
      <p:sp>
        <p:nvSpPr>
          <p:cNvPr id="7" name="TextBox 6"/>
          <p:cNvSpPr txBox="1"/>
          <p:nvPr/>
        </p:nvSpPr>
        <p:spPr>
          <a:xfrm>
            <a:off x="6019800" y="1524000"/>
            <a:ext cx="2895600" cy="1246495"/>
          </a:xfrm>
          <a:prstGeom prst="rect">
            <a:avLst/>
          </a:prstGeom>
          <a:noFill/>
        </p:spPr>
        <p:txBody>
          <a:bodyPr wrap="square" rtlCol="0">
            <a:spAutoFit/>
          </a:bodyPr>
          <a:lstStyle/>
          <a:p>
            <a:pPr algn="ct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“Married to </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Christ”  “New </a:t>
            </a: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way of the Spirit</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 “Bore fruit for God”</a:t>
            </a:r>
            <a:endParaRPr lang="en-US" b="1" dirty="0">
              <a:solidFill>
                <a:srgbClr val="FFFFFF"/>
              </a:solidFill>
            </a:endParaRPr>
          </a:p>
        </p:txBody>
      </p:sp>
      <p:sp>
        <p:nvSpPr>
          <p:cNvPr id="8" name="TextBox 7"/>
          <p:cNvSpPr txBox="1"/>
          <p:nvPr/>
        </p:nvSpPr>
        <p:spPr>
          <a:xfrm>
            <a:off x="533400" y="3886200"/>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smtClean="0">
                <a:solidFill>
                  <a:srgbClr val="FFFFFF"/>
                </a:solidFill>
              </a:rPr>
              <a:t>Especially </a:t>
            </a:r>
            <a:r>
              <a:rPr lang="en-US" sz="3600" dirty="0">
                <a:solidFill>
                  <a:srgbClr val="FFFFFF"/>
                </a:solidFill>
              </a:rPr>
              <a:t>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adequate </a:t>
            </a:r>
            <a:r>
              <a:rPr lang="en-US" sz="3600" dirty="0">
                <a:solidFill>
                  <a:srgbClr val="FFFFFF"/>
                </a:solidFill>
              </a:rPr>
              <a:t>model for died-to-the-law / married-to-Christ motif in Romans </a:t>
            </a:r>
            <a:r>
              <a:rPr lang="en-US" sz="3600" dirty="0" smtClean="0">
                <a:solidFill>
                  <a:srgbClr val="FFFFFF"/>
                </a:solidFill>
              </a:rPr>
              <a:t>7:1-6?</a:t>
            </a:r>
            <a:endParaRPr lang="en-US" sz="3600" dirty="0">
              <a:solidFill>
                <a:srgbClr val="FFFFFF"/>
              </a:solidFill>
            </a:endParaRPr>
          </a:p>
        </p:txBody>
      </p:sp>
    </p:spTree>
    <p:extLst>
      <p:ext uri="{BB962C8B-B14F-4D97-AF65-F5344CB8AC3E}">
        <p14:creationId xmlns:p14="http://schemas.microsoft.com/office/powerpoint/2010/main" val="2587116618"/>
      </p:ext>
    </p:extLst>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1540335"/>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6" name="TextBox 5"/>
          <p:cNvSpPr txBox="1"/>
          <p:nvPr/>
        </p:nvSpPr>
        <p:spPr>
          <a:xfrm>
            <a:off x="3048000" y="1524000"/>
            <a:ext cx="2743200" cy="1246495"/>
          </a:xfrm>
          <a:prstGeom prst="rect">
            <a:avLst/>
          </a:prstGeom>
          <a:noFill/>
        </p:spPr>
        <p:txBody>
          <a:bodyPr wrap="square" rtlCol="0">
            <a:spAutoFit/>
          </a:bodyPr>
          <a:lstStyle/>
          <a:p>
            <a:pPr algn="ct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“Bound by the </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Law” “Realm </a:t>
            </a: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of the flesh</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  “Bore fruit for death</a:t>
            </a:r>
            <a:endParaRPr lang="en-US" b="1" dirty="0">
              <a:solidFill>
                <a:srgbClr val="FFFFFF"/>
              </a:solidFill>
            </a:endParaRPr>
          </a:p>
        </p:txBody>
      </p:sp>
      <p:sp>
        <p:nvSpPr>
          <p:cNvPr id="7" name="TextBox 6"/>
          <p:cNvSpPr txBox="1"/>
          <p:nvPr/>
        </p:nvSpPr>
        <p:spPr>
          <a:xfrm>
            <a:off x="6019800" y="1524000"/>
            <a:ext cx="2895600" cy="1246495"/>
          </a:xfrm>
          <a:prstGeom prst="rect">
            <a:avLst/>
          </a:prstGeom>
          <a:noFill/>
        </p:spPr>
        <p:txBody>
          <a:bodyPr wrap="square" rtlCol="0">
            <a:spAutoFit/>
          </a:bodyPr>
          <a:lstStyle/>
          <a:p>
            <a:pPr algn="ct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“Married to </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Christ”  “New </a:t>
            </a:r>
            <a:r>
              <a:rPr lang="en-US" sz="25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way of the Spirit</a:t>
            </a:r>
            <a:r>
              <a:rPr lang="en-US"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 “Bore fruit for God”</a:t>
            </a:r>
            <a:endParaRPr lang="en-US" b="1" dirty="0">
              <a:solidFill>
                <a:srgbClr val="FFFFFF"/>
              </a:solidFill>
            </a:endParaRPr>
          </a:p>
        </p:txBody>
      </p:sp>
      <p:sp>
        <p:nvSpPr>
          <p:cNvPr id="8" name="TextBox 7"/>
          <p:cNvSpPr txBox="1"/>
          <p:nvPr/>
        </p:nvSpPr>
        <p:spPr>
          <a:xfrm>
            <a:off x="533400" y="3886200"/>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smtClean="0">
                <a:solidFill>
                  <a:srgbClr val="FFFFFF"/>
                </a:solidFill>
              </a:rPr>
              <a:t>Especially </a:t>
            </a:r>
            <a:r>
              <a:rPr lang="en-US" sz="3600" dirty="0">
                <a:solidFill>
                  <a:srgbClr val="FFFFFF"/>
                </a:solidFill>
              </a:rPr>
              <a:t>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Inadequate </a:t>
            </a:r>
            <a:r>
              <a:rPr lang="en-US" sz="3600" dirty="0">
                <a:solidFill>
                  <a:srgbClr val="FFFFFF"/>
                </a:solidFill>
              </a:rPr>
              <a:t>model for died-to-the-law / married-to-Christ motif in Romans 7:1-6</a:t>
            </a:r>
          </a:p>
        </p:txBody>
      </p:sp>
      <p:cxnSp>
        <p:nvCxnSpPr>
          <p:cNvPr id="10" name="Straight Connector 9"/>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11" name="Straight Connector 10"/>
          <p:cNvCxnSpPr/>
          <p:nvPr/>
        </p:nvCxnSpPr>
        <p:spPr>
          <a:xfrm flipH="1">
            <a:off x="533400" y="1219200"/>
            <a:ext cx="7848600" cy="2286000"/>
          </a:xfrm>
          <a:prstGeom prst="line">
            <a:avLst/>
          </a:prstGeom>
          <a:noFill/>
          <a:ln w="76200" cap="flat" cmpd="sng" algn="ctr">
            <a:solidFill>
              <a:schemeClr val="bg1"/>
            </a:solidFill>
            <a:prstDash val="solid"/>
          </a:ln>
          <a:effectLst/>
        </p:spPr>
      </p:cxnSp>
    </p:spTree>
    <p:extLst>
      <p:ext uri="{BB962C8B-B14F-4D97-AF65-F5344CB8AC3E}">
        <p14:creationId xmlns:p14="http://schemas.microsoft.com/office/powerpoint/2010/main" val="2603135816"/>
      </p:ext>
    </p:extLst>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33550"/>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15000"/>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00600"/>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a:t>
            </a:r>
            <a:r>
              <a:rPr lang="en-US" sz="1700" b="1" dirty="0">
                <a:ln w="50800"/>
                <a:solidFill>
                  <a:sysClr val="windowText" lastClr="000000"/>
                </a:solidFill>
                <a:effectLst>
                  <a:glow rad="101600">
                    <a:srgbClr val="F79646">
                      <a:lumMod val="75000"/>
                      <a:alpha val="60000"/>
                    </a:srgbClr>
                  </a:glow>
                </a:effectLst>
              </a:rPr>
              <a:t> </a:t>
            </a:r>
            <a:r>
              <a:rPr lang="en-US" sz="1700" b="1" dirty="0">
                <a:ln w="50800"/>
                <a:solidFill>
                  <a:sysClr val="windowText" lastClr="000000"/>
                </a:solidFill>
              </a:rPr>
              <a:t>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3124200" y="5257800"/>
            <a:ext cx="3281362"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“Bound by the </a:t>
            </a:r>
            <a:r>
              <a:rPr lang="en-US" sz="1600" b="1" dirty="0" smtClean="0">
                <a:solidFill>
                  <a:prstClr val="black"/>
                </a:solidFill>
                <a:effectLst>
                  <a:glow rad="228600">
                    <a:srgbClr val="8064A2">
                      <a:satMod val="175000"/>
                      <a:alpha val="40000"/>
                    </a:srgbClr>
                  </a:glow>
                </a:effectLst>
              </a:rPr>
              <a:t>Law of sin”</a:t>
            </a:r>
            <a:endParaRPr lang="en-US" sz="1600" b="1" dirty="0">
              <a:solidFill>
                <a:prstClr val="black"/>
              </a:solidFill>
              <a:effectLst>
                <a:glow rad="228600">
                  <a:srgbClr val="8064A2">
                    <a:satMod val="175000"/>
                    <a:alpha val="40000"/>
                  </a:srgbClr>
                </a:glow>
              </a:effectLst>
            </a:endParaRPr>
          </a:p>
        </p:txBody>
      </p:sp>
      <p:sp>
        <p:nvSpPr>
          <p:cNvPr id="61" name="TextBox 60"/>
          <p:cNvSpPr txBox="1"/>
          <p:nvPr/>
        </p:nvSpPr>
        <p:spPr>
          <a:xfrm>
            <a:off x="3505200" y="6172200"/>
            <a:ext cx="2376217" cy="338554"/>
          </a:xfrm>
          <a:prstGeom prst="rect">
            <a:avLst/>
          </a:prstGeom>
          <a:noFill/>
        </p:spPr>
        <p:txBody>
          <a:bodyPr wrap="square" rtlCol="0">
            <a:spAutoFit/>
          </a:bodyPr>
          <a:lstStyle/>
          <a:p>
            <a:pPr algn="ctr"/>
            <a:r>
              <a:rPr lang="en-US" sz="1600" b="1" dirty="0" smtClean="0">
                <a:solidFill>
                  <a:prstClr val="black"/>
                </a:solidFill>
                <a:effectLst>
                  <a:glow rad="228600">
                    <a:srgbClr val="4F81BD">
                      <a:satMod val="175000"/>
                      <a:alpha val="40000"/>
                    </a:srgbClr>
                  </a:glow>
                </a:effectLst>
              </a:rPr>
              <a:t>“Married </a:t>
            </a:r>
            <a:r>
              <a:rPr lang="en-US" sz="1600" b="1" dirty="0">
                <a:solidFill>
                  <a:prstClr val="black"/>
                </a:solidFill>
                <a:effectLst>
                  <a:glow rad="228600">
                    <a:srgbClr val="4F81BD">
                      <a:satMod val="175000"/>
                      <a:alpha val="40000"/>
                    </a:srgbClr>
                  </a:glow>
                </a:effectLst>
              </a:rPr>
              <a:t>to Christ</a:t>
            </a:r>
            <a:endParaRPr lang="en-US" sz="1600" b="1" dirty="0">
              <a:solidFill>
                <a:prstClr val="black"/>
              </a:solidFill>
            </a:endParaRPr>
          </a:p>
        </p:txBody>
      </p:sp>
      <p:sp>
        <p:nvSpPr>
          <p:cNvPr id="64" name="TextBox 63"/>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5" name="TextBox 64"/>
          <p:cNvSpPr txBox="1"/>
          <p:nvPr/>
        </p:nvSpPr>
        <p:spPr>
          <a:xfrm>
            <a:off x="609600" y="6396335"/>
            <a:ext cx="82296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(Romans 7:1-6) </a:t>
            </a:r>
          </a:p>
        </p:txBody>
      </p:sp>
      <p:sp>
        <p:nvSpPr>
          <p:cNvPr id="62" name="TextBox 61"/>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2271932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childTnLst>
                                </p:cTn>
                              </p:par>
                            </p:childTnLst>
                          </p:cTn>
                        </p:par>
                        <p:par>
                          <p:cTn id="8" fill="hold">
                            <p:stCondLst>
                              <p:cond delay="1000"/>
                            </p:stCondLst>
                            <p:childTnLst>
                              <p:par>
                                <p:cTn id="9" presetID="53" presetClass="entr" presetSubtype="16" fill="hold" grpId="0" nodeType="afterEffect">
                                  <p:stCondLst>
                                    <p:cond delay="250"/>
                                  </p:stCondLst>
                                  <p:childTnLst>
                                    <p:set>
                                      <p:cBhvr>
                                        <p:cTn id="10" dur="1" fill="hold">
                                          <p:stCondLst>
                                            <p:cond delay="0"/>
                                          </p:stCondLst>
                                        </p:cTn>
                                        <p:tgtEl>
                                          <p:spTgt spid="58"/>
                                        </p:tgtEl>
                                        <p:attrNameLst>
                                          <p:attrName>style.visibility</p:attrName>
                                        </p:attrNameLst>
                                      </p:cBhvr>
                                      <p:to>
                                        <p:strVal val="visible"/>
                                      </p:to>
                                    </p:set>
                                    <p:anim calcmode="lin" valueType="num">
                                      <p:cBhvr>
                                        <p:cTn id="11" dur="1000" fill="hold"/>
                                        <p:tgtEl>
                                          <p:spTgt spid="58"/>
                                        </p:tgtEl>
                                        <p:attrNameLst>
                                          <p:attrName>ppt_w</p:attrName>
                                        </p:attrNameLst>
                                      </p:cBhvr>
                                      <p:tavLst>
                                        <p:tav tm="0">
                                          <p:val>
                                            <p:fltVal val="0"/>
                                          </p:val>
                                        </p:tav>
                                        <p:tav tm="100000">
                                          <p:val>
                                            <p:strVal val="#ppt_w"/>
                                          </p:val>
                                        </p:tav>
                                      </p:tavLst>
                                    </p:anim>
                                    <p:anim calcmode="lin" valueType="num">
                                      <p:cBhvr>
                                        <p:cTn id="12" dur="1000" fill="hold"/>
                                        <p:tgtEl>
                                          <p:spTgt spid="58"/>
                                        </p:tgtEl>
                                        <p:attrNameLst>
                                          <p:attrName>ppt_h</p:attrName>
                                        </p:attrNameLst>
                                      </p:cBhvr>
                                      <p:tavLst>
                                        <p:tav tm="0">
                                          <p:val>
                                            <p:fltVal val="0"/>
                                          </p:val>
                                        </p:tav>
                                        <p:tav tm="100000">
                                          <p:val>
                                            <p:strVal val="#ppt_h"/>
                                          </p:val>
                                        </p:tav>
                                      </p:tavLst>
                                    </p:anim>
                                    <p:animEffect transition="in" filter="fade">
                                      <p:cBhvr>
                                        <p:cTn id="13" dur="1000"/>
                                        <p:tgtEl>
                                          <p:spTgt spid="58"/>
                                        </p:tgtEl>
                                      </p:cBhvr>
                                    </p:animEffect>
                                  </p:childTnLst>
                                </p:cTn>
                              </p:par>
                            </p:childTnLst>
                          </p:cTn>
                        </p:par>
                        <p:par>
                          <p:cTn id="14" fill="hold">
                            <p:stCondLst>
                              <p:cond delay="2250"/>
                            </p:stCondLst>
                            <p:childTnLst>
                              <p:par>
                                <p:cTn id="15" presetID="53" presetClass="entr" presetSubtype="16" fill="hold" grpId="0" nodeType="afterEffect">
                                  <p:stCondLst>
                                    <p:cond delay="250"/>
                                  </p:stCondLst>
                                  <p:childTnLst>
                                    <p:set>
                                      <p:cBhvr>
                                        <p:cTn id="16" dur="1" fill="hold">
                                          <p:stCondLst>
                                            <p:cond delay="0"/>
                                          </p:stCondLst>
                                        </p:cTn>
                                        <p:tgtEl>
                                          <p:spTgt spid="61"/>
                                        </p:tgtEl>
                                        <p:attrNameLst>
                                          <p:attrName>style.visibility</p:attrName>
                                        </p:attrNameLst>
                                      </p:cBhvr>
                                      <p:to>
                                        <p:strVal val="visible"/>
                                      </p:to>
                                    </p:set>
                                    <p:anim calcmode="lin" valueType="num">
                                      <p:cBhvr>
                                        <p:cTn id="17" dur="1000" fill="hold"/>
                                        <p:tgtEl>
                                          <p:spTgt spid="61"/>
                                        </p:tgtEl>
                                        <p:attrNameLst>
                                          <p:attrName>ppt_w</p:attrName>
                                        </p:attrNameLst>
                                      </p:cBhvr>
                                      <p:tavLst>
                                        <p:tav tm="0">
                                          <p:val>
                                            <p:fltVal val="0"/>
                                          </p:val>
                                        </p:tav>
                                        <p:tav tm="100000">
                                          <p:val>
                                            <p:strVal val="#ppt_w"/>
                                          </p:val>
                                        </p:tav>
                                      </p:tavLst>
                                    </p:anim>
                                    <p:anim calcmode="lin" valueType="num">
                                      <p:cBhvr>
                                        <p:cTn id="18" dur="1000" fill="hold"/>
                                        <p:tgtEl>
                                          <p:spTgt spid="61"/>
                                        </p:tgtEl>
                                        <p:attrNameLst>
                                          <p:attrName>ppt_h</p:attrName>
                                        </p:attrNameLst>
                                      </p:cBhvr>
                                      <p:tavLst>
                                        <p:tav tm="0">
                                          <p:val>
                                            <p:fltVal val="0"/>
                                          </p:val>
                                        </p:tav>
                                        <p:tav tm="100000">
                                          <p:val>
                                            <p:strVal val="#ppt_h"/>
                                          </p:val>
                                        </p:tav>
                                      </p:tavLst>
                                    </p:anim>
                                    <p:animEffect transition="in" filter="fade">
                                      <p:cBhvr>
                                        <p:cTn id="19"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1" grpId="0"/>
      <p:bldP spid="6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33550"/>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15000"/>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00600"/>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a:t>
            </a:r>
            <a:r>
              <a:rPr lang="en-US" sz="1700" b="1" dirty="0">
                <a:ln w="50800"/>
                <a:solidFill>
                  <a:sysClr val="windowText" lastClr="000000"/>
                </a:solidFill>
                <a:effectLst>
                  <a:glow rad="101600">
                    <a:srgbClr val="F79646">
                      <a:lumMod val="75000"/>
                      <a:alpha val="60000"/>
                    </a:srgbClr>
                  </a:glow>
                </a:effectLst>
              </a:rPr>
              <a:t> </a:t>
            </a:r>
            <a:r>
              <a:rPr lang="en-US" sz="1700" b="1" dirty="0">
                <a:ln w="50800"/>
                <a:solidFill>
                  <a:sysClr val="windowText" lastClr="000000"/>
                </a:solidFill>
              </a:rPr>
              <a:t>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3124200" y="5257800"/>
            <a:ext cx="3281362"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“Realm of the flesh”</a:t>
            </a:r>
          </a:p>
        </p:txBody>
      </p:sp>
      <p:sp>
        <p:nvSpPr>
          <p:cNvPr id="61" name="TextBox 60"/>
          <p:cNvSpPr txBox="1"/>
          <p:nvPr/>
        </p:nvSpPr>
        <p:spPr>
          <a:xfrm>
            <a:off x="3505200" y="6172200"/>
            <a:ext cx="23762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“New way of the Spirit”</a:t>
            </a:r>
            <a:endParaRPr lang="en-US" sz="1600" b="1" dirty="0">
              <a:solidFill>
                <a:prstClr val="black"/>
              </a:solidFill>
            </a:endParaRPr>
          </a:p>
        </p:txBody>
      </p:sp>
      <p:sp>
        <p:nvSpPr>
          <p:cNvPr id="64" name="TextBox 63"/>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2" name="TextBox 61"/>
          <p:cNvSpPr txBox="1"/>
          <p:nvPr/>
        </p:nvSpPr>
        <p:spPr>
          <a:xfrm>
            <a:off x="609600" y="6396335"/>
            <a:ext cx="82296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(Romans 7:1-6) </a:t>
            </a:r>
          </a:p>
        </p:txBody>
      </p:sp>
      <p:sp>
        <p:nvSpPr>
          <p:cNvPr id="63" name="TextBox 62"/>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32730858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50"/>
                                  </p:stCondLst>
                                  <p:childTnLst>
                                    <p:set>
                                      <p:cBhvr>
                                        <p:cTn id="6" dur="1" fill="hold">
                                          <p:stCondLst>
                                            <p:cond delay="0"/>
                                          </p:stCondLst>
                                        </p:cTn>
                                        <p:tgtEl>
                                          <p:spTgt spid="58"/>
                                        </p:tgtEl>
                                        <p:attrNameLst>
                                          <p:attrName>style.visibility</p:attrName>
                                        </p:attrNameLst>
                                      </p:cBhvr>
                                      <p:to>
                                        <p:strVal val="visible"/>
                                      </p:to>
                                    </p:set>
                                    <p:anim calcmode="lin" valueType="num">
                                      <p:cBhvr>
                                        <p:cTn id="7" dur="1000" fill="hold"/>
                                        <p:tgtEl>
                                          <p:spTgt spid="58"/>
                                        </p:tgtEl>
                                        <p:attrNameLst>
                                          <p:attrName>ppt_w</p:attrName>
                                        </p:attrNameLst>
                                      </p:cBhvr>
                                      <p:tavLst>
                                        <p:tav tm="0">
                                          <p:val>
                                            <p:fltVal val="0"/>
                                          </p:val>
                                        </p:tav>
                                        <p:tav tm="100000">
                                          <p:val>
                                            <p:strVal val="#ppt_w"/>
                                          </p:val>
                                        </p:tav>
                                      </p:tavLst>
                                    </p:anim>
                                    <p:anim calcmode="lin" valueType="num">
                                      <p:cBhvr>
                                        <p:cTn id="8" dur="1000" fill="hold"/>
                                        <p:tgtEl>
                                          <p:spTgt spid="58"/>
                                        </p:tgtEl>
                                        <p:attrNameLst>
                                          <p:attrName>ppt_h</p:attrName>
                                        </p:attrNameLst>
                                      </p:cBhvr>
                                      <p:tavLst>
                                        <p:tav tm="0">
                                          <p:val>
                                            <p:fltVal val="0"/>
                                          </p:val>
                                        </p:tav>
                                        <p:tav tm="100000">
                                          <p:val>
                                            <p:strVal val="#ppt_h"/>
                                          </p:val>
                                        </p:tav>
                                      </p:tavLst>
                                    </p:anim>
                                    <p:animEffect transition="in" filter="fade">
                                      <p:cBhvr>
                                        <p:cTn id="9" dur="1000"/>
                                        <p:tgtEl>
                                          <p:spTgt spid="58"/>
                                        </p:tgtEl>
                                      </p:cBhvr>
                                    </p:animEffect>
                                  </p:childTnLst>
                                </p:cTn>
                              </p:par>
                            </p:childTnLst>
                          </p:cTn>
                        </p:par>
                        <p:par>
                          <p:cTn id="10" fill="hold">
                            <p:stCondLst>
                              <p:cond delay="1250"/>
                            </p:stCondLst>
                            <p:childTnLst>
                              <p:par>
                                <p:cTn id="11" presetID="53" presetClass="entr" presetSubtype="16" fill="hold" grpId="0" nodeType="afterEffect">
                                  <p:stCondLst>
                                    <p:cond delay="250"/>
                                  </p:stCondLst>
                                  <p:childTnLst>
                                    <p:set>
                                      <p:cBhvr>
                                        <p:cTn id="12" dur="1" fill="hold">
                                          <p:stCondLst>
                                            <p:cond delay="0"/>
                                          </p:stCondLst>
                                        </p:cTn>
                                        <p:tgtEl>
                                          <p:spTgt spid="61"/>
                                        </p:tgtEl>
                                        <p:attrNameLst>
                                          <p:attrName>style.visibility</p:attrName>
                                        </p:attrNameLst>
                                      </p:cBhvr>
                                      <p:to>
                                        <p:strVal val="visible"/>
                                      </p:to>
                                    </p:set>
                                    <p:anim calcmode="lin" valueType="num">
                                      <p:cBhvr>
                                        <p:cTn id="13" dur="1000" fill="hold"/>
                                        <p:tgtEl>
                                          <p:spTgt spid="61"/>
                                        </p:tgtEl>
                                        <p:attrNameLst>
                                          <p:attrName>ppt_w</p:attrName>
                                        </p:attrNameLst>
                                      </p:cBhvr>
                                      <p:tavLst>
                                        <p:tav tm="0">
                                          <p:val>
                                            <p:fltVal val="0"/>
                                          </p:val>
                                        </p:tav>
                                        <p:tav tm="100000">
                                          <p:val>
                                            <p:strVal val="#ppt_w"/>
                                          </p:val>
                                        </p:tav>
                                      </p:tavLst>
                                    </p:anim>
                                    <p:anim calcmode="lin" valueType="num">
                                      <p:cBhvr>
                                        <p:cTn id="14" dur="1000" fill="hold"/>
                                        <p:tgtEl>
                                          <p:spTgt spid="61"/>
                                        </p:tgtEl>
                                        <p:attrNameLst>
                                          <p:attrName>ppt_h</p:attrName>
                                        </p:attrNameLst>
                                      </p:cBhvr>
                                      <p:tavLst>
                                        <p:tav tm="0">
                                          <p:val>
                                            <p:fltVal val="0"/>
                                          </p:val>
                                        </p:tav>
                                        <p:tav tm="100000">
                                          <p:val>
                                            <p:strVal val="#ppt_h"/>
                                          </p:val>
                                        </p:tav>
                                      </p:tavLst>
                                    </p:anim>
                                    <p:animEffect transition="in" filter="fade">
                                      <p:cBhvr>
                                        <p:cTn id="15"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33550"/>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a:t>
            </a:r>
            <a:r>
              <a:rPr lang="en-US" sz="1200" dirty="0">
                <a:solidFill>
                  <a:prstClr val="black"/>
                </a:solidFill>
                <a:effectLst>
                  <a:glow rad="228600">
                    <a:srgbClr val="4F81BD">
                      <a:satMod val="175000"/>
                      <a:alpha val="40000"/>
                    </a:srgbClr>
                  </a:glow>
                </a:effectLst>
              </a:rPr>
              <a:t>Gospel</a:t>
            </a:r>
            <a:r>
              <a:rPr lang="en-US" sz="1200" dirty="0">
                <a:solidFill>
                  <a:prstClr val="black"/>
                </a:solidFill>
              </a:rPr>
              <a:t>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15000"/>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00600"/>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a:t>
            </a:r>
            <a:r>
              <a:rPr lang="en-US" sz="1700" b="1" dirty="0">
                <a:ln w="50800"/>
                <a:solidFill>
                  <a:sysClr val="windowText" lastClr="000000"/>
                </a:solidFill>
                <a:effectLst>
                  <a:glow rad="101600">
                    <a:srgbClr val="F79646">
                      <a:lumMod val="75000"/>
                      <a:alpha val="60000"/>
                    </a:srgbClr>
                  </a:glow>
                </a:effectLst>
              </a:rPr>
              <a:t> </a:t>
            </a:r>
            <a:r>
              <a:rPr lang="en-US" sz="1700" b="1" dirty="0">
                <a:ln w="50800"/>
                <a:solidFill>
                  <a:sysClr val="windowText" lastClr="000000"/>
                </a:solidFill>
              </a:rPr>
              <a:t>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3124200" y="5257800"/>
            <a:ext cx="3281362"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“Bore fruit for death”</a:t>
            </a:r>
          </a:p>
        </p:txBody>
      </p:sp>
      <p:sp>
        <p:nvSpPr>
          <p:cNvPr id="61" name="TextBox 60"/>
          <p:cNvSpPr txBox="1"/>
          <p:nvPr/>
        </p:nvSpPr>
        <p:spPr>
          <a:xfrm>
            <a:off x="3505200" y="6172200"/>
            <a:ext cx="23762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“Bear fruit for God”</a:t>
            </a:r>
            <a:endParaRPr lang="en-US" sz="1600" b="1" dirty="0">
              <a:solidFill>
                <a:prstClr val="black"/>
              </a:solidFill>
            </a:endParaRPr>
          </a:p>
        </p:txBody>
      </p:sp>
      <p:sp>
        <p:nvSpPr>
          <p:cNvPr id="64" name="TextBox 63"/>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2" name="TextBox 61"/>
          <p:cNvSpPr txBox="1"/>
          <p:nvPr/>
        </p:nvSpPr>
        <p:spPr>
          <a:xfrm>
            <a:off x="609600" y="6396335"/>
            <a:ext cx="82296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(Romans 7:1-6) </a:t>
            </a:r>
          </a:p>
        </p:txBody>
      </p:sp>
      <p:sp>
        <p:nvSpPr>
          <p:cNvPr id="63" name="TextBox 62"/>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4903088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50"/>
                                  </p:stCondLst>
                                  <p:childTnLst>
                                    <p:set>
                                      <p:cBhvr>
                                        <p:cTn id="6" dur="1" fill="hold">
                                          <p:stCondLst>
                                            <p:cond delay="0"/>
                                          </p:stCondLst>
                                        </p:cTn>
                                        <p:tgtEl>
                                          <p:spTgt spid="58"/>
                                        </p:tgtEl>
                                        <p:attrNameLst>
                                          <p:attrName>style.visibility</p:attrName>
                                        </p:attrNameLst>
                                      </p:cBhvr>
                                      <p:to>
                                        <p:strVal val="visible"/>
                                      </p:to>
                                    </p:set>
                                    <p:anim calcmode="lin" valueType="num">
                                      <p:cBhvr>
                                        <p:cTn id="7" dur="1000" fill="hold"/>
                                        <p:tgtEl>
                                          <p:spTgt spid="58"/>
                                        </p:tgtEl>
                                        <p:attrNameLst>
                                          <p:attrName>ppt_w</p:attrName>
                                        </p:attrNameLst>
                                      </p:cBhvr>
                                      <p:tavLst>
                                        <p:tav tm="0">
                                          <p:val>
                                            <p:fltVal val="0"/>
                                          </p:val>
                                        </p:tav>
                                        <p:tav tm="100000">
                                          <p:val>
                                            <p:strVal val="#ppt_w"/>
                                          </p:val>
                                        </p:tav>
                                      </p:tavLst>
                                    </p:anim>
                                    <p:anim calcmode="lin" valueType="num">
                                      <p:cBhvr>
                                        <p:cTn id="8" dur="1000" fill="hold"/>
                                        <p:tgtEl>
                                          <p:spTgt spid="58"/>
                                        </p:tgtEl>
                                        <p:attrNameLst>
                                          <p:attrName>ppt_h</p:attrName>
                                        </p:attrNameLst>
                                      </p:cBhvr>
                                      <p:tavLst>
                                        <p:tav tm="0">
                                          <p:val>
                                            <p:fltVal val="0"/>
                                          </p:val>
                                        </p:tav>
                                        <p:tav tm="100000">
                                          <p:val>
                                            <p:strVal val="#ppt_h"/>
                                          </p:val>
                                        </p:tav>
                                      </p:tavLst>
                                    </p:anim>
                                    <p:animEffect transition="in" filter="fade">
                                      <p:cBhvr>
                                        <p:cTn id="9" dur="1000"/>
                                        <p:tgtEl>
                                          <p:spTgt spid="58"/>
                                        </p:tgtEl>
                                      </p:cBhvr>
                                    </p:animEffect>
                                  </p:childTnLst>
                                </p:cTn>
                              </p:par>
                            </p:childTnLst>
                          </p:cTn>
                        </p:par>
                        <p:par>
                          <p:cTn id="10" fill="hold">
                            <p:stCondLst>
                              <p:cond delay="1250"/>
                            </p:stCondLst>
                            <p:childTnLst>
                              <p:par>
                                <p:cTn id="11" presetID="53" presetClass="entr" presetSubtype="16" fill="hold" grpId="0" nodeType="afterEffect">
                                  <p:stCondLst>
                                    <p:cond delay="250"/>
                                  </p:stCondLst>
                                  <p:childTnLst>
                                    <p:set>
                                      <p:cBhvr>
                                        <p:cTn id="12" dur="1" fill="hold">
                                          <p:stCondLst>
                                            <p:cond delay="0"/>
                                          </p:stCondLst>
                                        </p:cTn>
                                        <p:tgtEl>
                                          <p:spTgt spid="61"/>
                                        </p:tgtEl>
                                        <p:attrNameLst>
                                          <p:attrName>style.visibility</p:attrName>
                                        </p:attrNameLst>
                                      </p:cBhvr>
                                      <p:to>
                                        <p:strVal val="visible"/>
                                      </p:to>
                                    </p:set>
                                    <p:anim calcmode="lin" valueType="num">
                                      <p:cBhvr>
                                        <p:cTn id="13" dur="1000" fill="hold"/>
                                        <p:tgtEl>
                                          <p:spTgt spid="61"/>
                                        </p:tgtEl>
                                        <p:attrNameLst>
                                          <p:attrName>ppt_w</p:attrName>
                                        </p:attrNameLst>
                                      </p:cBhvr>
                                      <p:tavLst>
                                        <p:tav tm="0">
                                          <p:val>
                                            <p:fltVal val="0"/>
                                          </p:val>
                                        </p:tav>
                                        <p:tav tm="100000">
                                          <p:val>
                                            <p:strVal val="#ppt_w"/>
                                          </p:val>
                                        </p:tav>
                                      </p:tavLst>
                                    </p:anim>
                                    <p:anim calcmode="lin" valueType="num">
                                      <p:cBhvr>
                                        <p:cTn id="14" dur="1000" fill="hold"/>
                                        <p:tgtEl>
                                          <p:spTgt spid="61"/>
                                        </p:tgtEl>
                                        <p:attrNameLst>
                                          <p:attrName>ppt_h</p:attrName>
                                        </p:attrNameLst>
                                      </p:cBhvr>
                                      <p:tavLst>
                                        <p:tav tm="0">
                                          <p:val>
                                            <p:fltVal val="0"/>
                                          </p:val>
                                        </p:tav>
                                        <p:tav tm="100000">
                                          <p:val>
                                            <p:strVal val="#ppt_h"/>
                                          </p:val>
                                        </p:tav>
                                      </p:tavLst>
                                    </p:anim>
                                    <p:animEffect transition="in" filter="fade">
                                      <p:cBhvr>
                                        <p:cTn id="15"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1949265"/>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9452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“Under the law</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12" name="TextBox 11"/>
          <p:cNvSpPr txBox="1"/>
          <p:nvPr/>
        </p:nvSpPr>
        <p:spPr>
          <a:xfrm>
            <a:off x="6096000" y="19452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“Under grace</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8" name="TextBox 7"/>
          <p:cNvSpPr txBox="1"/>
          <p:nvPr/>
        </p:nvSpPr>
        <p:spPr>
          <a:xfrm>
            <a:off x="533400" y="3875544"/>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adequate model </a:t>
            </a:r>
            <a:r>
              <a:rPr lang="en-US" sz="3600" dirty="0">
                <a:solidFill>
                  <a:srgbClr val="FFFFFF"/>
                </a:solidFill>
              </a:rPr>
              <a:t>for the “under the law… under grace” concepts of Rom </a:t>
            </a:r>
            <a:r>
              <a:rPr lang="en-US" sz="3600" dirty="0" smtClean="0">
                <a:solidFill>
                  <a:srgbClr val="FFFFFF"/>
                </a:solidFill>
              </a:rPr>
              <a:t>6:14?</a:t>
            </a:r>
            <a:endParaRPr lang="en-US" sz="3600" dirty="0">
              <a:solidFill>
                <a:srgbClr val="FFFFFF"/>
              </a:solidFill>
            </a:endParaRPr>
          </a:p>
        </p:txBody>
      </p:sp>
    </p:spTree>
    <p:extLst>
      <p:ext uri="{BB962C8B-B14F-4D97-AF65-F5344CB8AC3E}">
        <p14:creationId xmlns:p14="http://schemas.microsoft.com/office/powerpoint/2010/main" val="1173700168"/>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9236398"/>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9452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“Under the law</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12" name="TextBox 11"/>
          <p:cNvSpPr txBox="1"/>
          <p:nvPr/>
        </p:nvSpPr>
        <p:spPr>
          <a:xfrm>
            <a:off x="6096000" y="19452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“Under grace</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7" name="TextBox 6"/>
          <p:cNvSpPr txBox="1"/>
          <p:nvPr/>
        </p:nvSpPr>
        <p:spPr>
          <a:xfrm>
            <a:off x="533400" y="3875544"/>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endParaRPr lang="en-US" sz="1400" dirty="0">
              <a:solidFill>
                <a:srgbClr val="FFFFFF"/>
              </a:solidFill>
            </a:endParaRPr>
          </a:p>
          <a:p>
            <a:pPr algn="ctr"/>
            <a:endParaRPr lang="en-US" sz="1400" dirty="0">
              <a:solidFill>
                <a:srgbClr val="FFFFFF"/>
              </a:solidFill>
            </a:endParaRPr>
          </a:p>
          <a:p>
            <a:pPr algn="ctr"/>
            <a:r>
              <a:rPr lang="en-US" sz="3600" dirty="0">
                <a:solidFill>
                  <a:srgbClr val="FFFFFF"/>
                </a:solidFill>
              </a:rPr>
              <a:t>An inadequate model for the “under the law… under grace” concepts of Rom 6:14</a:t>
            </a:r>
          </a:p>
        </p:txBody>
      </p:sp>
      <p:cxnSp>
        <p:nvCxnSpPr>
          <p:cNvPr id="8" name="Straight Connector 7"/>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9" name="Straight Connector 8"/>
          <p:cNvCxnSpPr/>
          <p:nvPr/>
        </p:nvCxnSpPr>
        <p:spPr>
          <a:xfrm flipH="1">
            <a:off x="533400" y="1219200"/>
            <a:ext cx="7848600" cy="2286000"/>
          </a:xfrm>
          <a:prstGeom prst="line">
            <a:avLst/>
          </a:prstGeom>
          <a:noFill/>
          <a:ln w="76200" cap="flat" cmpd="sng" algn="ctr">
            <a:solidFill>
              <a:schemeClr val="bg1"/>
            </a:solidFill>
            <a:prstDash val="solid"/>
          </a:ln>
          <a:effectLst/>
        </p:spPr>
      </p:cxnSp>
    </p:spTree>
    <p:extLst>
      <p:ext uri="{BB962C8B-B14F-4D97-AF65-F5344CB8AC3E}">
        <p14:creationId xmlns:p14="http://schemas.microsoft.com/office/powerpoint/2010/main" val="18883349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right)">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2" name="TextBox 61"/>
          <p:cNvSpPr txBox="1"/>
          <p:nvPr/>
        </p:nvSpPr>
        <p:spPr>
          <a:xfrm>
            <a:off x="2057400" y="6396335"/>
            <a:ext cx="52578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(Romans 6:14) </a:t>
            </a:r>
          </a:p>
        </p:txBody>
      </p:sp>
      <p:sp>
        <p:nvSpPr>
          <p:cNvPr id="63" name="TextBox 62"/>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4" name="TextBox 63"/>
          <p:cNvSpPr txBox="1"/>
          <p:nvPr/>
        </p:nvSpPr>
        <p:spPr>
          <a:xfrm>
            <a:off x="3581400" y="5282625"/>
            <a:ext cx="2159745"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“Under the law”</a:t>
            </a:r>
          </a:p>
        </p:txBody>
      </p:sp>
      <p:sp>
        <p:nvSpPr>
          <p:cNvPr id="65" name="TextBox 64"/>
          <p:cNvSpPr txBox="1"/>
          <p:nvPr/>
        </p:nvSpPr>
        <p:spPr>
          <a:xfrm>
            <a:off x="3352800" y="6138446"/>
            <a:ext cx="2727176"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“Under grace”</a:t>
            </a:r>
            <a:endParaRPr lang="en-US" sz="1600" b="1" dirty="0">
              <a:solidFill>
                <a:prstClr val="black"/>
              </a:solidFill>
            </a:endParaRPr>
          </a:p>
        </p:txBody>
      </p:sp>
      <p:sp>
        <p:nvSpPr>
          <p:cNvPr id="91" name="TextBox 90"/>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14888572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childTnLst>
                          </p:cTn>
                        </p:par>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750"/>
                                        <p:tgtEl>
                                          <p:spTgt spid="63"/>
                                        </p:tgtEl>
                                      </p:cBhvr>
                                    </p:animEffect>
                                  </p:childTnLst>
                                </p:cTn>
                              </p:par>
                            </p:childTnLst>
                          </p:cTn>
                        </p:par>
                        <p:par>
                          <p:cTn id="95" fill="hold">
                            <p:stCondLst>
                              <p:cond delay="750"/>
                            </p:stCondLst>
                            <p:childTnLst>
                              <p:par>
                                <p:cTn id="96" presetID="10" presetClass="entr" presetSubtype="0" fill="hold" grpId="0"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childTnLst>
                                </p:cTn>
                              </p:par>
                            </p:childTnLst>
                          </p:cTn>
                        </p:par>
                        <p:par>
                          <p:cTn id="99" fill="hold">
                            <p:stCondLst>
                              <p:cond delay="1750"/>
                            </p:stCondLst>
                            <p:childTnLst>
                              <p:par>
                                <p:cTn id="100" presetID="10" presetClass="entr" presetSubtype="0" fill="hold" grpId="0"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86" grpId="0" animBg="1"/>
      <p:bldP spid="87" grpId="0" animBg="1"/>
      <p:bldP spid="88" grpId="0" animBg="1"/>
      <p:bldP spid="89" grpId="0" animBg="1"/>
      <p:bldP spid="112" grpId="0" animBg="1"/>
      <p:bldP spid="113" grpId="0" animBg="1"/>
      <p:bldP spid="114" grpId="0" animBg="1"/>
      <p:bldP spid="115" grpId="0" animBg="1"/>
      <p:bldP spid="116" grpId="0" animBg="1"/>
      <p:bldP spid="54" grpId="0"/>
      <p:bldP spid="55" grpId="0"/>
      <p:bldP spid="63" grpId="0"/>
      <p:bldP spid="64" grpId="0"/>
      <p:bldP spid="6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60116954"/>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9452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“Under the law</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12" name="TextBox 11"/>
          <p:cNvSpPr txBox="1"/>
          <p:nvPr/>
        </p:nvSpPr>
        <p:spPr>
          <a:xfrm>
            <a:off x="5867400" y="1945213"/>
            <a:ext cx="3124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“Led by the Spirit</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8" name="TextBox 7"/>
          <p:cNvSpPr txBox="1"/>
          <p:nvPr/>
        </p:nvSpPr>
        <p:spPr>
          <a:xfrm>
            <a:off x="533400" y="3799344"/>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adequate model </a:t>
            </a:r>
            <a:r>
              <a:rPr lang="en-US" sz="3600" dirty="0">
                <a:solidFill>
                  <a:srgbClr val="FFFFFF"/>
                </a:solidFill>
              </a:rPr>
              <a:t>for the “under the law” vs. “led by the Spirit” in Gal </a:t>
            </a:r>
            <a:r>
              <a:rPr lang="en-US" sz="3600" dirty="0" smtClean="0">
                <a:solidFill>
                  <a:srgbClr val="FFFFFF"/>
                </a:solidFill>
              </a:rPr>
              <a:t>5:18?</a:t>
            </a:r>
            <a:endParaRPr lang="en-US" sz="3600" dirty="0">
              <a:solidFill>
                <a:srgbClr val="FFFFFF"/>
              </a:solidFill>
            </a:endParaRPr>
          </a:p>
        </p:txBody>
      </p:sp>
    </p:spTree>
    <p:extLst>
      <p:ext uri="{BB962C8B-B14F-4D97-AF65-F5344CB8AC3E}">
        <p14:creationId xmlns:p14="http://schemas.microsoft.com/office/powerpoint/2010/main" val="3591418927"/>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913379"/>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945213"/>
            <a:ext cx="2743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“Under the law</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7" name="TextBox 6"/>
          <p:cNvSpPr txBox="1"/>
          <p:nvPr/>
        </p:nvSpPr>
        <p:spPr>
          <a:xfrm>
            <a:off x="533400" y="3799344"/>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endParaRPr lang="en-US" sz="1400" dirty="0">
              <a:solidFill>
                <a:srgbClr val="FFFFFF"/>
              </a:solidFill>
            </a:endParaRPr>
          </a:p>
          <a:p>
            <a:pPr algn="ctr"/>
            <a:endParaRPr lang="en-US" sz="1400" dirty="0">
              <a:solidFill>
                <a:srgbClr val="FFFFFF"/>
              </a:solidFill>
            </a:endParaRPr>
          </a:p>
          <a:p>
            <a:pPr algn="ctr"/>
            <a:r>
              <a:rPr lang="en-US" sz="3600" dirty="0">
                <a:solidFill>
                  <a:srgbClr val="FFFFFF"/>
                </a:solidFill>
              </a:rPr>
              <a:t>An inadequate model for the “under the law” vs. “led by the Spirit” in Gal 5:18</a:t>
            </a:r>
          </a:p>
        </p:txBody>
      </p:sp>
      <p:cxnSp>
        <p:nvCxnSpPr>
          <p:cNvPr id="8" name="Straight Connector 7"/>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9" name="Straight Connector 8"/>
          <p:cNvCxnSpPr/>
          <p:nvPr/>
        </p:nvCxnSpPr>
        <p:spPr>
          <a:xfrm flipH="1">
            <a:off x="533400" y="1219200"/>
            <a:ext cx="7848600" cy="2286000"/>
          </a:xfrm>
          <a:prstGeom prst="line">
            <a:avLst/>
          </a:prstGeom>
          <a:noFill/>
          <a:ln w="76200" cap="flat" cmpd="sng" algn="ctr">
            <a:solidFill>
              <a:schemeClr val="bg1"/>
            </a:solidFill>
            <a:prstDash val="solid"/>
          </a:ln>
          <a:effectLst/>
        </p:spPr>
      </p:cxnSp>
      <p:sp>
        <p:nvSpPr>
          <p:cNvPr id="10" name="TextBox 9"/>
          <p:cNvSpPr txBox="1"/>
          <p:nvPr/>
        </p:nvSpPr>
        <p:spPr>
          <a:xfrm>
            <a:off x="5867400" y="1945213"/>
            <a:ext cx="3124200" cy="569387"/>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“Led by the Spirit</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Tree>
    <p:extLst>
      <p:ext uri="{BB962C8B-B14F-4D97-AF65-F5344CB8AC3E}">
        <p14:creationId xmlns:p14="http://schemas.microsoft.com/office/powerpoint/2010/main" val="2096512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right)">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
            <a:ext cx="8382000" cy="1196752"/>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b="1" dirty="0" smtClean="0">
                <a:ln>
                  <a:prstDash val="solid"/>
                </a:ln>
                <a:solidFill>
                  <a:srgbClr val="D3B6E8"/>
                </a:solidFill>
                <a:effectLst>
                  <a:outerShdw blurRad="88000" dist="50800" dir="5040000" algn="tl">
                    <a:schemeClr val="accent4">
                      <a:tint val="80000"/>
                      <a:satMod val="250000"/>
                      <a:alpha val="45000"/>
                    </a:schemeClr>
                  </a:outerShdw>
                </a:effectLst>
              </a:rPr>
              <a:t>The New Covenant</a:t>
            </a:r>
            <a:endParaRPr lang="en-US" b="1" dirty="0">
              <a:ln>
                <a:prstDash val="solid"/>
              </a:ln>
              <a:solidFill>
                <a:srgbClr val="D3B6E8"/>
              </a:solidFill>
              <a:effectLst>
                <a:outerShdw blurRad="88000" dist="50800" dir="5040000" algn="tl">
                  <a:schemeClr val="accent4">
                    <a:tint val="80000"/>
                    <a:satMod val="250000"/>
                    <a:alpha val="45000"/>
                  </a:schemeClr>
                </a:outerShdw>
              </a:effectLst>
            </a:endParaRPr>
          </a:p>
        </p:txBody>
      </p:sp>
      <p:sp>
        <p:nvSpPr>
          <p:cNvPr id="7" name="Content Placeholder 2"/>
          <p:cNvSpPr>
            <a:spLocks noGrp="1"/>
          </p:cNvSpPr>
          <p:nvPr>
            <p:ph idx="1"/>
          </p:nvPr>
        </p:nvSpPr>
        <p:spPr>
          <a:xfrm>
            <a:off x="611560" y="1066800"/>
            <a:ext cx="7999040" cy="4824536"/>
          </a:xfrm>
        </p:spPr>
        <p:txBody>
          <a:bodyPr>
            <a:noAutofit/>
            <a:scene3d>
              <a:camera prst="orthographicFront"/>
              <a:lightRig rig="balanced" dir="t">
                <a:rot lat="0" lon="0" rev="2100000"/>
              </a:lightRig>
            </a:scene3d>
            <a:sp3d extrusionH="57150" prstMaterial="metal">
              <a:bevelT w="38100" h="25400"/>
              <a:contourClr>
                <a:schemeClr val="bg2"/>
              </a:contourClr>
            </a:sp3d>
          </a:bodyPr>
          <a:lstStyle/>
          <a:p>
            <a:pPr marL="0" indent="0">
              <a:buNone/>
            </a:pPr>
            <a:r>
              <a:rPr lang="en-US" sz="2700" dirty="0" smtClean="0">
                <a:ln w="50800"/>
                <a:effectLst>
                  <a:outerShdw blurRad="38100" dist="38100" dir="2700000" algn="tl">
                    <a:srgbClr val="000000">
                      <a:alpha val="43137"/>
                    </a:srgbClr>
                  </a:outerShdw>
                </a:effectLst>
                <a:latin typeface="Calibri" pitchFamily="34" charset="0"/>
              </a:rPr>
              <a:t>“This is the covenant I will make with the house of Israel after that time, declares the Lord. I will put my laws in their minds and write them on their hearts. I will be their God, and they will be my people. </a:t>
            </a:r>
            <a:r>
              <a:rPr lang="en-US" sz="2700" baseline="30000" dirty="0" smtClean="0">
                <a:ln w="50800"/>
                <a:effectLst>
                  <a:outerShdw blurRad="38100" dist="38100" dir="2700000" algn="tl">
                    <a:srgbClr val="000000">
                      <a:alpha val="43137"/>
                    </a:srgbClr>
                  </a:outerShdw>
                </a:effectLst>
                <a:latin typeface="Calibri" pitchFamily="34" charset="0"/>
              </a:rPr>
              <a:t>11 </a:t>
            </a:r>
            <a:r>
              <a:rPr lang="en-US" sz="2700" dirty="0" smtClean="0">
                <a:ln w="50800"/>
                <a:effectLst>
                  <a:outerShdw blurRad="38100" dist="38100" dir="2700000" algn="tl">
                    <a:srgbClr val="000000">
                      <a:alpha val="43137"/>
                    </a:srgbClr>
                  </a:outerShdw>
                </a:effectLst>
                <a:latin typeface="Calibri" pitchFamily="34" charset="0"/>
              </a:rPr>
              <a:t>No longer will a man teach his neighbor, or a man his brother, saying, 'Know the Lord,' because they will all know me, from the least of them to the greatest. </a:t>
            </a:r>
            <a:r>
              <a:rPr lang="en-US" sz="2700" baseline="30000" dirty="0" smtClean="0">
                <a:ln w="50800"/>
                <a:effectLst>
                  <a:outerShdw blurRad="38100" dist="38100" dir="2700000" algn="tl">
                    <a:srgbClr val="000000">
                      <a:alpha val="43137"/>
                    </a:srgbClr>
                  </a:outerShdw>
                </a:effectLst>
                <a:latin typeface="Calibri" pitchFamily="34" charset="0"/>
              </a:rPr>
              <a:t>12 </a:t>
            </a:r>
            <a:r>
              <a:rPr lang="en-US" sz="2700" dirty="0" smtClean="0">
                <a:ln w="50800"/>
                <a:effectLst>
                  <a:outerShdw blurRad="38100" dist="38100" dir="2700000" algn="tl">
                    <a:srgbClr val="000000">
                      <a:alpha val="43137"/>
                    </a:srgbClr>
                  </a:outerShdw>
                </a:effectLst>
                <a:latin typeface="Calibri" pitchFamily="34" charset="0"/>
              </a:rPr>
              <a:t>For I will forgive their wickedness and will remember their sins no more.” 	          				       </a:t>
            </a:r>
            <a:r>
              <a:rPr lang="en-US" sz="2700" b="1" dirty="0" smtClean="0">
                <a:ln w="50800"/>
                <a:effectLst>
                  <a:outerShdw blurRad="38100" dist="38100" dir="2700000" algn="tl">
                    <a:srgbClr val="000000">
                      <a:alpha val="43137"/>
                    </a:srgbClr>
                  </a:outerShdw>
                </a:effectLst>
                <a:latin typeface="Calibri" pitchFamily="34" charset="0"/>
              </a:rPr>
              <a:t>Heb 8:10-12</a:t>
            </a:r>
          </a:p>
          <a:p>
            <a:pPr marL="2327275" indent="84138">
              <a:buNone/>
            </a:pPr>
            <a:r>
              <a:rPr lang="en-US" sz="2700" dirty="0" smtClean="0">
                <a:ln w="50800"/>
                <a:effectLst>
                  <a:outerShdw blurRad="38100" dist="38100" dir="2700000" algn="tl">
                    <a:srgbClr val="000000">
                      <a:alpha val="43137"/>
                    </a:srgbClr>
                  </a:outerShdw>
                </a:effectLst>
                <a:latin typeface="Calibri" pitchFamily="34" charset="0"/>
              </a:rPr>
              <a:t> </a:t>
            </a:r>
          </a:p>
          <a:p>
            <a:endParaRPr lang="en-US" sz="2700" dirty="0">
              <a:ln w="5080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2943228"/>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2" name="TextBox 61"/>
          <p:cNvSpPr txBox="1"/>
          <p:nvPr/>
        </p:nvSpPr>
        <p:spPr>
          <a:xfrm>
            <a:off x="2057400" y="6396335"/>
            <a:ext cx="52578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(Galatians 5:18) </a:t>
            </a:r>
          </a:p>
        </p:txBody>
      </p:sp>
      <p:sp>
        <p:nvSpPr>
          <p:cNvPr id="63" name="TextBox 62"/>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4" name="TextBox 63"/>
          <p:cNvSpPr txBox="1"/>
          <p:nvPr/>
        </p:nvSpPr>
        <p:spPr>
          <a:xfrm>
            <a:off x="3581400" y="5282625"/>
            <a:ext cx="2159745"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“Under law”</a:t>
            </a:r>
          </a:p>
        </p:txBody>
      </p:sp>
      <p:sp>
        <p:nvSpPr>
          <p:cNvPr id="65" name="TextBox 64"/>
          <p:cNvSpPr txBox="1"/>
          <p:nvPr/>
        </p:nvSpPr>
        <p:spPr>
          <a:xfrm>
            <a:off x="3352800" y="6138446"/>
            <a:ext cx="2727176"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“Led by the Spirit”</a:t>
            </a:r>
            <a:endParaRPr lang="en-US" sz="1600" b="1" dirty="0">
              <a:solidFill>
                <a:prstClr val="black"/>
              </a:solidFill>
            </a:endParaRPr>
          </a:p>
        </p:txBody>
      </p:sp>
      <p:sp>
        <p:nvSpPr>
          <p:cNvPr id="91" name="TextBox 90"/>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5079644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childTnLst>
                          </p:cTn>
                        </p:par>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1250"/>
                                        <p:tgtEl>
                                          <p:spTgt spid="63"/>
                                        </p:tgtEl>
                                      </p:cBhvr>
                                    </p:animEffect>
                                  </p:childTnLst>
                                </p:cTn>
                              </p:par>
                            </p:childTnLst>
                          </p:cTn>
                        </p:par>
                        <p:par>
                          <p:cTn id="95" fill="hold">
                            <p:stCondLst>
                              <p:cond delay="1250"/>
                            </p:stCondLst>
                            <p:childTnLst>
                              <p:par>
                                <p:cTn id="96" presetID="10" presetClass="entr" presetSubtype="0" fill="hold" grpId="0"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childTnLst>
                                </p:cTn>
                              </p:par>
                            </p:childTnLst>
                          </p:cTn>
                        </p:par>
                        <p:par>
                          <p:cTn id="99" fill="hold">
                            <p:stCondLst>
                              <p:cond delay="2250"/>
                            </p:stCondLst>
                            <p:childTnLst>
                              <p:par>
                                <p:cTn id="100" presetID="10" presetClass="entr" presetSubtype="0" fill="hold" grpId="0"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86" grpId="0" animBg="1"/>
      <p:bldP spid="87" grpId="0" animBg="1"/>
      <p:bldP spid="88" grpId="0" animBg="1"/>
      <p:bldP spid="89" grpId="0" animBg="1"/>
      <p:bldP spid="112" grpId="0" animBg="1"/>
      <p:bldP spid="113" grpId="0" animBg="1"/>
      <p:bldP spid="114" grpId="0" animBg="1"/>
      <p:bldP spid="115" grpId="0" animBg="1"/>
      <p:bldP spid="116" grpId="0" animBg="1"/>
      <p:bldP spid="54" grpId="0"/>
      <p:bldP spid="55" grpId="0"/>
      <p:bldP spid="63" grpId="0"/>
      <p:bldP spid="64" grpId="0"/>
      <p:bldP spid="6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2" name="TextBox 61"/>
          <p:cNvSpPr txBox="1"/>
          <p:nvPr/>
        </p:nvSpPr>
        <p:spPr>
          <a:xfrm>
            <a:off x="2057400" y="6396335"/>
            <a:ext cx="52578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(1 Corinthians 15:56-57) </a:t>
            </a:r>
          </a:p>
        </p:txBody>
      </p:sp>
      <p:sp>
        <p:nvSpPr>
          <p:cNvPr id="63" name="TextBox 62"/>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4" name="TextBox 63"/>
          <p:cNvSpPr txBox="1"/>
          <p:nvPr/>
        </p:nvSpPr>
        <p:spPr>
          <a:xfrm>
            <a:off x="3581400" y="5282625"/>
            <a:ext cx="2159745"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“The power of sin”</a:t>
            </a:r>
          </a:p>
        </p:txBody>
      </p:sp>
      <p:sp>
        <p:nvSpPr>
          <p:cNvPr id="65" name="TextBox 64"/>
          <p:cNvSpPr txBox="1"/>
          <p:nvPr/>
        </p:nvSpPr>
        <p:spPr>
          <a:xfrm>
            <a:off x="3352800" y="6138446"/>
            <a:ext cx="2727176"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“Victory through Jesus”</a:t>
            </a:r>
            <a:endParaRPr lang="en-US" sz="1600" b="1" dirty="0">
              <a:solidFill>
                <a:prstClr val="black"/>
              </a:solidFill>
            </a:endParaRPr>
          </a:p>
        </p:txBody>
      </p:sp>
      <p:sp>
        <p:nvSpPr>
          <p:cNvPr id="91" name="TextBox 90"/>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12484152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childTnLst>
                          </p:cTn>
                        </p:par>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750"/>
                                        <p:tgtEl>
                                          <p:spTgt spid="63"/>
                                        </p:tgtEl>
                                      </p:cBhvr>
                                    </p:animEffect>
                                  </p:childTnLst>
                                </p:cTn>
                              </p:par>
                            </p:childTnLst>
                          </p:cTn>
                        </p:par>
                        <p:par>
                          <p:cTn id="95" fill="hold">
                            <p:stCondLst>
                              <p:cond delay="750"/>
                            </p:stCondLst>
                            <p:childTnLst>
                              <p:par>
                                <p:cTn id="96" presetID="10" presetClass="entr" presetSubtype="0" fill="hold" grpId="0"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childTnLst>
                                </p:cTn>
                              </p:par>
                            </p:childTnLst>
                          </p:cTn>
                        </p:par>
                        <p:par>
                          <p:cTn id="99" fill="hold">
                            <p:stCondLst>
                              <p:cond delay="1750"/>
                            </p:stCondLst>
                            <p:childTnLst>
                              <p:par>
                                <p:cTn id="100" presetID="10" presetClass="entr" presetSubtype="0" fill="hold" grpId="0"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86" grpId="0" animBg="1"/>
      <p:bldP spid="87" grpId="0" animBg="1"/>
      <p:bldP spid="88" grpId="0" animBg="1"/>
      <p:bldP spid="89" grpId="0" animBg="1"/>
      <p:bldP spid="112" grpId="0" animBg="1"/>
      <p:bldP spid="113" grpId="0" animBg="1"/>
      <p:bldP spid="114" grpId="0" animBg="1"/>
      <p:bldP spid="115" grpId="0" animBg="1"/>
      <p:bldP spid="116" grpId="0" animBg="1"/>
      <p:bldP spid="54" grpId="0"/>
      <p:bldP spid="55" grpId="0"/>
      <p:bldP spid="63" grpId="0"/>
      <p:bldP spid="64" grpId="0"/>
      <p:bldP spid="6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6135004"/>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828800"/>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“Not based on faith</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a:t>
            </a:r>
            <a:endParaRPr lang="en-US" sz="3100" b="1" dirty="0">
              <a:solidFill>
                <a:srgbClr val="FFFFFF"/>
              </a:solidFill>
            </a:endParaRPr>
          </a:p>
        </p:txBody>
      </p:sp>
      <p:sp>
        <p:nvSpPr>
          <p:cNvPr id="12" name="TextBox 11"/>
          <p:cNvSpPr txBox="1"/>
          <p:nvPr/>
        </p:nvSpPr>
        <p:spPr>
          <a:xfrm>
            <a:off x="6096000" y="1828800"/>
            <a:ext cx="2743200" cy="1046440"/>
          </a:xfrm>
          <a:prstGeom prst="rect">
            <a:avLst/>
          </a:prstGeom>
          <a:noFill/>
        </p:spPr>
        <p:txBody>
          <a:bodyPr wrap="square" rtlCol="0">
            <a:spAutoFit/>
          </a:bodyPr>
          <a:lstStyle/>
          <a:p>
            <a:pPr algn="ct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“Based </a:t>
            </a: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on     </a:t>
            </a:r>
            <a:r>
              <a:rPr lang="en-US" sz="31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   Faith”</a:t>
            </a:r>
            <a:endParaRPr lang="en-US" sz="3100" b="1" dirty="0">
              <a:solidFill>
                <a:srgbClr val="FFFFFF"/>
              </a:solidFill>
            </a:endParaRPr>
          </a:p>
        </p:txBody>
      </p:sp>
      <p:sp>
        <p:nvSpPr>
          <p:cNvPr id="8" name="TextBox 7"/>
          <p:cNvSpPr txBox="1"/>
          <p:nvPr/>
        </p:nvSpPr>
        <p:spPr>
          <a:xfrm>
            <a:off x="533400" y="3799344"/>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adequate model for </a:t>
            </a:r>
            <a:r>
              <a:rPr lang="en-US" sz="3600" dirty="0">
                <a:solidFill>
                  <a:srgbClr val="FFFFFF"/>
                </a:solidFill>
              </a:rPr>
              <a:t>the Law’s relationship to faith in Gal </a:t>
            </a:r>
            <a:r>
              <a:rPr lang="en-US" sz="3600" dirty="0" smtClean="0">
                <a:solidFill>
                  <a:srgbClr val="FFFFFF"/>
                </a:solidFill>
              </a:rPr>
              <a:t>2:12?</a:t>
            </a:r>
            <a:endParaRPr lang="en-US" sz="3600" dirty="0">
              <a:solidFill>
                <a:srgbClr val="FFFFFF"/>
              </a:solidFill>
            </a:endParaRPr>
          </a:p>
        </p:txBody>
      </p:sp>
    </p:spTree>
    <p:extLst>
      <p:ext uri="{BB962C8B-B14F-4D97-AF65-F5344CB8AC3E}">
        <p14:creationId xmlns:p14="http://schemas.microsoft.com/office/powerpoint/2010/main" val="2168896334"/>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2145560"/>
              </p:ext>
            </p:extLst>
          </p:nvPr>
        </p:nvGraphicFramePr>
        <p:xfrm>
          <a:off x="0" y="1"/>
          <a:ext cx="9144000" cy="6995649"/>
        </p:xfrm>
        <a:graphic>
          <a:graphicData uri="http://schemas.openxmlformats.org/drawingml/2006/table">
            <a:tbl>
              <a:tblPr firstRow="1" bandRow="1">
                <a:tableStyleId>{AF606853-7671-496A-8E4F-DF71F8EC918B}</a:tableStyleId>
              </a:tblPr>
              <a:tblGrid>
                <a:gridCol w="2915816"/>
                <a:gridCol w="2880320"/>
                <a:gridCol w="3347864"/>
              </a:tblGrid>
              <a:tr h="1062747">
                <a:tc>
                  <a:txBody>
                    <a:bodyPr/>
                    <a:lstStyle/>
                    <a:p>
                      <a:pPr algn="ctr"/>
                      <a:r>
                        <a:rPr lang="en-US" sz="2800" cap="none" spc="0" dirty="0" err="1" smtClean="0">
                          <a:ln w="18415" cmpd="sng">
                            <a:solidFill>
                              <a:srgbClr val="FFFFFF"/>
                            </a:solidFill>
                            <a:prstDash val="solid"/>
                          </a:ln>
                          <a:effectLst>
                            <a:outerShdw blurRad="63500" dir="3600000" algn="tl" rotWithShape="0">
                              <a:srgbClr val="000000">
                                <a:alpha val="70000"/>
                              </a:srgbClr>
                            </a:outerShdw>
                          </a:effectLst>
                        </a:rPr>
                        <a:t>Abrahamic</a:t>
                      </a:r>
                      <a:r>
                        <a:rPr lang="en-US" sz="2800" cap="none" spc="0" dirty="0" smtClean="0">
                          <a:ln w="18415" cmpd="sng">
                            <a:solidFill>
                              <a:srgbClr val="FFFFFF"/>
                            </a:solidFill>
                            <a:prstDash val="solid"/>
                          </a:ln>
                          <a:effectLst>
                            <a:outerShdw blurRad="63500" dir="3600000" algn="tl" rotWithShape="0">
                              <a:srgbClr val="000000">
                                <a:alpha val="70000"/>
                              </a:srgbClr>
                            </a:outerShdw>
                          </a:effectLst>
                        </a:rPr>
                        <a:t>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Sinai Covenant “Old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800" cap="none" spc="0" dirty="0" smtClean="0">
                          <a:ln w="18415" cmpd="sng">
                            <a:solidFill>
                              <a:srgbClr val="FFFFFF"/>
                            </a:solidFill>
                            <a:prstDash val="solid"/>
                          </a:ln>
                          <a:effectLst>
                            <a:outerShdw blurRad="63500" dir="3600000" algn="tl" rotWithShape="0">
                              <a:srgbClr val="000000">
                                <a:alpha val="70000"/>
                              </a:srgbClr>
                            </a:outerShdw>
                          </a:effectLst>
                        </a:rPr>
                        <a:t>New Covenant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438260">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marL="0" marR="0" lvl="0" indent="0" algn="ctr" defTabSz="914363"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Gen 15:6, 18</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Law/Obedience</a:t>
                      </a: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Deut 4:12-13</a:t>
                      </a:r>
                    </a:p>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      5:2-3</a:t>
                      </a:r>
                      <a:endParaRPr lang="en-US" sz="27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2700" cap="none" spc="0" dirty="0" smtClean="0">
                          <a:ln w="18415" cmpd="sng">
                            <a:solidFill>
                              <a:srgbClr val="FFFFFF"/>
                            </a:solidFill>
                            <a:prstDash val="solid"/>
                          </a:ln>
                          <a:effectLst>
                            <a:outerShdw blurRad="63500" dir="3600000" algn="tl" rotWithShape="0">
                              <a:srgbClr val="000000">
                                <a:alpha val="70000"/>
                              </a:srgbClr>
                            </a:outerShdw>
                          </a:effectLst>
                        </a:rPr>
                        <a:t>Promise/Faith</a:t>
                      </a: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 </a:t>
                      </a:r>
                      <a:r>
                        <a:rPr lang="en-US" sz="2700" cap="none" spc="0" dirty="0" smtClean="0">
                          <a:ln w="18415" cmpd="sng">
                            <a:solidFill>
                              <a:srgbClr val="FFFFFF"/>
                            </a:solidFill>
                            <a:prstDash val="solid"/>
                          </a:ln>
                          <a:effectLst>
                            <a:outerShdw blurRad="63500" dir="3600000" algn="tl" rotWithShape="0">
                              <a:srgbClr val="000000">
                                <a:alpha val="70000"/>
                              </a:srgbClr>
                            </a:outerShdw>
                          </a:effectLst>
                        </a:rPr>
                        <a:t>Grace/Love</a:t>
                      </a: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endParaRPr lang="en-US" sz="2700" cap="none" spc="0" baseline="0" dirty="0" smtClean="0">
                        <a:ln w="18415" cmpd="sng">
                          <a:solidFill>
                            <a:srgbClr val="FFFFFF"/>
                          </a:solidFill>
                          <a:prstDash val="solid"/>
                        </a:ln>
                        <a:effectLst>
                          <a:outerShdw blurRad="63500" dir="3600000" algn="tl" rotWithShape="0">
                            <a:srgbClr val="000000">
                              <a:alpha val="70000"/>
                            </a:srgbClr>
                          </a:outerShdw>
                        </a:effectLst>
                      </a:endParaRPr>
                    </a:p>
                    <a:p>
                      <a:pPr algn="ctr"/>
                      <a:r>
                        <a:rPr lang="en-US" sz="2700" cap="none" spc="0" baseline="0" dirty="0" smtClean="0">
                          <a:ln w="18415" cmpd="sng">
                            <a:solidFill>
                              <a:srgbClr val="FFFFFF"/>
                            </a:solidFill>
                            <a:prstDash val="solid"/>
                          </a:ln>
                          <a:effectLst>
                            <a:outerShdw blurRad="63500" dir="3600000" algn="tl" rotWithShape="0">
                              <a:srgbClr val="000000">
                                <a:alpha val="70000"/>
                              </a:srgbClr>
                            </a:outerShdw>
                          </a:effectLst>
                        </a:rPr>
                        <a:t>Heb  8:7-9, 13</a:t>
                      </a:r>
                    </a:p>
                  </a:txBody>
                  <a:tcPr/>
                </a:tc>
              </a:tr>
              <a:tr h="3372582">
                <a:tc gridSpan="3">
                  <a:txBody>
                    <a:bodyPr/>
                    <a:lstStyle/>
                    <a:p>
                      <a:pPr marL="0" marR="0" lvl="0" indent="354013"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hMerge="1">
                  <a:txBody>
                    <a:bodyPr/>
                    <a:lstStyle/>
                    <a:p>
                      <a:endParaRPr lang="en-US" sz="19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bl>
          </a:graphicData>
        </a:graphic>
      </p:graphicFrame>
      <p:sp>
        <p:nvSpPr>
          <p:cNvPr id="11" name="TextBox 10"/>
          <p:cNvSpPr txBox="1"/>
          <p:nvPr/>
        </p:nvSpPr>
        <p:spPr>
          <a:xfrm>
            <a:off x="2971800" y="1828800"/>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“Not based on faith”?</a:t>
            </a:r>
            <a:endParaRPr lang="en-US" sz="3100" b="1" dirty="0">
              <a:solidFill>
                <a:srgbClr val="FFFFFF"/>
              </a:solidFill>
            </a:endParaRPr>
          </a:p>
        </p:txBody>
      </p:sp>
      <p:sp>
        <p:nvSpPr>
          <p:cNvPr id="12" name="TextBox 11"/>
          <p:cNvSpPr txBox="1"/>
          <p:nvPr/>
        </p:nvSpPr>
        <p:spPr>
          <a:xfrm>
            <a:off x="6096000" y="1828800"/>
            <a:ext cx="2743200" cy="1046440"/>
          </a:xfrm>
          <a:prstGeom prst="rect">
            <a:avLst/>
          </a:prstGeom>
          <a:noFill/>
        </p:spPr>
        <p:txBody>
          <a:bodyPr wrap="square" rtlCol="0">
            <a:spAutoFit/>
          </a:bodyPr>
          <a:lstStyle/>
          <a:p>
            <a:pPr algn="ctr"/>
            <a:r>
              <a:rPr lang="en-US" sz="3100" b="1"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Based on     Faith?</a:t>
            </a:r>
            <a:endParaRPr lang="en-US" sz="3100" b="1" dirty="0">
              <a:solidFill>
                <a:srgbClr val="FFFFFF"/>
              </a:solidFill>
            </a:endParaRPr>
          </a:p>
        </p:txBody>
      </p:sp>
      <p:sp>
        <p:nvSpPr>
          <p:cNvPr id="8" name="TextBox 7"/>
          <p:cNvSpPr txBox="1"/>
          <p:nvPr/>
        </p:nvSpPr>
        <p:spPr>
          <a:xfrm>
            <a:off x="533400" y="3799344"/>
            <a:ext cx="8001000" cy="2523768"/>
          </a:xfrm>
          <a:prstGeom prst="rect">
            <a:avLst/>
          </a:prstGeom>
          <a:noFill/>
        </p:spPr>
        <p:txBody>
          <a:bodyPr wrap="square" rtlCol="0">
            <a:spAutoFit/>
          </a:bodyPr>
          <a:lstStyle/>
          <a:p>
            <a:pPr algn="ctr"/>
            <a:r>
              <a:rPr lang="en-US" sz="3600" dirty="0">
                <a:solidFill>
                  <a:srgbClr val="FFFFFF"/>
                </a:solidFill>
              </a:rPr>
              <a:t>Evangelical Model of the Covenants</a:t>
            </a:r>
          </a:p>
          <a:p>
            <a:pPr algn="ctr"/>
            <a:r>
              <a:rPr lang="en-US" sz="3600" dirty="0">
                <a:solidFill>
                  <a:srgbClr val="FFFFFF"/>
                </a:solidFill>
              </a:rPr>
              <a:t>Especially the Old and New Covenants</a:t>
            </a:r>
            <a:endParaRPr lang="en-US" sz="1400" dirty="0">
              <a:solidFill>
                <a:srgbClr val="FFFFFF"/>
              </a:solidFill>
            </a:endParaRPr>
          </a:p>
          <a:p>
            <a:pPr algn="ctr"/>
            <a:endParaRPr lang="en-US" sz="1400" dirty="0">
              <a:solidFill>
                <a:srgbClr val="FFFFFF"/>
              </a:solidFill>
            </a:endParaRPr>
          </a:p>
          <a:p>
            <a:pPr algn="ctr"/>
            <a:r>
              <a:rPr lang="en-US" sz="3600" dirty="0" smtClean="0">
                <a:solidFill>
                  <a:srgbClr val="FFFFFF"/>
                </a:solidFill>
              </a:rPr>
              <a:t>An inadequate model for </a:t>
            </a:r>
            <a:r>
              <a:rPr lang="en-US" sz="3600" dirty="0">
                <a:solidFill>
                  <a:srgbClr val="FFFFFF"/>
                </a:solidFill>
              </a:rPr>
              <a:t>the Law’s relationship to faith in Gal 2:12</a:t>
            </a:r>
          </a:p>
        </p:txBody>
      </p:sp>
      <p:cxnSp>
        <p:nvCxnSpPr>
          <p:cNvPr id="9" name="Straight Connector 8"/>
          <p:cNvCxnSpPr/>
          <p:nvPr/>
        </p:nvCxnSpPr>
        <p:spPr>
          <a:xfrm>
            <a:off x="533400" y="1219200"/>
            <a:ext cx="8001000" cy="2286000"/>
          </a:xfrm>
          <a:prstGeom prst="line">
            <a:avLst/>
          </a:prstGeom>
          <a:noFill/>
          <a:ln w="76200" cap="flat" cmpd="sng" algn="ctr">
            <a:solidFill>
              <a:schemeClr val="bg1"/>
            </a:solidFill>
            <a:prstDash val="solid"/>
          </a:ln>
          <a:effectLst/>
        </p:spPr>
      </p:cxnSp>
      <p:cxnSp>
        <p:nvCxnSpPr>
          <p:cNvPr id="10" name="Straight Connector 9"/>
          <p:cNvCxnSpPr/>
          <p:nvPr/>
        </p:nvCxnSpPr>
        <p:spPr>
          <a:xfrm flipH="1">
            <a:off x="533400" y="1219200"/>
            <a:ext cx="7848600" cy="2286000"/>
          </a:xfrm>
          <a:prstGeom prst="line">
            <a:avLst/>
          </a:prstGeom>
          <a:noFill/>
          <a:ln w="76200" cap="flat" cmpd="sng" algn="ctr">
            <a:solidFill>
              <a:schemeClr val="bg1"/>
            </a:solidFill>
            <a:prstDash val="solid"/>
          </a:ln>
          <a:effectLst/>
        </p:spPr>
      </p:cxnSp>
    </p:spTree>
    <p:extLst>
      <p:ext uri="{BB962C8B-B14F-4D97-AF65-F5344CB8AC3E}">
        <p14:creationId xmlns:p14="http://schemas.microsoft.com/office/powerpoint/2010/main" val="20848707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2" name="TextBox 61"/>
          <p:cNvSpPr txBox="1"/>
          <p:nvPr/>
        </p:nvSpPr>
        <p:spPr>
          <a:xfrm>
            <a:off x="2057400" y="6396335"/>
            <a:ext cx="5257800" cy="461665"/>
          </a:xfrm>
          <a:prstGeom prst="rect">
            <a:avLst/>
          </a:prstGeom>
          <a:noFill/>
          <a:ln>
            <a:noFill/>
          </a:ln>
        </p:spPr>
        <p:txBody>
          <a:bodyPr wrap="square" rtlCol="0">
            <a:spAutoFit/>
          </a:bodyPr>
          <a:lstStyle/>
          <a:p>
            <a:pPr algn="ctr"/>
            <a:r>
              <a:rPr lang="en-US" sz="2400" b="1" dirty="0">
                <a:solidFill>
                  <a:prstClr val="black"/>
                </a:solidFill>
                <a:effectLst>
                  <a:glow rad="101600">
                    <a:srgbClr val="1F497D">
                      <a:lumMod val="60000"/>
                      <a:lumOff val="40000"/>
                      <a:alpha val="60000"/>
                    </a:srgbClr>
                  </a:glow>
                </a:effectLst>
              </a:rPr>
              <a:t>(Galatians 2:12) </a:t>
            </a:r>
          </a:p>
        </p:txBody>
      </p:sp>
      <p:sp>
        <p:nvSpPr>
          <p:cNvPr id="63" name="TextBox 62"/>
          <p:cNvSpPr txBox="1"/>
          <p:nvPr/>
        </p:nvSpPr>
        <p:spPr>
          <a:xfrm>
            <a:off x="4953000" y="4306669"/>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sp>
        <p:nvSpPr>
          <p:cNvPr id="64" name="TextBox 63"/>
          <p:cNvSpPr txBox="1"/>
          <p:nvPr/>
        </p:nvSpPr>
        <p:spPr>
          <a:xfrm>
            <a:off x="3581400" y="5282625"/>
            <a:ext cx="2159745"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“Not based on faith”</a:t>
            </a:r>
          </a:p>
        </p:txBody>
      </p:sp>
      <p:sp>
        <p:nvSpPr>
          <p:cNvPr id="65" name="TextBox 64"/>
          <p:cNvSpPr txBox="1"/>
          <p:nvPr/>
        </p:nvSpPr>
        <p:spPr>
          <a:xfrm>
            <a:off x="3352800" y="6138446"/>
            <a:ext cx="2727176"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“Based on faith”</a:t>
            </a:r>
            <a:endParaRPr lang="en-US" sz="1600" b="1" dirty="0">
              <a:solidFill>
                <a:prstClr val="black"/>
              </a:solidFill>
            </a:endParaRPr>
          </a:p>
        </p:txBody>
      </p:sp>
      <p:sp>
        <p:nvSpPr>
          <p:cNvPr id="91" name="TextBox 90"/>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3684842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1">
                                            <p:txEl>
                                              <p:pRg st="0" end="0"/>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0"/>
                                        </p:tgtEl>
                                        <p:attrNameLst>
                                          <p:attrName>style.visibility</p:attrName>
                                        </p:attrNameLst>
                                      </p:cBhvr>
                                      <p:to>
                                        <p:strVal val="visible"/>
                                      </p:to>
                                    </p:set>
                                  </p:childTnLst>
                                </p:cTn>
                              </p:par>
                            </p:childTnLst>
                          </p:cTn>
                        </p:par>
                        <p:par>
                          <p:cTn id="91" fill="hold">
                            <p:stCondLst>
                              <p:cond delay="0"/>
                            </p:stCondLst>
                            <p:childTnLst>
                              <p:par>
                                <p:cTn id="92" presetID="10" presetClass="entr" presetSubtype="0" fill="hold" grpId="0" nodeType="afterEffect">
                                  <p:stCondLst>
                                    <p:cond delay="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1250"/>
                                        <p:tgtEl>
                                          <p:spTgt spid="63"/>
                                        </p:tgtEl>
                                      </p:cBhvr>
                                    </p:animEffect>
                                  </p:childTnLst>
                                </p:cTn>
                              </p:par>
                            </p:childTnLst>
                          </p:cTn>
                        </p:par>
                        <p:par>
                          <p:cTn id="95" fill="hold">
                            <p:stCondLst>
                              <p:cond delay="1250"/>
                            </p:stCondLst>
                            <p:childTnLst>
                              <p:par>
                                <p:cTn id="96" presetID="10" presetClass="entr" presetSubtype="0" fill="hold" grpId="0"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childTnLst>
                                </p:cTn>
                              </p:par>
                            </p:childTnLst>
                          </p:cTn>
                        </p:par>
                        <p:par>
                          <p:cTn id="99" fill="hold">
                            <p:stCondLst>
                              <p:cond delay="2250"/>
                            </p:stCondLst>
                            <p:childTnLst>
                              <p:par>
                                <p:cTn id="100" presetID="10" presetClass="entr" presetSubtype="0" fill="hold" grpId="0"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fade">
                                      <p:cBhvr>
                                        <p:cTn id="10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7" grpId="0"/>
      <p:bldP spid="86" grpId="0" animBg="1"/>
      <p:bldP spid="87" grpId="0" animBg="1"/>
      <p:bldP spid="88" grpId="0" animBg="1"/>
      <p:bldP spid="89" grpId="0" animBg="1"/>
      <p:bldP spid="112" grpId="0" animBg="1"/>
      <p:bldP spid="113" grpId="0" animBg="1"/>
      <p:bldP spid="114" grpId="0" animBg="1"/>
      <p:bldP spid="115" grpId="0" animBg="1"/>
      <p:bldP spid="116" grpId="0" animBg="1"/>
      <p:bldP spid="54" grpId="0"/>
      <p:bldP spid="55" grpId="0"/>
      <p:bldP spid="63" grpId="0"/>
      <p:bldP spid="64" grpId="0"/>
      <p:bldP spid="6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457200" y="152400"/>
            <a:ext cx="82296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7-10</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Content Placeholder 2"/>
          <p:cNvSpPr>
            <a:spLocks noGrp="1"/>
          </p:cNvSpPr>
          <p:nvPr>
            <p:ph idx="1"/>
          </p:nvPr>
        </p:nvSpPr>
        <p:spPr>
          <a:xfrm>
            <a:off x="457200" y="914400"/>
            <a:ext cx="8229600" cy="6019800"/>
          </a:xfrm>
        </p:spPr>
        <p:txBody>
          <a:bodyPr rtlCol="0">
            <a:normAutofit/>
          </a:bodyPr>
          <a:lstStyle/>
          <a:p>
            <a:pPr marL="236538" indent="-236538" fontAlgn="auto">
              <a:spcAft>
                <a:spcPts val="0"/>
              </a:spcAft>
              <a:buFont typeface="Arial" pitchFamily="34" charset="0"/>
              <a:buChar char="•"/>
              <a:defRPr/>
            </a:pPr>
            <a:endParaRPr lang="en-US" sz="1000" b="1"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endParaRPr lang="en-US" sz="1000" b="1" dirty="0" smtClean="0">
              <a:ln>
                <a:prstDash val="solid"/>
              </a:ln>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4054724643"/>
      </p:ext>
    </p:extLst>
  </p:cSld>
  <p:clrMapOvr>
    <a:masterClrMapping/>
  </p:clrMapOvr>
  <p:transition spd="slow">
    <p:randomBa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457200" y="152400"/>
            <a:ext cx="82296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7-10</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Content Placeholder 2"/>
          <p:cNvSpPr>
            <a:spLocks noGrp="1"/>
          </p:cNvSpPr>
          <p:nvPr>
            <p:ph idx="1"/>
          </p:nvPr>
        </p:nvSpPr>
        <p:spPr>
          <a:xfrm>
            <a:off x="457200" y="914400"/>
            <a:ext cx="8229600" cy="6019800"/>
          </a:xfrm>
        </p:spPr>
        <p:txBody>
          <a:bodyPr rtlCol="0">
            <a:normAutofit/>
          </a:bodyPr>
          <a:lstStyle/>
          <a:p>
            <a:pPr marL="236538" indent="-236538" fontAlgn="auto">
              <a:spcAft>
                <a:spcPts val="0"/>
              </a:spcAft>
              <a:buFont typeface="Arial" pitchFamily="34" charset="0"/>
              <a:buChar char="•"/>
              <a:defRPr/>
            </a:pPr>
            <a:r>
              <a:rPr lang="en-US" sz="2800" dirty="0" smtClean="0">
                <a:ln>
                  <a:prstDash val="solid"/>
                </a:ln>
                <a:effectLst>
                  <a:outerShdw blurRad="88000" dist="50800" dir="5040000" algn="tl">
                    <a:schemeClr val="accent4">
                      <a:tint val="80000"/>
                      <a:satMod val="250000"/>
                      <a:alpha val="45000"/>
                    </a:schemeClr>
                  </a:outerShdw>
                </a:effectLst>
              </a:rPr>
              <a:t>A major NT passage on the old and new covenants which it calls the “first” and “new” covenants.</a:t>
            </a:r>
            <a:r>
              <a:rPr lang="en-US" sz="1000" dirty="0" smtClean="0">
                <a:ln>
                  <a:prstDash val="solid"/>
                </a:ln>
                <a:effectLst>
                  <a:outerShdw blurRad="88000" dist="50800" dir="5040000" algn="tl">
                    <a:schemeClr val="accent4">
                      <a:tint val="80000"/>
                      <a:satMod val="250000"/>
                      <a:alpha val="45000"/>
                    </a:schemeClr>
                  </a:outerShdw>
                </a:effectLst>
              </a:rPr>
              <a:t>  </a:t>
            </a: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4091319304"/>
      </p:ext>
    </p:extLst>
  </p:cSld>
  <p:clrMapOvr>
    <a:masterClrMapping/>
  </p:clrMapOvr>
  <p:transition spd="slow">
    <p:randomBa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457200" y="152400"/>
            <a:ext cx="82296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7-10</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Content Placeholder 2"/>
          <p:cNvSpPr>
            <a:spLocks noGrp="1"/>
          </p:cNvSpPr>
          <p:nvPr>
            <p:ph idx="1"/>
          </p:nvPr>
        </p:nvSpPr>
        <p:spPr>
          <a:xfrm>
            <a:off x="457200" y="914400"/>
            <a:ext cx="8229600" cy="6019800"/>
          </a:xfrm>
        </p:spPr>
        <p:txBody>
          <a:bodyPr rtlCol="0">
            <a:normAutofit/>
          </a:bodyPr>
          <a:lstStyle/>
          <a:p>
            <a:pPr marL="236538" indent="-236538" fontAlgn="auto">
              <a:spcAft>
                <a:spcPts val="0"/>
              </a:spcAft>
              <a:buFont typeface="Arial" pitchFamily="34" charset="0"/>
              <a:buChar char="•"/>
              <a:defRPr/>
            </a:pPr>
            <a:r>
              <a:rPr lang="en-US" sz="2800" dirty="0" smtClean="0">
                <a:ln>
                  <a:prstDash val="solid"/>
                </a:ln>
                <a:effectLst>
                  <a:outerShdw blurRad="88000" dist="50800" dir="5040000" algn="tl">
                    <a:schemeClr val="accent4">
                      <a:tint val="80000"/>
                      <a:satMod val="250000"/>
                      <a:alpha val="45000"/>
                    </a:schemeClr>
                  </a:outerShdw>
                </a:effectLst>
              </a:rPr>
              <a:t>A major NT passage on the old and new covenants which it calls the “first” and “new” covenants.</a:t>
            </a:r>
            <a:r>
              <a:rPr lang="en-US" sz="1000" dirty="0" smtClean="0">
                <a:ln>
                  <a:prstDash val="solid"/>
                </a:ln>
                <a:effectLst>
                  <a:outerShdw blurRad="88000" dist="50800" dir="5040000" algn="tl">
                    <a:schemeClr val="accent4">
                      <a:tint val="80000"/>
                      <a:satMod val="250000"/>
                      <a:alpha val="45000"/>
                    </a:schemeClr>
                  </a:outerShdw>
                </a:effectLst>
              </a:rPr>
              <a:t>  </a:t>
            </a: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r>
              <a:rPr lang="en-US" sz="2800" dirty="0" smtClean="0">
                <a:ln>
                  <a:prstDash val="solid"/>
                </a:ln>
                <a:effectLst>
                  <a:outerShdw blurRad="88000" dist="50800" dir="5040000" algn="tl">
                    <a:schemeClr val="accent4">
                      <a:tint val="80000"/>
                      <a:satMod val="250000"/>
                      <a:alpha val="45000"/>
                    </a:schemeClr>
                  </a:outerShdw>
                </a:effectLst>
              </a:rPr>
              <a:t>The discussion focuses  on the contrasts between the earthly (historical old covenant) and heavenly (historical new covenant) institutions of priesthood, sanctuary and sacrifices—an above-the-line orientation to the covenants</a:t>
            </a:r>
            <a:r>
              <a:rPr lang="en-US" sz="2800" dirty="0">
                <a:ln>
                  <a:prstDash val="solid"/>
                </a:ln>
                <a:effectLst>
                  <a:outerShdw blurRad="88000" dist="50800" dir="5040000" algn="tl">
                    <a:schemeClr val="accent4">
                      <a:tint val="80000"/>
                      <a:satMod val="250000"/>
                      <a:alpha val="45000"/>
                    </a:schemeClr>
                  </a:outerShdw>
                </a:effectLst>
              </a:rPr>
              <a:t>. (</a:t>
            </a:r>
            <a:r>
              <a:rPr lang="en-US" sz="2800" i="1" dirty="0">
                <a:ln>
                  <a:prstDash val="solid"/>
                </a:ln>
                <a:effectLst>
                  <a:outerShdw blurRad="88000" dist="50800" dir="5040000" algn="tl">
                    <a:schemeClr val="accent4">
                      <a:tint val="80000"/>
                      <a:satMod val="250000"/>
                      <a:alpha val="45000"/>
                    </a:schemeClr>
                  </a:outerShdw>
                </a:effectLst>
              </a:rPr>
              <a:t>In Granite or </a:t>
            </a:r>
            <a:r>
              <a:rPr lang="en-US" sz="2800" i="1" dirty="0" smtClean="0">
                <a:ln>
                  <a:prstDash val="solid"/>
                </a:ln>
                <a:effectLst>
                  <a:outerShdw blurRad="88000" dist="50800" dir="5040000" algn="tl">
                    <a:schemeClr val="accent4">
                      <a:tint val="80000"/>
                      <a:satMod val="250000"/>
                      <a:alpha val="45000"/>
                    </a:schemeClr>
                  </a:outerShdw>
                </a:effectLst>
              </a:rPr>
              <a:t>Ingrained?</a:t>
            </a:r>
            <a:r>
              <a:rPr lang="en-US" sz="2800" dirty="0" smtClean="0">
                <a:ln>
                  <a:prstDash val="solid"/>
                </a:ln>
                <a:effectLst>
                  <a:outerShdw blurRad="88000" dist="50800" dir="5040000" algn="tl">
                    <a:schemeClr val="accent4">
                      <a:tint val="80000"/>
                      <a:satMod val="250000"/>
                      <a:alpha val="45000"/>
                    </a:schemeClr>
                  </a:outerShdw>
                </a:effectLst>
              </a:rPr>
              <a:t>, </a:t>
            </a:r>
            <a:r>
              <a:rPr lang="en-US" sz="2800" dirty="0">
                <a:ln>
                  <a:prstDash val="solid"/>
                </a:ln>
                <a:effectLst>
                  <a:outerShdw blurRad="88000" dist="50800" dir="5040000" algn="tl">
                    <a:schemeClr val="accent4">
                      <a:tint val="80000"/>
                      <a:satMod val="250000"/>
                      <a:alpha val="45000"/>
                    </a:schemeClr>
                  </a:outerShdw>
                </a:effectLst>
              </a:rPr>
              <a:t>251-265)</a:t>
            </a: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None/>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3708278586"/>
      </p:ext>
    </p:extLst>
  </p:cSld>
  <p:clrMapOvr>
    <a:masterClrMapping/>
  </p:clrMapOvr>
  <p:transition spd="slow">
    <p:randomBa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a:effectLst>
            <a:glow rad="228600">
              <a:schemeClr val="accent1">
                <a:satMod val="175000"/>
                <a:alpha val="40000"/>
              </a:schemeClr>
            </a:glow>
          </a:effectLst>
        </p:spPr>
        <p:txBody>
          <a:bodyPr>
            <a:spAutoFit/>
          </a:bodyPr>
          <a:lstStyle/>
          <a:p>
            <a:pPr fontAlgn="base">
              <a:spcBef>
                <a:spcPct val="0"/>
              </a:spcBef>
              <a:spcAft>
                <a:spcPct val="0"/>
              </a:spcAft>
            </a:pPr>
            <a:r>
              <a:rPr lang="en-US" sz="1400" b="1" dirty="0">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6" name="TextBox 55"/>
          <p:cNvSpPr txBox="1"/>
          <p:nvPr/>
        </p:nvSpPr>
        <p:spPr>
          <a:xfrm>
            <a:off x="4953000" y="1524000"/>
            <a:ext cx="2819400" cy="646331"/>
          </a:xfrm>
          <a:prstGeom prst="rect">
            <a:avLst/>
          </a:prstGeom>
          <a:noFill/>
          <a:effectLst>
            <a:glow rad="228600">
              <a:schemeClr val="accent2">
                <a:satMod val="175000"/>
                <a:alpha val="40000"/>
              </a:schemeClr>
            </a:glow>
          </a:effectLst>
        </p:spPr>
        <p:txBody>
          <a:bodyPr wrap="square" rtlCol="0">
            <a:spAutoFit/>
          </a:bodyPr>
          <a:lstStyle/>
          <a:p>
            <a:pPr algn="ctr"/>
            <a:r>
              <a:rPr lang="en-US" b="1" dirty="0">
                <a:solidFill>
                  <a:prstClr val="black"/>
                </a:solidFill>
                <a:effectLst>
                  <a:glow rad="228600">
                    <a:srgbClr val="C0504D">
                      <a:satMod val="175000"/>
                      <a:alpha val="40000"/>
                    </a:srgbClr>
                  </a:glow>
                </a:effectLst>
              </a:rPr>
              <a:t>Above the line</a:t>
            </a:r>
          </a:p>
          <a:p>
            <a:pPr algn="ctr"/>
            <a:r>
              <a:rPr lang="en-US" b="1" dirty="0">
                <a:solidFill>
                  <a:prstClr val="black"/>
                </a:solidFill>
                <a:effectLst>
                  <a:glow rad="228600">
                    <a:srgbClr val="C0504D">
                      <a:satMod val="175000"/>
                      <a:alpha val="40000"/>
                    </a:srgbClr>
                  </a:glow>
                </a:effectLst>
              </a:rPr>
              <a:t>Historical Orientation</a:t>
            </a:r>
          </a:p>
        </p:txBody>
      </p:sp>
      <p:sp>
        <p:nvSpPr>
          <p:cNvPr id="59" name="TextBox 58"/>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rPr>
              <a:t>Below the line </a:t>
            </a:r>
          </a:p>
          <a:p>
            <a:pPr algn="ctr"/>
            <a:r>
              <a:rPr lang="en-US" b="1" dirty="0">
                <a:solidFill>
                  <a:prstClr val="black"/>
                </a:solidFill>
              </a:rPr>
              <a:t>Experiential Orientation </a:t>
            </a:r>
          </a:p>
        </p:txBody>
      </p:sp>
      <p:sp>
        <p:nvSpPr>
          <p:cNvPr id="61" name="TextBox 60"/>
          <p:cNvSpPr txBox="1"/>
          <p:nvPr/>
        </p:nvSpPr>
        <p:spPr>
          <a:xfrm>
            <a:off x="1676400" y="1219200"/>
            <a:ext cx="5257800" cy="523220"/>
          </a:xfrm>
          <a:prstGeom prst="rect">
            <a:avLst/>
          </a:prstGeom>
          <a:noFill/>
          <a:ln>
            <a:noFill/>
          </a:ln>
          <a:effectLst>
            <a:glow rad="228600">
              <a:schemeClr val="accent1">
                <a:satMod val="175000"/>
                <a:alpha val="40000"/>
              </a:schemeClr>
            </a:glow>
          </a:effectLst>
        </p:spPr>
        <p:txBody>
          <a:bodyPr wrap="square" rtlCol="0">
            <a:spAutoFit/>
          </a:bodyPr>
          <a:lstStyle/>
          <a:p>
            <a:pPr algn="ctr"/>
            <a:r>
              <a:rPr lang="en-US" sz="2800" b="1" dirty="0">
                <a:solidFill>
                  <a:prstClr val="black"/>
                </a:solidFill>
                <a:effectLst>
                  <a:glow rad="101600">
                    <a:srgbClr val="1F497D">
                      <a:lumMod val="60000"/>
                      <a:lumOff val="40000"/>
                      <a:alpha val="60000"/>
                    </a:srgbClr>
                  </a:glow>
                </a:effectLst>
              </a:rPr>
              <a:t>(Hebrews 7-10) </a:t>
            </a:r>
          </a:p>
        </p:txBody>
      </p:sp>
      <p:sp>
        <p:nvSpPr>
          <p:cNvPr id="62" name="TextBox 61"/>
          <p:cNvSpPr txBox="1"/>
          <p:nvPr/>
        </p:nvSpPr>
        <p:spPr>
          <a:xfrm>
            <a:off x="1258887" y="2209800"/>
            <a:ext cx="3922713"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Priesthood, animal sacrifices, sanctuary</a:t>
            </a:r>
          </a:p>
        </p:txBody>
      </p:sp>
      <p:sp>
        <p:nvSpPr>
          <p:cNvPr id="63" name="TextBox 62"/>
          <p:cNvSpPr txBox="1"/>
          <p:nvPr/>
        </p:nvSpPr>
        <p:spPr>
          <a:xfrm>
            <a:off x="5796583" y="2209800"/>
            <a:ext cx="30426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Fulfilled in Jesus</a:t>
            </a:r>
            <a:endParaRPr lang="en-US" sz="1600" b="1" dirty="0">
              <a:solidFill>
                <a:prstClr val="black"/>
              </a:solidFill>
            </a:endParaRPr>
          </a:p>
        </p:txBody>
      </p:sp>
      <p:sp>
        <p:nvSpPr>
          <p:cNvPr id="64" name="TextBox 63"/>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Tree>
    <p:extLst>
      <p:ext uri="{BB962C8B-B14F-4D97-AF65-F5344CB8AC3E}">
        <p14:creationId xmlns:p14="http://schemas.microsoft.com/office/powerpoint/2010/main" val="3678997906"/>
      </p:ext>
    </p:extLst>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1000" fill="hold"/>
                                        <p:tgtEl>
                                          <p:spTgt spid="61"/>
                                        </p:tgtEl>
                                        <p:attrNameLst>
                                          <p:attrName>ppt_w</p:attrName>
                                        </p:attrNameLst>
                                      </p:cBhvr>
                                      <p:tavLst>
                                        <p:tav tm="0">
                                          <p:val>
                                            <p:fltVal val="0"/>
                                          </p:val>
                                        </p:tav>
                                        <p:tav tm="100000">
                                          <p:val>
                                            <p:strVal val="#ppt_w"/>
                                          </p:val>
                                        </p:tav>
                                      </p:tavLst>
                                    </p:anim>
                                    <p:anim calcmode="lin" valueType="num">
                                      <p:cBhvr>
                                        <p:cTn id="8" dur="1000" fill="hold"/>
                                        <p:tgtEl>
                                          <p:spTgt spid="61"/>
                                        </p:tgtEl>
                                        <p:attrNameLst>
                                          <p:attrName>ppt_h</p:attrName>
                                        </p:attrNameLst>
                                      </p:cBhvr>
                                      <p:tavLst>
                                        <p:tav tm="0">
                                          <p:val>
                                            <p:fltVal val="0"/>
                                          </p:val>
                                        </p:tav>
                                        <p:tav tm="100000">
                                          <p:val>
                                            <p:strVal val="#ppt_h"/>
                                          </p:val>
                                        </p:tav>
                                      </p:tavLst>
                                    </p:anim>
                                    <p:animEffect transition="in" filter="fade">
                                      <p:cBhvr>
                                        <p:cTn id="9" dur="1000"/>
                                        <p:tgtEl>
                                          <p:spTgt spid="61"/>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457200" y="152400"/>
            <a:ext cx="82296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7-10</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Content Placeholder 2"/>
          <p:cNvSpPr>
            <a:spLocks noGrp="1"/>
          </p:cNvSpPr>
          <p:nvPr>
            <p:ph idx="1"/>
          </p:nvPr>
        </p:nvSpPr>
        <p:spPr>
          <a:xfrm>
            <a:off x="457200" y="914400"/>
            <a:ext cx="8229600" cy="6019800"/>
          </a:xfrm>
        </p:spPr>
        <p:txBody>
          <a:bodyPr rtlCol="0">
            <a:normAutofit/>
          </a:bodyPr>
          <a:lstStyle/>
          <a:p>
            <a:pPr marL="236538" indent="-236538" fontAlgn="auto">
              <a:spcAft>
                <a:spcPts val="0"/>
              </a:spcAft>
              <a:buFont typeface="Arial" pitchFamily="34" charset="0"/>
              <a:buChar char="•"/>
              <a:defRPr/>
            </a:pPr>
            <a:r>
              <a:rPr lang="en-US" sz="2800" dirty="0" smtClean="0">
                <a:ln>
                  <a:prstDash val="solid"/>
                </a:ln>
                <a:effectLst>
                  <a:outerShdw blurRad="88000" dist="50800" dir="5040000" algn="tl">
                    <a:schemeClr val="accent4">
                      <a:tint val="80000"/>
                      <a:satMod val="250000"/>
                      <a:alpha val="45000"/>
                    </a:schemeClr>
                  </a:outerShdw>
                </a:effectLst>
              </a:rPr>
              <a:t>A major NT passage on the old and new covenants which it calls the “first” and “new” covenants.</a:t>
            </a:r>
            <a:r>
              <a:rPr lang="en-US" sz="1000" dirty="0" smtClean="0">
                <a:ln>
                  <a:prstDash val="solid"/>
                </a:ln>
                <a:effectLst>
                  <a:outerShdw blurRad="88000" dist="50800" dir="5040000" algn="tl">
                    <a:schemeClr val="accent4">
                      <a:tint val="80000"/>
                      <a:satMod val="250000"/>
                      <a:alpha val="45000"/>
                    </a:schemeClr>
                  </a:outerShdw>
                </a:effectLst>
              </a:rPr>
              <a:t>  </a:t>
            </a: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r>
              <a:rPr lang="en-US" sz="2800" dirty="0" smtClean="0">
                <a:ln>
                  <a:prstDash val="solid"/>
                </a:ln>
                <a:effectLst>
                  <a:outerShdw blurRad="88000" dist="50800" dir="5040000" algn="tl">
                    <a:schemeClr val="accent4">
                      <a:tint val="80000"/>
                      <a:satMod val="250000"/>
                      <a:alpha val="45000"/>
                    </a:schemeClr>
                  </a:outerShdw>
                </a:effectLst>
              </a:rPr>
              <a:t>The discussion focuses  on the contrasts between the earthly (historical old covenant) and heavenly (historical new covenant) institutions of priesthood, sanctuary and sacrifices—an above-the-line orientation to the covenants. (</a:t>
            </a:r>
            <a:r>
              <a:rPr lang="en-US" sz="2800" i="1" dirty="0" smtClean="0">
                <a:ln>
                  <a:prstDash val="solid"/>
                </a:ln>
                <a:effectLst>
                  <a:outerShdw blurRad="88000" dist="50800" dir="5040000" algn="tl">
                    <a:schemeClr val="accent4">
                      <a:tint val="80000"/>
                      <a:satMod val="250000"/>
                      <a:alpha val="45000"/>
                    </a:schemeClr>
                  </a:outerShdw>
                </a:effectLst>
              </a:rPr>
              <a:t>In Granite or Ingrained</a:t>
            </a:r>
            <a:r>
              <a:rPr lang="en-US" sz="2800" i="1" dirty="0">
                <a:ln>
                  <a:prstDash val="solid"/>
                </a:ln>
                <a:effectLst>
                  <a:outerShdw blurRad="88000" dist="50800" dir="5040000" algn="tl">
                    <a:schemeClr val="accent4">
                      <a:tint val="80000"/>
                      <a:satMod val="250000"/>
                      <a:alpha val="45000"/>
                    </a:schemeClr>
                  </a:outerShdw>
                </a:effectLst>
              </a:rPr>
              <a:t>?</a:t>
            </a:r>
            <a:r>
              <a:rPr lang="en-US" sz="2800" dirty="0" smtClean="0">
                <a:ln>
                  <a:prstDash val="solid"/>
                </a:ln>
                <a:effectLst>
                  <a:outerShdw blurRad="88000" dist="50800" dir="5040000" algn="tl">
                    <a:schemeClr val="accent4">
                      <a:tint val="80000"/>
                      <a:satMod val="250000"/>
                      <a:alpha val="45000"/>
                    </a:schemeClr>
                  </a:outerShdw>
                </a:effectLst>
              </a:rPr>
              <a:t>, 251-265)</a:t>
            </a: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None/>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r>
              <a:rPr lang="en-US" sz="2800" dirty="0" smtClean="0">
                <a:ln>
                  <a:prstDash val="solid"/>
                </a:ln>
                <a:effectLst>
                  <a:outerShdw blurRad="88000" dist="50800" dir="5040000" algn="tl">
                    <a:schemeClr val="accent4">
                      <a:tint val="80000"/>
                      <a:satMod val="250000"/>
                      <a:alpha val="45000"/>
                    </a:schemeClr>
                  </a:outerShdw>
                </a:effectLst>
              </a:rPr>
              <a:t>But it also quotes (Heb 8:7-12) the definition God gave to Jeremiah of the new covenant, and then makes a statement in vs. 13 that evangelicals believe proves that the new covenant was not instituted until the NT historical period.</a:t>
            </a: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3171665815"/>
      </p:ext>
    </p:extLst>
  </p:cSld>
  <p:clrMapOvr>
    <a:masterClrMapping/>
  </p:clrMapOvr>
  <p:transition spd="slow">
    <p:randomBa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a:t>
            </a:r>
          </a:p>
        </p:txBody>
      </p:sp>
      <p:sp>
        <p:nvSpPr>
          <p:cNvPr id="8" name="TextBox 7"/>
          <p:cNvSpPr txBox="1"/>
          <p:nvPr/>
        </p:nvSpPr>
        <p:spPr>
          <a:xfrm>
            <a:off x="762000" y="3124200"/>
            <a:ext cx="7696200" cy="523220"/>
          </a:xfrm>
          <a:prstGeom prst="rect">
            <a:avLst/>
          </a:prstGeom>
          <a:noFill/>
        </p:spPr>
        <p:txBody>
          <a:bodyPr wrap="square" rtlCol="0">
            <a:spAutoFit/>
          </a:bodyPr>
          <a:lstStyle/>
          <a:p>
            <a:pPr marL="457200" indent="-457200"/>
            <a:r>
              <a:rPr lang="en-US" sz="2800" b="1" dirty="0">
                <a:solidFill>
                  <a:prstClr val="black"/>
                </a:solidFill>
              </a:rPr>
              <a:t>3.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a:t>
            </a:r>
          </a:p>
        </p:txBody>
      </p:sp>
    </p:spTree>
    <p:extLst>
      <p:ext uri="{BB962C8B-B14F-4D97-AF65-F5344CB8AC3E}">
        <p14:creationId xmlns:p14="http://schemas.microsoft.com/office/powerpoint/2010/main" val="487275069"/>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
            <a:ext cx="8382000" cy="1196752"/>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b="1" dirty="0" smtClean="0">
                <a:ln>
                  <a:prstDash val="solid"/>
                </a:ln>
                <a:solidFill>
                  <a:srgbClr val="D3B6E8"/>
                </a:solidFill>
                <a:effectLst>
                  <a:outerShdw blurRad="88000" dist="50800" dir="5040000" algn="tl">
                    <a:schemeClr val="accent4">
                      <a:tint val="80000"/>
                      <a:satMod val="250000"/>
                      <a:alpha val="45000"/>
                    </a:schemeClr>
                  </a:outerShdw>
                </a:effectLst>
              </a:rPr>
              <a:t>The New Covenant</a:t>
            </a:r>
            <a:endParaRPr lang="en-US" b="1" dirty="0">
              <a:ln>
                <a:prstDash val="solid"/>
              </a:ln>
              <a:solidFill>
                <a:srgbClr val="D3B6E8"/>
              </a:solidFill>
              <a:effectLst>
                <a:outerShdw blurRad="88000" dist="50800" dir="5040000" algn="tl">
                  <a:schemeClr val="accent4">
                    <a:tint val="80000"/>
                    <a:satMod val="250000"/>
                    <a:alpha val="45000"/>
                  </a:schemeClr>
                </a:outerShdw>
              </a:effectLst>
            </a:endParaRPr>
          </a:p>
        </p:txBody>
      </p:sp>
      <p:sp>
        <p:nvSpPr>
          <p:cNvPr id="7" name="Content Placeholder 2"/>
          <p:cNvSpPr>
            <a:spLocks noGrp="1"/>
          </p:cNvSpPr>
          <p:nvPr>
            <p:ph idx="1"/>
          </p:nvPr>
        </p:nvSpPr>
        <p:spPr>
          <a:xfrm>
            <a:off x="611560" y="1066800"/>
            <a:ext cx="7999040" cy="5334000"/>
          </a:xfrm>
        </p:spPr>
        <p:txBody>
          <a:bodyPr>
            <a:noAutofit/>
            <a:scene3d>
              <a:camera prst="orthographicFront"/>
              <a:lightRig rig="balanced" dir="t">
                <a:rot lat="0" lon="0" rev="2100000"/>
              </a:lightRig>
            </a:scene3d>
            <a:sp3d extrusionH="57150" prstMaterial="metal">
              <a:bevelT w="38100" h="25400"/>
              <a:contourClr>
                <a:schemeClr val="bg2"/>
              </a:contourClr>
            </a:sp3d>
          </a:bodyPr>
          <a:lstStyle/>
          <a:p>
            <a:pPr marL="0" indent="0">
              <a:buNone/>
            </a:pPr>
            <a:r>
              <a:rPr lang="en-US" sz="2700" dirty="0" smtClean="0">
                <a:ln w="50800"/>
                <a:effectLst>
                  <a:outerShdw blurRad="38100" dist="38100" dir="2700000" algn="tl">
                    <a:srgbClr val="000000">
                      <a:alpha val="43137"/>
                    </a:srgbClr>
                  </a:outerShdw>
                </a:effectLst>
                <a:latin typeface="Calibri" pitchFamily="34" charset="0"/>
              </a:rPr>
              <a:t>“This is the covenant I will make with the house of Israel after that time, declares the Lord.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[1]</a:t>
            </a:r>
            <a:r>
              <a:rPr lang="en-US" sz="2700" baseline="30000" dirty="0" smtClean="0">
                <a:ln w="50800"/>
                <a:effectLst>
                  <a:outerShdw blurRad="38100" dist="38100" dir="2700000" algn="tl">
                    <a:srgbClr val="000000">
                      <a:alpha val="43137"/>
                    </a:srgbClr>
                  </a:outerShdw>
                </a:effectLst>
                <a:latin typeface="Calibri" pitchFamily="34" charset="0"/>
              </a:rPr>
              <a:t> </a:t>
            </a:r>
            <a:r>
              <a:rPr lang="en-US" sz="2700" dirty="0" smtClean="0">
                <a:ln w="50800"/>
                <a:effectLst>
                  <a:outerShdw blurRad="38100" dist="38100" dir="2700000" algn="tl">
                    <a:srgbClr val="000000">
                      <a:alpha val="43137"/>
                    </a:srgbClr>
                  </a:outerShdw>
                </a:effectLst>
                <a:latin typeface="Calibri" pitchFamily="34" charset="0"/>
              </a:rPr>
              <a:t>I will put my laws in their minds and write them on their hearts.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[2] </a:t>
            </a:r>
            <a:r>
              <a:rPr lang="en-US" sz="2700" dirty="0" smtClean="0">
                <a:ln w="50800"/>
                <a:effectLst>
                  <a:outerShdw blurRad="38100" dist="38100" dir="2700000" algn="tl">
                    <a:srgbClr val="000000">
                      <a:alpha val="43137"/>
                    </a:srgbClr>
                  </a:outerShdw>
                </a:effectLst>
                <a:latin typeface="Calibri" pitchFamily="34" charset="0"/>
              </a:rPr>
              <a:t>I will be their God, and they will be my people. </a:t>
            </a:r>
            <a:r>
              <a:rPr lang="en-US" sz="2700" baseline="30000" dirty="0" smtClean="0">
                <a:ln w="50800"/>
                <a:effectLst>
                  <a:outerShdw blurRad="38100" dist="38100" dir="2700000" algn="tl">
                    <a:srgbClr val="000000">
                      <a:alpha val="43137"/>
                    </a:srgbClr>
                  </a:outerShdw>
                </a:effectLst>
                <a:latin typeface="Calibri" pitchFamily="34" charset="0"/>
              </a:rPr>
              <a:t>11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[3]</a:t>
            </a:r>
            <a:r>
              <a:rPr lang="en-US" sz="2700" dirty="0" smtClean="0">
                <a:ln w="50800"/>
                <a:effectLst>
                  <a:outerShdw blurRad="38100" dist="38100" dir="2700000" algn="tl">
                    <a:srgbClr val="000000">
                      <a:alpha val="43137"/>
                    </a:srgbClr>
                  </a:outerShdw>
                </a:effectLst>
                <a:latin typeface="Calibri" pitchFamily="34" charset="0"/>
              </a:rPr>
              <a:t> No longer will a man teach his neighbor, or a man his brother, saying, 'Know the Lord,' because they will all know me, from the least of them to the greatest. </a:t>
            </a:r>
            <a:r>
              <a:rPr lang="en-US" sz="2700" baseline="30000" dirty="0" smtClean="0">
                <a:ln w="50800"/>
                <a:effectLst>
                  <a:outerShdw blurRad="38100" dist="38100" dir="2700000" algn="tl">
                    <a:srgbClr val="000000">
                      <a:alpha val="43137"/>
                    </a:srgbClr>
                  </a:outerShdw>
                </a:effectLst>
                <a:latin typeface="Calibri" pitchFamily="34" charset="0"/>
              </a:rPr>
              <a:t>12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[4] </a:t>
            </a:r>
            <a:r>
              <a:rPr lang="en-US" sz="2700" dirty="0" smtClean="0">
                <a:ln w="50800"/>
                <a:effectLst>
                  <a:outerShdw blurRad="38100" dist="38100" dir="2700000" algn="tl">
                    <a:srgbClr val="000000">
                      <a:alpha val="43137"/>
                    </a:srgbClr>
                  </a:outerShdw>
                </a:effectLst>
                <a:latin typeface="Calibri" pitchFamily="34" charset="0"/>
              </a:rPr>
              <a:t>For I will forgive their wickedness and will remember their sins no more.” 	                  			       Heb 8:10-12 </a:t>
            </a:r>
          </a:p>
          <a:p>
            <a:pPr marL="0" indent="0">
              <a:buNone/>
            </a:pPr>
            <a:r>
              <a:rPr lang="en-US" sz="2700" dirty="0" smtClean="0">
                <a:ln w="50800"/>
                <a:effectLst>
                  <a:outerShdw blurRad="38100" dist="38100" dir="2700000" algn="tl">
                    <a:srgbClr val="000000">
                      <a:alpha val="43137"/>
                    </a:srgbClr>
                  </a:outerShdw>
                </a:effectLst>
                <a:latin typeface="Calibri" pitchFamily="34" charset="0"/>
              </a:rPr>
              <a:t> “</a:t>
            </a:r>
            <a:r>
              <a:rPr lang="en-US" sz="2700" dirty="0" smtClean="0">
                <a:effectLst>
                  <a:outerShdw blurRad="38100" dist="38100" dir="2700000" algn="tl">
                    <a:srgbClr val="000000">
                      <a:alpha val="43137"/>
                    </a:srgbClr>
                  </a:outerShdw>
                </a:effectLst>
              </a:rPr>
              <a:t>By calling this covenant “new,” he has made the first one obsolete; and what is obsolete and outdated will soon disappear.”</a:t>
            </a:r>
            <a:r>
              <a:rPr lang="en-US" sz="2700" dirty="0" smtClean="0">
                <a:ln w="50800"/>
                <a:effectLst>
                  <a:outerShdw blurRad="38100" dist="38100" dir="2700000" algn="tl">
                    <a:srgbClr val="000000">
                      <a:alpha val="43137"/>
                    </a:srgbClr>
                  </a:outerShdw>
                </a:effectLst>
                <a:latin typeface="Calibri" pitchFamily="34" charset="0"/>
              </a:rPr>
              <a:t> 				             Heb 8:13 </a:t>
            </a:r>
          </a:p>
          <a:p>
            <a:endParaRPr lang="en-US" sz="2700" dirty="0">
              <a:ln w="5080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99812479"/>
      </p:ext>
    </p:extLst>
  </p:cSld>
  <p:clrMapOvr>
    <a:masterClrMapping/>
  </p:clrMapOvr>
  <p:transition spd="slow">
    <p:randomBa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28600" y="152400"/>
            <a:ext cx="86868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8:13</a:t>
            </a:r>
            <a:b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a:t> </a:t>
            </a:r>
            <a:r>
              <a:rPr lang="en-US" sz="2900" b="1" dirty="0" smtClean="0"/>
              <a:t>“By </a:t>
            </a:r>
            <a:r>
              <a:rPr lang="en-US" sz="2900" b="1" dirty="0"/>
              <a:t>calling this covenant </a:t>
            </a:r>
            <a:r>
              <a:rPr lang="en-US" sz="2900" b="1" dirty="0" smtClean="0"/>
              <a:t>‘new,’ </a:t>
            </a:r>
            <a:r>
              <a:rPr lang="en-US" sz="2900" b="1" dirty="0"/>
              <a:t>he has made the first one </a:t>
            </a:r>
            <a:r>
              <a:rPr lang="en-US" sz="2900" b="1" dirty="0" smtClean="0"/>
              <a:t/>
            </a:r>
            <a:br>
              <a:rPr lang="en-US" sz="2900" b="1" dirty="0" smtClean="0"/>
            </a:br>
            <a:r>
              <a:rPr lang="en-US" sz="2900" b="1" dirty="0" smtClean="0"/>
              <a:t>obsolete</a:t>
            </a:r>
            <a:r>
              <a:rPr lang="en-US" sz="2900" b="1" dirty="0"/>
              <a:t>; and what is obsolete and outdated will soon disappear</a:t>
            </a:r>
            <a:r>
              <a:rPr lang="en-US" sz="2900" b="1" dirty="0" smtClean="0"/>
              <a:t>.” </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Content Placeholder 2"/>
          <p:cNvSpPr>
            <a:spLocks noGrp="1"/>
          </p:cNvSpPr>
          <p:nvPr>
            <p:ph idx="1"/>
          </p:nvPr>
        </p:nvSpPr>
        <p:spPr>
          <a:xfrm>
            <a:off x="457200" y="1752600"/>
            <a:ext cx="8229600" cy="6019800"/>
          </a:xfrm>
        </p:spPr>
        <p:txBody>
          <a:bodyPr rtlCol="0">
            <a:normAutofit/>
          </a:bodyPr>
          <a:lstStyle/>
          <a:p>
            <a:pPr marL="0" indent="0" fontAlgn="auto">
              <a:spcAft>
                <a:spcPts val="0"/>
              </a:spcAft>
              <a:buNone/>
              <a:defRPr/>
            </a:pPr>
            <a:r>
              <a:rPr lang="en-US" sz="2800" dirty="0" smtClean="0">
                <a:ln>
                  <a:prstDash val="solid"/>
                </a:ln>
                <a:effectLst>
                  <a:outerShdw blurRad="88000" dist="50800" dir="5040000" algn="tl">
                    <a:schemeClr val="accent4">
                      <a:tint val="80000"/>
                      <a:satMod val="250000"/>
                      <a:alpha val="45000"/>
                    </a:schemeClr>
                  </a:outerShdw>
                </a:effectLst>
              </a:rPr>
              <a:t>That this statement does not refer to God’s OT promises and moral law is evident in that the discussion in Heb 7-10 focuses primarily on the obsoleteness of the ceremonial elements of the historical old covenant (OT sanctuary, priesthood and animal sacrifices) now that Jesus has fulfilled their symbolism and ministers in the heavenly sanctuary for us.  Also, God’s new covenant definition—the four gospel promises—are embedded in all His covenants, including and especially His covenant at Sinai. What are “obsolete and outdated” are the ceremonial elements, not God’s OT promises or moral law. </a:t>
            </a:r>
            <a:r>
              <a:rPr lang="en-US" sz="1000" dirty="0" smtClean="0">
                <a:ln>
                  <a:prstDash val="solid"/>
                </a:ln>
                <a:effectLst>
                  <a:outerShdw blurRad="88000" dist="50800" dir="5040000" algn="tl">
                    <a:schemeClr val="accent4">
                      <a:tint val="80000"/>
                      <a:satMod val="250000"/>
                      <a:alpha val="45000"/>
                    </a:schemeClr>
                  </a:outerShdw>
                </a:effectLst>
              </a:rPr>
              <a:t>  </a:t>
            </a: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4109838564"/>
      </p:ext>
    </p:extLst>
  </p:cSld>
  <p:clrMapOvr>
    <a:masterClrMapping/>
  </p:clrMapOvr>
  <p:transition spd="slow">
    <p:randomBa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28600" y="152400"/>
            <a:ext cx="86868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8:13</a:t>
            </a:r>
            <a:b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a:t> </a:t>
            </a:r>
            <a:r>
              <a:rPr lang="en-US" sz="2900" b="1" dirty="0" smtClean="0"/>
              <a:t>“By </a:t>
            </a:r>
            <a:r>
              <a:rPr lang="en-US" sz="2900" b="1" dirty="0"/>
              <a:t>calling this covenant </a:t>
            </a:r>
            <a:r>
              <a:rPr lang="en-US" sz="2900" b="1" dirty="0" smtClean="0"/>
              <a:t>‘new,’ </a:t>
            </a:r>
            <a:r>
              <a:rPr lang="en-US" sz="2900" b="1" dirty="0"/>
              <a:t>he has made the first one </a:t>
            </a:r>
            <a:r>
              <a:rPr lang="en-US" sz="2900" b="1" dirty="0" smtClean="0"/>
              <a:t/>
            </a:r>
            <a:br>
              <a:rPr lang="en-US" sz="2900" b="1" dirty="0" smtClean="0"/>
            </a:br>
            <a:r>
              <a:rPr lang="en-US" sz="2900" b="1" dirty="0" smtClean="0"/>
              <a:t>obsolete</a:t>
            </a:r>
            <a:r>
              <a:rPr lang="en-US" sz="2900" b="1" dirty="0"/>
              <a:t>; and what is obsolete and outdated will soon disappear</a:t>
            </a:r>
            <a:r>
              <a:rPr lang="en-US" sz="2900" b="1" dirty="0" smtClean="0"/>
              <a:t>.” </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Content Placeholder 2"/>
          <p:cNvSpPr>
            <a:spLocks noGrp="1"/>
          </p:cNvSpPr>
          <p:nvPr>
            <p:ph idx="1"/>
          </p:nvPr>
        </p:nvSpPr>
        <p:spPr>
          <a:xfrm>
            <a:off x="457200" y="1752600"/>
            <a:ext cx="8229600" cy="6019800"/>
          </a:xfrm>
        </p:spPr>
        <p:txBody>
          <a:bodyPr rtlCol="0">
            <a:normAutofit/>
          </a:bodyPr>
          <a:lstStyle/>
          <a:p>
            <a:pPr marL="0" indent="0" fontAlgn="auto">
              <a:spcAft>
                <a:spcPts val="0"/>
              </a:spcAft>
              <a:buNone/>
              <a:defRPr/>
            </a:pPr>
            <a:r>
              <a:rPr lang="en-US" sz="2800" dirty="0" smtClean="0">
                <a:ln>
                  <a:prstDash val="solid"/>
                </a:ln>
                <a:effectLst>
                  <a:outerShdw blurRad="88000" dist="50800" dir="5040000" algn="tl">
                    <a:schemeClr val="accent4">
                      <a:tint val="80000"/>
                      <a:satMod val="250000"/>
                      <a:alpha val="45000"/>
                    </a:schemeClr>
                  </a:outerShdw>
                </a:effectLst>
              </a:rPr>
              <a:t>It is likely that God included His trans-generational and experiential definition of the new covenant where He did </a:t>
            </a:r>
            <a:r>
              <a:rPr lang="en-US" sz="2800" i="1" dirty="0" smtClean="0">
                <a:ln>
                  <a:prstDash val="solid"/>
                </a:ln>
                <a:effectLst>
                  <a:outerShdw blurRad="88000" dist="50800" dir="5040000" algn="tl">
                    <a:schemeClr val="accent4">
                      <a:tint val="80000"/>
                      <a:satMod val="250000"/>
                      <a:alpha val="45000"/>
                    </a:schemeClr>
                  </a:outerShdw>
                </a:effectLst>
              </a:rPr>
              <a:t>(Heb 8:7-12)</a:t>
            </a:r>
            <a:r>
              <a:rPr lang="en-US" sz="2800" dirty="0" smtClean="0">
                <a:ln>
                  <a:prstDash val="solid"/>
                </a:ln>
                <a:effectLst>
                  <a:outerShdw blurRad="88000" dist="50800" dir="5040000" algn="tl">
                    <a:schemeClr val="accent4">
                      <a:tint val="80000"/>
                      <a:satMod val="250000"/>
                      <a:alpha val="45000"/>
                    </a:schemeClr>
                  </a:outerShdw>
                </a:effectLst>
              </a:rPr>
              <a:t> in this dominantly historical discussion of the covenants (Heb 7-10), as </a:t>
            </a:r>
            <a:r>
              <a:rPr lang="en-US" sz="2800" i="1" dirty="0" smtClean="0">
                <a:ln>
                  <a:prstDash val="solid"/>
                </a:ln>
                <a:effectLst>
                  <a:outerShdw blurRad="88000" dist="50800" dir="5040000" algn="tl">
                    <a:schemeClr val="accent4">
                      <a:tint val="80000"/>
                      <a:satMod val="250000"/>
                      <a:alpha val="45000"/>
                    </a:schemeClr>
                  </a:outerShdw>
                </a:effectLst>
              </a:rPr>
              <a:t>a parenthetical statement</a:t>
            </a:r>
            <a:r>
              <a:rPr lang="en-US" sz="2800" dirty="0" smtClean="0">
                <a:ln>
                  <a:prstDash val="solid"/>
                </a:ln>
                <a:effectLst>
                  <a:outerShdw blurRad="88000" dist="50800" dir="5040000" algn="tl">
                    <a:schemeClr val="accent4">
                      <a:tint val="80000"/>
                      <a:satMod val="250000"/>
                      <a:alpha val="45000"/>
                    </a:schemeClr>
                  </a:outerShdw>
                </a:effectLst>
              </a:rPr>
              <a:t>, reiterating that people in both historical dispensations of His Covenant of Grace were saved through faith in the same gospel promises. </a:t>
            </a:r>
            <a:r>
              <a:rPr lang="en-US" sz="1000" dirty="0" smtClean="0">
                <a:ln>
                  <a:prstDash val="solid"/>
                </a:ln>
                <a:effectLst>
                  <a:outerShdw blurRad="88000" dist="50800" dir="5040000" algn="tl">
                    <a:schemeClr val="accent4">
                      <a:tint val="80000"/>
                      <a:satMod val="250000"/>
                      <a:alpha val="45000"/>
                    </a:schemeClr>
                  </a:outerShdw>
                </a:effectLst>
              </a:rPr>
              <a:t>  </a:t>
            </a: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None/>
              <a:defRPr/>
            </a:pPr>
            <a:endParaRPr lang="en-US" sz="1000" dirty="0" smtClean="0">
              <a:ln>
                <a:prstDash val="solid"/>
              </a:ln>
              <a:effectLst>
                <a:outerShdw blurRad="88000" dist="50800" dir="5040000" algn="tl">
                  <a:schemeClr val="accent4">
                    <a:tint val="80000"/>
                    <a:satMod val="250000"/>
                    <a:alpha val="45000"/>
                  </a:schemeClr>
                </a:outerShdw>
              </a:effectLst>
            </a:endParaRPr>
          </a:p>
          <a:p>
            <a:pPr marL="236538" indent="-236538" fontAlgn="auto">
              <a:spcAft>
                <a:spcPts val="0"/>
              </a:spcAft>
              <a:buFont typeface="Arial" pitchFamily="34" charset="0"/>
              <a:buChar char="•"/>
              <a:defRPr/>
            </a:pPr>
            <a:endParaRPr lang="en-US" sz="1000" dirty="0" smtClean="0">
              <a:ln>
                <a:prstDash val="solid"/>
              </a:ln>
              <a:effectLst>
                <a:outerShdw blurRad="88000" dist="50800" dir="5040000" algn="tl">
                  <a:schemeClr val="accent4">
                    <a:tint val="80000"/>
                    <a:satMod val="250000"/>
                    <a:alpha val="45000"/>
                  </a:schemeClr>
                </a:outerShdw>
              </a:effectLst>
            </a:endParaRPr>
          </a:p>
        </p:txBody>
      </p:sp>
      <p:cxnSp>
        <p:nvCxnSpPr>
          <p:cNvPr id="5" name="Straight Connector 4"/>
          <p:cNvCxnSpPr/>
          <p:nvPr/>
        </p:nvCxnSpPr>
        <p:spPr>
          <a:xfrm>
            <a:off x="914400" y="2895600"/>
            <a:ext cx="1828800" cy="0"/>
          </a:xfrm>
          <a:prstGeom prst="line">
            <a:avLst/>
          </a:prstGeom>
          <a:noFill/>
          <a:ln w="38100" cap="flat" cmpd="sng" algn="ctr">
            <a:solidFill>
              <a:sysClr val="window" lastClr="FFFFFF"/>
            </a:solidFill>
            <a:prstDash val="solid"/>
          </a:ln>
          <a:effectLst/>
        </p:spPr>
      </p:cxnSp>
      <p:cxnSp>
        <p:nvCxnSpPr>
          <p:cNvPr id="6" name="Straight Connector 5"/>
          <p:cNvCxnSpPr/>
          <p:nvPr/>
        </p:nvCxnSpPr>
        <p:spPr>
          <a:xfrm>
            <a:off x="5029200" y="3276600"/>
            <a:ext cx="2209800" cy="0"/>
          </a:xfrm>
          <a:prstGeom prst="line">
            <a:avLst/>
          </a:prstGeom>
          <a:noFill/>
          <a:ln w="38100" cap="flat" cmpd="sng" algn="ctr">
            <a:solidFill>
              <a:sysClr val="window" lastClr="FFFFFF"/>
            </a:solidFill>
            <a:prstDash val="solid"/>
          </a:ln>
          <a:effectLst/>
        </p:spPr>
      </p:cxnSp>
      <p:cxnSp>
        <p:nvCxnSpPr>
          <p:cNvPr id="7" name="Straight Connector 6"/>
          <p:cNvCxnSpPr/>
          <p:nvPr/>
        </p:nvCxnSpPr>
        <p:spPr>
          <a:xfrm>
            <a:off x="457200" y="3657600"/>
            <a:ext cx="1447800" cy="0"/>
          </a:xfrm>
          <a:prstGeom prst="line">
            <a:avLst/>
          </a:prstGeom>
          <a:noFill/>
          <a:ln w="38100" cap="flat" cmpd="sng" algn="ctr">
            <a:solidFill>
              <a:sysClr val="window" lastClr="FFFFFF"/>
            </a:solidFill>
            <a:prstDash val="solid"/>
          </a:ln>
          <a:effectLst/>
        </p:spPr>
      </p:cxnSp>
    </p:spTree>
    <p:extLst>
      <p:ext uri="{BB962C8B-B14F-4D97-AF65-F5344CB8AC3E}">
        <p14:creationId xmlns:p14="http://schemas.microsoft.com/office/powerpoint/2010/main" val="2382432534"/>
      </p:ext>
    </p:extLst>
  </p:cSld>
  <p:clrMapOvr>
    <a:masterClrMapping/>
  </p:clrMapOvr>
  <p:transition spd="slow">
    <p:randomBa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08534263"/>
              </p:ext>
            </p:extLst>
          </p:nvPr>
        </p:nvGraphicFramePr>
        <p:xfrm>
          <a:off x="35496" y="0"/>
          <a:ext cx="9108504" cy="40843064"/>
        </p:xfrm>
        <a:graphic>
          <a:graphicData uri="http://schemas.openxmlformats.org/drawingml/2006/table">
            <a:tbl>
              <a:tblPr firstRow="1" bandRow="1">
                <a:tableStyleId>{9D7B26C5-4107-4FEC-AEDC-1716B250A1EF}</a:tableStyleId>
              </a:tblPr>
              <a:tblGrid>
                <a:gridCol w="3012504"/>
                <a:gridCol w="2819400"/>
                <a:gridCol w="3276600"/>
              </a:tblGrid>
              <a:tr h="1600200">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90800">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a:t>
                      </a:r>
                      <a:r>
                        <a:rPr lang="en-US" sz="32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7 - 8:6</a:t>
                      </a:r>
                    </a:p>
                  </a:txBody>
                  <a:tcPr/>
                </a:tc>
                <a:tc>
                  <a:txBody>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Heb</a:t>
                      </a: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8:7-12)</a:t>
                      </a:r>
                    </a:p>
                    <a:p>
                      <a:pPr algn="ctr"/>
                      <a:r>
                        <a:rPr lang="en-US" sz="3200" b="0" i="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Parenthetical</a:t>
                      </a:r>
                    </a:p>
                    <a:p>
                      <a:pPr algn="ctr"/>
                      <a:endPar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endPar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 8:13 - 10</a:t>
                      </a:r>
                    </a:p>
                  </a:txBody>
                  <a:tcPr/>
                </a:tc>
              </a:tr>
              <a:tr h="5504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856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2848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01900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31412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46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898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3264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r>
            </a:tbl>
          </a:graphicData>
        </a:graphic>
      </p:graphicFrame>
      <p:sp>
        <p:nvSpPr>
          <p:cNvPr id="6" name="Title 1"/>
          <p:cNvSpPr>
            <a:spLocks noGrp="1"/>
          </p:cNvSpPr>
          <p:nvPr>
            <p:ph type="title"/>
          </p:nvPr>
        </p:nvSpPr>
        <p:spPr>
          <a:xfrm>
            <a:off x="228600" y="152400"/>
            <a:ext cx="86868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8:13</a:t>
            </a:r>
            <a:b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a:t> </a:t>
            </a:r>
            <a:r>
              <a:rPr lang="en-US" sz="2900" b="1" dirty="0" smtClean="0"/>
              <a:t>“By </a:t>
            </a:r>
            <a:r>
              <a:rPr lang="en-US" sz="2900" b="1" dirty="0"/>
              <a:t>calling this covenant </a:t>
            </a:r>
            <a:r>
              <a:rPr lang="en-US" sz="2900" b="1" dirty="0" smtClean="0"/>
              <a:t>‘new,’ </a:t>
            </a:r>
            <a:r>
              <a:rPr lang="en-US" sz="2900" b="1" dirty="0"/>
              <a:t>he has made the first one </a:t>
            </a:r>
            <a:r>
              <a:rPr lang="en-US" sz="2900" b="1" dirty="0" smtClean="0"/>
              <a:t/>
            </a:r>
            <a:br>
              <a:rPr lang="en-US" sz="2900" b="1" dirty="0" smtClean="0"/>
            </a:br>
            <a:r>
              <a:rPr lang="en-US" sz="2900" b="1" dirty="0" smtClean="0"/>
              <a:t>obsolete</a:t>
            </a:r>
            <a:r>
              <a:rPr lang="en-US" sz="2900" b="1" dirty="0"/>
              <a:t>; and what is obsolete and outdated will soon disappear</a:t>
            </a:r>
            <a:r>
              <a:rPr lang="en-US" sz="2900" b="1" dirty="0" smtClean="0"/>
              <a:t>.” </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3741929143"/>
      </p:ext>
    </p:extLst>
  </p:cSld>
  <p:clrMapOvr>
    <a:masterClrMapping/>
  </p:clrMapOvr>
  <p:transition spd="slow">
    <p:randomBa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189417"/>
              </p:ext>
            </p:extLst>
          </p:nvPr>
        </p:nvGraphicFramePr>
        <p:xfrm>
          <a:off x="35496" y="0"/>
          <a:ext cx="9108504" cy="40843064"/>
        </p:xfrm>
        <a:graphic>
          <a:graphicData uri="http://schemas.openxmlformats.org/drawingml/2006/table">
            <a:tbl>
              <a:tblPr firstRow="1" bandRow="1">
                <a:tableStyleId>{9D7B26C5-4107-4FEC-AEDC-1716B250A1EF}</a:tableStyleId>
              </a:tblPr>
              <a:tblGrid>
                <a:gridCol w="3012504"/>
                <a:gridCol w="2819400"/>
                <a:gridCol w="3276600"/>
              </a:tblGrid>
              <a:tr h="1600200">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90800">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a:t>
                      </a:r>
                      <a:r>
                        <a:rPr lang="en-US" sz="32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7 - 8:6</a:t>
                      </a:r>
                    </a:p>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priesthood and sacrifices of the OT “first covenant” were transitory types of the perfect sacrifice and heavenly priesthood of Jesus </a:t>
                      </a:r>
                    </a:p>
                  </a:txBody>
                  <a:tcPr/>
                </a:tc>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 8:7-12) </a:t>
                      </a:r>
                      <a:r>
                        <a:rPr lang="en-US" sz="3200" b="0" i="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Parenthetical</a:t>
                      </a:r>
                    </a:p>
                    <a:p>
                      <a:pPr algn="ctr"/>
                      <a:endPar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 8:13 - 10</a:t>
                      </a:r>
                    </a:p>
                  </a:txBody>
                  <a:tcPr/>
                </a:tc>
              </a:tr>
              <a:tr h="5504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856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2848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01900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31412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46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898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3264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r>
            </a:tbl>
          </a:graphicData>
        </a:graphic>
      </p:graphicFrame>
      <p:cxnSp>
        <p:nvCxnSpPr>
          <p:cNvPr id="5" name="Straight Connector 4"/>
          <p:cNvCxnSpPr/>
          <p:nvPr/>
        </p:nvCxnSpPr>
        <p:spPr>
          <a:xfrm>
            <a:off x="457200" y="2129790"/>
            <a:ext cx="2057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le 1"/>
          <p:cNvSpPr>
            <a:spLocks noGrp="1"/>
          </p:cNvSpPr>
          <p:nvPr>
            <p:ph type="title"/>
          </p:nvPr>
        </p:nvSpPr>
        <p:spPr>
          <a:xfrm>
            <a:off x="228600" y="152400"/>
            <a:ext cx="86868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8:13</a:t>
            </a:r>
            <a:b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a:t> </a:t>
            </a:r>
            <a:r>
              <a:rPr lang="en-US" sz="2900" b="1" dirty="0" smtClean="0"/>
              <a:t>“By </a:t>
            </a:r>
            <a:r>
              <a:rPr lang="en-US" sz="2900" b="1" dirty="0"/>
              <a:t>calling this covenant </a:t>
            </a:r>
            <a:r>
              <a:rPr lang="en-US" sz="2900" b="1" dirty="0" smtClean="0"/>
              <a:t>‘new,’ </a:t>
            </a:r>
            <a:r>
              <a:rPr lang="en-US" sz="2900" b="1" dirty="0"/>
              <a:t>he has made the first one </a:t>
            </a:r>
            <a:r>
              <a:rPr lang="en-US" sz="2900" b="1" dirty="0" smtClean="0"/>
              <a:t/>
            </a:r>
            <a:br>
              <a:rPr lang="en-US" sz="2900" b="1" dirty="0" smtClean="0"/>
            </a:br>
            <a:r>
              <a:rPr lang="en-US" sz="2900" b="1" dirty="0" smtClean="0"/>
              <a:t>obsolete</a:t>
            </a:r>
            <a:r>
              <a:rPr lang="en-US" sz="2900" b="1" dirty="0"/>
              <a:t>; and what is obsolete and outdated will soon disappear</a:t>
            </a:r>
            <a:r>
              <a:rPr lang="en-US" sz="2900" b="1" dirty="0" smtClean="0"/>
              <a:t>.” </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1613852638"/>
      </p:ext>
    </p:extLst>
  </p:cSld>
  <p:clrMapOvr>
    <a:masterClrMapping/>
  </p:clrMapOvr>
  <p:transition spd="slow">
    <p:randomBa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36800117"/>
              </p:ext>
            </p:extLst>
          </p:nvPr>
        </p:nvGraphicFramePr>
        <p:xfrm>
          <a:off x="35496" y="0"/>
          <a:ext cx="9108504" cy="40843064"/>
        </p:xfrm>
        <a:graphic>
          <a:graphicData uri="http://schemas.openxmlformats.org/drawingml/2006/table">
            <a:tbl>
              <a:tblPr firstRow="1" bandRow="1">
                <a:tableStyleId>{9D7B26C5-4107-4FEC-AEDC-1716B250A1EF}</a:tableStyleId>
              </a:tblPr>
              <a:tblGrid>
                <a:gridCol w="3012504"/>
                <a:gridCol w="2819400"/>
                <a:gridCol w="3276600"/>
              </a:tblGrid>
              <a:tr h="1600200">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90800">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a:t>
                      </a:r>
                      <a:r>
                        <a:rPr lang="en-US" sz="32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7 - 8:6</a:t>
                      </a:r>
                    </a:p>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priesthood and sacrifices of the OT “first covenant” were transitory types of the perfect sacrifice and heavenly priesthood of Jesus </a:t>
                      </a:r>
                    </a:p>
                  </a:txBody>
                  <a:tcPr/>
                </a:tc>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 8:7-12)</a:t>
                      </a:r>
                      <a:r>
                        <a:rPr lang="en-US" sz="3200" b="0" i="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Parenthetical</a:t>
                      </a:r>
                    </a:p>
                    <a:p>
                      <a:pPr algn="ctr"/>
                      <a:endPar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 8:13 - 10</a:t>
                      </a:r>
                    </a:p>
                    <a:p>
                      <a:pPr marL="171450" indent="-171450" algn="l">
                        <a:buFont typeface="Arial" pitchFamily="34" charset="0"/>
                        <a:buChar char="•"/>
                      </a:pP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priesthood</a:t>
                      </a: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and </a:t>
                      </a: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sacrifices of the “first covenant”  are “obsolete</a:t>
                      </a: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and “will soon disappear” now that Jesus has ratified His covenant promises once for all by His sacrifice</a:t>
                      </a:r>
                      <a:endPar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504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856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2848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01900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31412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46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898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3264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r>
            </a:tbl>
          </a:graphicData>
        </a:graphic>
      </p:graphicFrame>
      <p:cxnSp>
        <p:nvCxnSpPr>
          <p:cNvPr id="5" name="Straight Connector 4"/>
          <p:cNvCxnSpPr/>
          <p:nvPr/>
        </p:nvCxnSpPr>
        <p:spPr>
          <a:xfrm>
            <a:off x="457200" y="2129790"/>
            <a:ext cx="2057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324600" y="2129790"/>
            <a:ext cx="2286000" cy="38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le 1"/>
          <p:cNvSpPr>
            <a:spLocks noGrp="1"/>
          </p:cNvSpPr>
          <p:nvPr>
            <p:ph type="title"/>
          </p:nvPr>
        </p:nvSpPr>
        <p:spPr>
          <a:xfrm>
            <a:off x="228600" y="152400"/>
            <a:ext cx="86868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8:13</a:t>
            </a:r>
            <a:b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a:t> </a:t>
            </a:r>
            <a:r>
              <a:rPr lang="en-US" sz="2900" b="1" dirty="0" smtClean="0"/>
              <a:t>“By </a:t>
            </a:r>
            <a:r>
              <a:rPr lang="en-US" sz="2900" b="1" dirty="0"/>
              <a:t>calling this covenant </a:t>
            </a:r>
            <a:r>
              <a:rPr lang="en-US" sz="2900" b="1" dirty="0" smtClean="0"/>
              <a:t>‘new,’ </a:t>
            </a:r>
            <a:r>
              <a:rPr lang="en-US" sz="2900" b="1" dirty="0"/>
              <a:t>he has made the first one </a:t>
            </a:r>
            <a:r>
              <a:rPr lang="en-US" sz="2900" b="1" dirty="0" smtClean="0"/>
              <a:t/>
            </a:r>
            <a:br>
              <a:rPr lang="en-US" sz="2900" b="1" dirty="0" smtClean="0"/>
            </a:br>
            <a:r>
              <a:rPr lang="en-US" sz="2900" b="1" dirty="0" smtClean="0"/>
              <a:t>obsolete</a:t>
            </a:r>
            <a:r>
              <a:rPr lang="en-US" sz="2900" b="1" dirty="0"/>
              <a:t>; and what is obsolete and outdated will soon disappear</a:t>
            </a:r>
            <a:r>
              <a:rPr lang="en-US" sz="2900" b="1" dirty="0" smtClean="0"/>
              <a:t>.” </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468603282"/>
      </p:ext>
    </p:extLst>
  </p:cSld>
  <p:clrMapOvr>
    <a:masterClrMapping/>
  </p:clrMapOvr>
  <p:transition spd="slow">
    <p:randomBa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15498995"/>
              </p:ext>
            </p:extLst>
          </p:nvPr>
        </p:nvGraphicFramePr>
        <p:xfrm>
          <a:off x="35496" y="0"/>
          <a:ext cx="9108504" cy="40843064"/>
        </p:xfrm>
        <a:graphic>
          <a:graphicData uri="http://schemas.openxmlformats.org/drawingml/2006/table">
            <a:tbl>
              <a:tblPr firstRow="1" bandRow="1">
                <a:tableStyleId>{9D7B26C5-4107-4FEC-AEDC-1716B250A1EF}</a:tableStyleId>
              </a:tblPr>
              <a:tblGrid>
                <a:gridCol w="3012504"/>
                <a:gridCol w="2819400"/>
                <a:gridCol w="3276600"/>
              </a:tblGrid>
              <a:tr h="1600200">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90800">
                <a:tc>
                  <a:txBody>
                    <a:bodyPr/>
                    <a:lstStyle/>
                    <a:p>
                      <a:pPr marL="0" marR="0" indent="0" algn="ctr" defTabSz="914363" rtl="0" eaLnBrk="1" fontAlgn="auto" latinLnBrk="0" hangingPunct="1">
                        <a:lnSpc>
                          <a:spcPct val="100000"/>
                        </a:lnSpc>
                        <a:spcBef>
                          <a:spcPts val="0"/>
                        </a:spcBef>
                        <a:spcAft>
                          <a:spcPts val="0"/>
                        </a:spcAft>
                        <a:buClrTx/>
                        <a:buSzTx/>
                        <a:buFontTx/>
                        <a:buNone/>
                        <a:tabLst/>
                        <a:defRPr/>
                      </a:pP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a:t>
                      </a:r>
                      <a:r>
                        <a:rPr lang="en-US" sz="32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7 - 8:6</a:t>
                      </a:r>
                    </a:p>
                    <a:p>
                      <a:pPr marL="176213" marR="0" indent="-176213" algn="l" defTabSz="914363" rtl="0" eaLnBrk="1" fontAlgn="auto" latinLnBrk="0" hangingPunct="1">
                        <a:lnSpc>
                          <a:spcPct val="100000"/>
                        </a:lnSpc>
                        <a:spcBef>
                          <a:spcPts val="0"/>
                        </a:spcBef>
                        <a:spcAft>
                          <a:spcPts val="0"/>
                        </a:spcAft>
                        <a:buClrTx/>
                        <a:buSzTx/>
                        <a:buFont typeface="Arial" pitchFamily="34" charset="0"/>
                        <a:buChar char="•"/>
                        <a:tabLst/>
                        <a:defRPr/>
                      </a:pP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priesthood and sacrifices of the OT “first covenant” were transitory types of the perfect sacrifice and heavenly priesthood of Jesus </a:t>
                      </a:r>
                    </a:p>
                  </a:txBody>
                  <a:tcPr/>
                </a:tc>
                <a:tc>
                  <a:txBody>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Heb</a:t>
                      </a: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8:7-12)</a:t>
                      </a:r>
                    </a:p>
                    <a:p>
                      <a:pPr marL="171450" indent="-171450" algn="l">
                        <a:buFont typeface="Arial" pitchFamily="34" charset="0"/>
                        <a:buChar char="•"/>
                      </a:pP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“new covenant” promises that span and unify the OC and NC  historical dispensations with the “eternal</a:t>
                      </a: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gospel”)</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Heb 8:13 - 10</a:t>
                      </a:r>
                    </a:p>
                    <a:p>
                      <a:pPr marL="171450" indent="-171450" algn="l">
                        <a:buFont typeface="Arial" pitchFamily="34" charset="0"/>
                        <a:buChar char="•"/>
                      </a:pP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priesthood</a:t>
                      </a: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and </a:t>
                      </a:r>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sacrifices of the “first covenant”  are “obsolete</a:t>
                      </a:r>
                      <a:r>
                        <a:rPr lang="en-US" sz="2800"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and “will soon disappear” now that Jesus has ratified His covenant promises once for all by His sacrifice</a:t>
                      </a:r>
                      <a:endPar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504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8566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2848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0190056">
                <a:tc>
                  <a:txBody>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3141256">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546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8982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1326488">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48000">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c>
                  <a:txBody>
                    <a:bodyPr/>
                    <a:lstStyle/>
                    <a:p>
                      <a:pPr algn="ct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B w="12700" cap="flat" cmpd="sng" algn="ctr">
                      <a:solidFill>
                        <a:schemeClr val="tx1"/>
                      </a:solidFill>
                      <a:prstDash val="solid"/>
                      <a:round/>
                      <a:headEnd type="none" w="med" len="med"/>
                      <a:tailEnd type="none" w="med" len="med"/>
                    </a:lnB>
                  </a:tcPr>
                </a:tc>
              </a:tr>
            </a:tbl>
          </a:graphicData>
        </a:graphic>
      </p:graphicFrame>
      <p:cxnSp>
        <p:nvCxnSpPr>
          <p:cNvPr id="5" name="Straight Connector 4"/>
          <p:cNvCxnSpPr/>
          <p:nvPr/>
        </p:nvCxnSpPr>
        <p:spPr>
          <a:xfrm>
            <a:off x="457200" y="2129790"/>
            <a:ext cx="2057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324600" y="2129790"/>
            <a:ext cx="2286000" cy="38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le 1"/>
          <p:cNvSpPr>
            <a:spLocks noGrp="1"/>
          </p:cNvSpPr>
          <p:nvPr>
            <p:ph type="title"/>
          </p:nvPr>
        </p:nvSpPr>
        <p:spPr>
          <a:xfrm>
            <a:off x="228600" y="152400"/>
            <a:ext cx="8686800" cy="1600200"/>
          </a:xfrm>
        </p:spPr>
        <p:txBody>
          <a:bodyPr rtlCol="0">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Aft>
                <a:spcPts val="0"/>
              </a:spcAft>
              <a:defRPr/>
            </a:pPr>
            <a: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t>Hebrews 8:13</a:t>
            </a:r>
            <a:br>
              <a:rPr lang="en-US" sz="44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a:t> </a:t>
            </a:r>
            <a:r>
              <a:rPr lang="en-US" sz="2900" b="1" dirty="0" smtClean="0"/>
              <a:t>“By </a:t>
            </a:r>
            <a:r>
              <a:rPr lang="en-US" sz="2900" b="1" dirty="0"/>
              <a:t>calling this covenant </a:t>
            </a:r>
            <a:r>
              <a:rPr lang="en-US" sz="2900" b="1" dirty="0" smtClean="0"/>
              <a:t>‘new,’ </a:t>
            </a:r>
            <a:r>
              <a:rPr lang="en-US" sz="2900" b="1" dirty="0"/>
              <a:t>he has made the first one </a:t>
            </a:r>
            <a:r>
              <a:rPr lang="en-US" sz="2900" b="1" dirty="0" smtClean="0"/>
              <a:t/>
            </a:r>
            <a:br>
              <a:rPr lang="en-US" sz="2900" b="1" dirty="0" smtClean="0"/>
            </a:br>
            <a:r>
              <a:rPr lang="en-US" sz="2900" b="1" dirty="0" smtClean="0"/>
              <a:t>obsolete</a:t>
            </a:r>
            <a:r>
              <a:rPr lang="en-US" sz="2900" b="1" dirty="0"/>
              <a:t>; and what is obsolete and outdated will soon disappear</a:t>
            </a:r>
            <a:r>
              <a:rPr lang="en-US" sz="2900" b="1" dirty="0" smtClean="0"/>
              <a:t>.” </a:t>
            </a:r>
            <a:r>
              <a:rPr lang="en-US" sz="4400" b="1" dirty="0">
                <a:ln>
                  <a:prstDash val="solid"/>
                </a:ln>
                <a:solidFill>
                  <a:schemeClr val="tx1"/>
                </a:solidFill>
                <a:effectLst>
                  <a:outerShdw blurRad="88000" dist="50800" dir="5040000" algn="tl">
                    <a:schemeClr val="accent4">
                      <a:tint val="80000"/>
                      <a:satMod val="250000"/>
                      <a:alpha val="45000"/>
                    </a:schemeClr>
                  </a:outerShdw>
                </a:effectLst>
              </a:rPr>
              <a:t/>
            </a:r>
            <a:br>
              <a:rPr lang="en-US" sz="4400" b="1" dirty="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t/>
            </a:r>
            <a:br>
              <a:rPr lang="en-US" sz="4000" b="1" dirty="0" smtClean="0">
                <a:ln>
                  <a:prstDash val="solid"/>
                </a:ln>
                <a:solidFill>
                  <a:schemeClr val="tx1"/>
                </a:solidFill>
                <a:effectLst>
                  <a:outerShdw blurRad="88000" dist="50800" dir="5040000" algn="tl">
                    <a:schemeClr val="accent4">
                      <a:tint val="80000"/>
                      <a:satMod val="250000"/>
                      <a:alpha val="45000"/>
                    </a:schemeClr>
                  </a:outerShdw>
                </a:effectLst>
              </a:rPr>
            </a:b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r>
            <a:b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cxnSp>
        <p:nvCxnSpPr>
          <p:cNvPr id="8" name="Straight Connector 7"/>
          <p:cNvCxnSpPr/>
          <p:nvPr/>
        </p:nvCxnSpPr>
        <p:spPr>
          <a:xfrm flipV="1">
            <a:off x="3352800" y="2129790"/>
            <a:ext cx="2133600" cy="38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259611"/>
      </p:ext>
    </p:extLst>
  </p:cSld>
  <p:clrMapOvr>
    <a:masterClrMapping/>
  </p:clrMapOvr>
  <p:transition spd="slow">
    <p:randomBa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5011688" y="3505200"/>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5011688" y="1676400"/>
            <a:ext cx="1922512" cy="461665"/>
          </a:xfrm>
          <a:prstGeom prst="rect">
            <a:avLst/>
          </a:prstGeom>
          <a:noFill/>
        </p:spPr>
        <p:txBody>
          <a:bodyPr wrap="square" rtlCol="0">
            <a:spAutoFit/>
          </a:bodyPr>
          <a:lstStyle/>
          <a:p>
            <a:pPr algn="ctr"/>
            <a:r>
              <a:rPr lang="en-US" sz="2400" b="1" dirty="0" smtClean="0">
                <a:solidFill>
                  <a:prstClr val="black"/>
                </a:solidFill>
                <a:effectLst>
                  <a:glow rad="228600">
                    <a:srgbClr val="4F81BD">
                      <a:satMod val="175000"/>
                      <a:alpha val="40000"/>
                    </a:srgbClr>
                  </a:glow>
                </a:effectLst>
              </a:rPr>
              <a:t>NC Promises</a:t>
            </a:r>
            <a:endParaRPr lang="en-US" sz="2400" b="1" dirty="0">
              <a:solidFill>
                <a:prstClr val="black"/>
              </a:solidFill>
            </a:endParaRPr>
          </a:p>
        </p:txBody>
      </p:sp>
      <p:sp>
        <p:nvSpPr>
          <p:cNvPr id="61" name="TextBox 60"/>
          <p:cNvSpPr txBox="1"/>
          <p:nvPr/>
        </p:nvSpPr>
        <p:spPr>
          <a:xfrm>
            <a:off x="5011688" y="3733800"/>
            <a:ext cx="1922512" cy="461665"/>
          </a:xfrm>
          <a:prstGeom prst="rect">
            <a:avLst/>
          </a:prstGeom>
          <a:noFill/>
        </p:spPr>
        <p:txBody>
          <a:bodyPr wrap="square" rtlCol="0">
            <a:spAutoFit/>
          </a:bodyPr>
          <a:lstStyle/>
          <a:p>
            <a:pPr algn="ctr"/>
            <a:r>
              <a:rPr lang="en-US" sz="2400" b="1" dirty="0" smtClean="0">
                <a:solidFill>
                  <a:prstClr val="black"/>
                </a:solidFill>
                <a:effectLst>
                  <a:glow rad="228600">
                    <a:srgbClr val="4F81BD">
                      <a:satMod val="175000"/>
                      <a:alpha val="40000"/>
                    </a:srgbClr>
                  </a:glow>
                </a:effectLst>
              </a:rPr>
              <a:t>NC Promises</a:t>
            </a:r>
            <a:endParaRPr lang="en-US" sz="2400" b="1" dirty="0">
              <a:solidFill>
                <a:prstClr val="black"/>
              </a:solidFill>
            </a:endParaRPr>
          </a:p>
        </p:txBody>
      </p:sp>
      <p:sp>
        <p:nvSpPr>
          <p:cNvPr id="2" name="Right Arrow 1"/>
          <p:cNvSpPr/>
          <p:nvPr/>
        </p:nvSpPr>
        <p:spPr>
          <a:xfrm>
            <a:off x="6858000" y="19050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Right Arrow 62"/>
          <p:cNvSpPr/>
          <p:nvPr/>
        </p:nvSpPr>
        <p:spPr>
          <a:xfrm>
            <a:off x="6858000" y="39624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Right Arrow 63"/>
          <p:cNvSpPr/>
          <p:nvPr/>
        </p:nvSpPr>
        <p:spPr>
          <a:xfrm flipH="1">
            <a:off x="4724400" y="19050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2" name="Right Arrow 71"/>
          <p:cNvSpPr/>
          <p:nvPr/>
        </p:nvSpPr>
        <p:spPr>
          <a:xfrm flipH="1">
            <a:off x="4724400" y="39624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2" name="TextBox 61"/>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
        <p:nvSpPr>
          <p:cNvPr id="65" name="TextBox 64"/>
          <p:cNvSpPr txBox="1"/>
          <p:nvPr/>
        </p:nvSpPr>
        <p:spPr>
          <a:xfrm>
            <a:off x="1676400" y="1219200"/>
            <a:ext cx="5257800" cy="523220"/>
          </a:xfrm>
          <a:prstGeom prst="rect">
            <a:avLst/>
          </a:prstGeom>
          <a:noFill/>
          <a:ln>
            <a:noFill/>
          </a:ln>
          <a:effectLst>
            <a:glow rad="228600">
              <a:schemeClr val="accent1">
                <a:satMod val="175000"/>
                <a:alpha val="40000"/>
              </a:schemeClr>
            </a:glow>
          </a:effectLst>
        </p:spPr>
        <p:txBody>
          <a:bodyPr wrap="square" rtlCol="0">
            <a:spAutoFit/>
          </a:bodyPr>
          <a:lstStyle/>
          <a:p>
            <a:pPr algn="ctr"/>
            <a:r>
              <a:rPr lang="en-US" sz="2800" b="1" dirty="0">
                <a:solidFill>
                  <a:prstClr val="black"/>
                </a:solidFill>
                <a:effectLst>
                  <a:glow rad="101600">
                    <a:srgbClr val="1F497D">
                      <a:lumMod val="60000"/>
                      <a:lumOff val="40000"/>
                      <a:alpha val="60000"/>
                    </a:srgbClr>
                  </a:glow>
                </a:effectLst>
              </a:rPr>
              <a:t>(Hebrews </a:t>
            </a:r>
            <a:r>
              <a:rPr lang="en-US" sz="2800" b="1" dirty="0" smtClean="0">
                <a:solidFill>
                  <a:prstClr val="black"/>
                </a:solidFill>
                <a:effectLst>
                  <a:glow rad="101600">
                    <a:srgbClr val="1F497D">
                      <a:lumMod val="60000"/>
                      <a:lumOff val="40000"/>
                      <a:alpha val="60000"/>
                    </a:srgbClr>
                  </a:glow>
                </a:effectLst>
              </a:rPr>
              <a:t>7-10) </a:t>
            </a:r>
            <a:endParaRPr lang="en-US" sz="2800" b="1" dirty="0">
              <a:solidFill>
                <a:prstClr val="black"/>
              </a:solidFill>
              <a:effectLst>
                <a:glow rad="101600">
                  <a:srgbClr val="1F497D">
                    <a:lumMod val="60000"/>
                    <a:lumOff val="40000"/>
                    <a:alpha val="60000"/>
                  </a:srgbClr>
                </a:glow>
              </a:effectLst>
            </a:endParaRPr>
          </a:p>
        </p:txBody>
      </p:sp>
      <p:sp>
        <p:nvSpPr>
          <p:cNvPr id="83" name="TextBox 82"/>
          <p:cNvSpPr txBox="1"/>
          <p:nvPr/>
        </p:nvSpPr>
        <p:spPr>
          <a:xfrm>
            <a:off x="4651375" y="1981200"/>
            <a:ext cx="2663825" cy="292388"/>
          </a:xfrm>
          <a:prstGeom prst="rect">
            <a:avLst/>
          </a:prstGeom>
          <a:noFill/>
        </p:spPr>
        <p:txBody>
          <a:bodyPr>
            <a:spAutoFit/>
          </a:bodyPr>
          <a:lstStyle/>
          <a:p>
            <a:pPr algn="ctr">
              <a:defRPr/>
            </a:pPr>
            <a:r>
              <a:rPr lang="en-US" sz="1300" b="1" dirty="0" smtClean="0">
                <a:solidFill>
                  <a:prstClr val="black"/>
                </a:solidFill>
              </a:rPr>
              <a:t>(Hebrews 8:7-12)</a:t>
            </a:r>
            <a:endParaRPr lang="en-US" sz="1300" b="1" dirty="0">
              <a:solidFill>
                <a:prstClr val="black"/>
              </a:solidFill>
            </a:endParaRPr>
          </a:p>
        </p:txBody>
      </p:sp>
      <p:sp>
        <p:nvSpPr>
          <p:cNvPr id="100" name="TextBox 99"/>
          <p:cNvSpPr txBox="1"/>
          <p:nvPr/>
        </p:nvSpPr>
        <p:spPr>
          <a:xfrm>
            <a:off x="1258887" y="2209800"/>
            <a:ext cx="3922713"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Priesthood, animal sacrifices, sanctuary</a:t>
            </a:r>
          </a:p>
        </p:txBody>
      </p:sp>
      <p:sp>
        <p:nvSpPr>
          <p:cNvPr id="101" name="TextBox 100"/>
          <p:cNvSpPr txBox="1"/>
          <p:nvPr/>
        </p:nvSpPr>
        <p:spPr>
          <a:xfrm>
            <a:off x="5796583" y="2209800"/>
            <a:ext cx="30426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Fulfilled in Jesus</a:t>
            </a:r>
            <a:endParaRPr lang="en-US" sz="1600" b="1" dirty="0">
              <a:solidFill>
                <a:prstClr val="black"/>
              </a:solidFill>
            </a:endParaRPr>
          </a:p>
        </p:txBody>
      </p:sp>
      <p:sp>
        <p:nvSpPr>
          <p:cNvPr id="3" name="TextBox 2"/>
          <p:cNvSpPr txBox="1"/>
          <p:nvPr/>
        </p:nvSpPr>
        <p:spPr>
          <a:xfrm rot="1102100">
            <a:off x="4780227" y="2432206"/>
            <a:ext cx="982662" cy="338554"/>
          </a:xfrm>
          <a:prstGeom prst="rect">
            <a:avLst/>
          </a:prstGeom>
          <a:noFill/>
        </p:spPr>
        <p:txBody>
          <a:bodyPr wrap="square" rtlCol="0">
            <a:spAutoFit/>
          </a:bodyPr>
          <a:lstStyle/>
          <a:p>
            <a:r>
              <a:rPr lang="en-US" sz="1600" b="1" dirty="0" smtClean="0">
                <a:solidFill>
                  <a:prstClr val="black"/>
                </a:solidFill>
              </a:rPr>
              <a:t>obsolete</a:t>
            </a:r>
            <a:endParaRPr lang="en-US" sz="1600" b="1" dirty="0">
              <a:solidFill>
                <a:prstClr val="black"/>
              </a:solidFill>
            </a:endParaRPr>
          </a:p>
        </p:txBody>
      </p:sp>
      <p:sp>
        <p:nvSpPr>
          <p:cNvPr id="102" name="TextBox 101"/>
          <p:cNvSpPr txBox="1"/>
          <p:nvPr/>
        </p:nvSpPr>
        <p:spPr>
          <a:xfrm rot="20441283">
            <a:off x="1046402" y="2480282"/>
            <a:ext cx="982662" cy="338554"/>
          </a:xfrm>
          <a:prstGeom prst="rect">
            <a:avLst/>
          </a:prstGeom>
          <a:noFill/>
          <a:effectLst>
            <a:glow rad="228600">
              <a:schemeClr val="accent4">
                <a:satMod val="175000"/>
                <a:alpha val="40000"/>
              </a:schemeClr>
            </a:glow>
          </a:effectLst>
        </p:spPr>
        <p:txBody>
          <a:bodyPr wrap="square" rtlCol="0">
            <a:spAutoFit/>
          </a:bodyPr>
          <a:lstStyle/>
          <a:p>
            <a:r>
              <a:rPr lang="en-US" sz="1600" b="1" dirty="0" smtClean="0">
                <a:solidFill>
                  <a:prstClr val="black"/>
                </a:solidFill>
              </a:rPr>
              <a:t>obsolete</a:t>
            </a:r>
            <a:endParaRPr lang="en-US" sz="1600" b="1" dirty="0">
              <a:solidFill>
                <a:prstClr val="black"/>
              </a:solidFill>
            </a:endParaRPr>
          </a:p>
        </p:txBody>
      </p:sp>
      <p:sp>
        <p:nvSpPr>
          <p:cNvPr id="103" name="Right Arrow 102"/>
          <p:cNvSpPr/>
          <p:nvPr/>
        </p:nvSpPr>
        <p:spPr>
          <a:xfrm rot="1287800" flipH="1">
            <a:off x="4546729" y="2601586"/>
            <a:ext cx="722951" cy="7208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05" name="Right Arrow 104"/>
          <p:cNvSpPr/>
          <p:nvPr/>
        </p:nvSpPr>
        <p:spPr>
          <a:xfrm rot="9613397" flipH="1">
            <a:off x="1495975" y="2634782"/>
            <a:ext cx="722951" cy="7208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4" name="TextBox 3"/>
          <p:cNvSpPr txBox="1"/>
          <p:nvPr/>
        </p:nvSpPr>
        <p:spPr>
          <a:xfrm>
            <a:off x="5410200" y="1490246"/>
            <a:ext cx="1531404" cy="338554"/>
          </a:xfrm>
          <a:prstGeom prst="rect">
            <a:avLst/>
          </a:prstGeom>
          <a:noFill/>
        </p:spPr>
        <p:txBody>
          <a:bodyPr wrap="square" rtlCol="0">
            <a:spAutoFit/>
          </a:bodyPr>
          <a:lstStyle/>
          <a:p>
            <a:r>
              <a:rPr lang="en-US" sz="1600" b="1" dirty="0" smtClean="0">
                <a:solidFill>
                  <a:prstClr val="black"/>
                </a:solidFill>
              </a:rPr>
              <a:t>Permanent</a:t>
            </a:r>
            <a:endParaRPr lang="en-US" sz="1600" b="1" dirty="0">
              <a:solidFill>
                <a:prstClr val="black"/>
              </a:solidFill>
            </a:endParaRPr>
          </a:p>
        </p:txBody>
      </p:sp>
      <p:sp>
        <p:nvSpPr>
          <p:cNvPr id="84" name="TextBox 83"/>
          <p:cNvSpPr txBox="1"/>
          <p:nvPr/>
        </p:nvSpPr>
        <p:spPr>
          <a:xfrm>
            <a:off x="4953000" y="1524000"/>
            <a:ext cx="2819400" cy="646331"/>
          </a:xfrm>
          <a:prstGeom prst="rect">
            <a:avLst/>
          </a:prstGeom>
          <a:noFill/>
          <a:effectLst>
            <a:glow rad="228600">
              <a:schemeClr val="accent2">
                <a:satMod val="175000"/>
                <a:alpha val="40000"/>
              </a:schemeClr>
            </a:glow>
          </a:effectLst>
        </p:spPr>
        <p:txBody>
          <a:bodyPr wrap="square" rtlCol="0">
            <a:spAutoFit/>
          </a:bodyPr>
          <a:lstStyle/>
          <a:p>
            <a:pPr algn="ctr"/>
            <a:r>
              <a:rPr lang="en-US" b="1" dirty="0">
                <a:solidFill>
                  <a:prstClr val="black"/>
                </a:solidFill>
                <a:effectLst>
                  <a:glow rad="228600">
                    <a:srgbClr val="C0504D">
                      <a:satMod val="175000"/>
                      <a:alpha val="40000"/>
                    </a:srgbClr>
                  </a:glow>
                </a:effectLst>
              </a:rPr>
              <a:t>Above the line</a:t>
            </a:r>
          </a:p>
          <a:p>
            <a:pPr algn="ctr"/>
            <a:r>
              <a:rPr lang="en-US" b="1" dirty="0">
                <a:solidFill>
                  <a:prstClr val="black"/>
                </a:solidFill>
                <a:effectLst>
                  <a:glow rad="228600">
                    <a:srgbClr val="C0504D">
                      <a:satMod val="175000"/>
                      <a:alpha val="40000"/>
                    </a:srgbClr>
                  </a:glow>
                </a:effectLst>
              </a:rPr>
              <a:t>Historical Orientation</a:t>
            </a:r>
          </a:p>
        </p:txBody>
      </p:sp>
    </p:spTree>
    <p:extLst>
      <p:ext uri="{BB962C8B-B14F-4D97-AF65-F5344CB8AC3E}">
        <p14:creationId xmlns:p14="http://schemas.microsoft.com/office/powerpoint/2010/main" val="454335741"/>
      </p:ext>
    </p:extLst>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1"/>
                                        </p:tgtEl>
                                        <p:attrNameLst>
                                          <p:attrName>style.visibility</p:attrName>
                                        </p:attrNameLst>
                                      </p:cBhvr>
                                      <p:to>
                                        <p:strVal val="visible"/>
                                      </p:to>
                                    </p:set>
                                    <p:animEffect transition="in" filter="fade">
                                      <p:cBhvr>
                                        <p:cTn id="17" dur="500"/>
                                        <p:tgtEl>
                                          <p:spTgt spid="10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
                                        </p:tgtEl>
                                        <p:attrNameLst>
                                          <p:attrName>style.visibility</p:attrName>
                                        </p:attrNameLst>
                                      </p:cBhvr>
                                      <p:to>
                                        <p:strVal val="visible"/>
                                      </p:to>
                                    </p:set>
                                    <p:animEffect transition="in" filter="fade">
                                      <p:cBhvr>
                                        <p:cTn id="22" dur="500"/>
                                        <p:tgtEl>
                                          <p:spTgt spid="102"/>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05"/>
                                        </p:tgtEl>
                                        <p:attrNameLst>
                                          <p:attrName>style.visibility</p:attrName>
                                        </p:attrNameLst>
                                      </p:cBhvr>
                                      <p:to>
                                        <p:strVal val="visible"/>
                                      </p:to>
                                    </p:set>
                                    <p:animEffect transition="in" filter="wipe(left)">
                                      <p:cBhvr>
                                        <p:cTn id="30" dur="500"/>
                                        <p:tgtEl>
                                          <p:spTgt spid="105"/>
                                        </p:tgtEl>
                                      </p:cBhvr>
                                    </p:animEffect>
                                  </p:childTnLst>
                                </p:cTn>
                              </p:par>
                            </p:childTnLst>
                          </p:cTn>
                        </p:par>
                        <p:par>
                          <p:cTn id="31" fill="hold">
                            <p:stCondLst>
                              <p:cond delay="1500"/>
                            </p:stCondLst>
                            <p:childTnLst>
                              <p:par>
                                <p:cTn id="32" presetID="22" presetClass="entr" presetSubtype="2" fill="hold" grpId="0" nodeType="afterEffect">
                                  <p:stCondLst>
                                    <p:cond delay="0"/>
                                  </p:stCondLst>
                                  <p:childTnLst>
                                    <p:set>
                                      <p:cBhvr>
                                        <p:cTn id="33" dur="1" fill="hold">
                                          <p:stCondLst>
                                            <p:cond delay="0"/>
                                          </p:stCondLst>
                                        </p:cTn>
                                        <p:tgtEl>
                                          <p:spTgt spid="103"/>
                                        </p:tgtEl>
                                        <p:attrNameLst>
                                          <p:attrName>style.visibility</p:attrName>
                                        </p:attrNameLst>
                                      </p:cBhvr>
                                      <p:to>
                                        <p:strVal val="visible"/>
                                      </p:to>
                                    </p:set>
                                    <p:animEffect transition="in" filter="wipe(right)">
                                      <p:cBhvr>
                                        <p:cTn id="34" dur="500"/>
                                        <p:tgtEl>
                                          <p:spTgt spid="10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84"/>
                                        </p:tgtEl>
                                      </p:cBhvr>
                                    </p:animEffect>
                                    <p:set>
                                      <p:cBhvr>
                                        <p:cTn id="39" dur="1" fill="hold">
                                          <p:stCondLst>
                                            <p:cond delay="499"/>
                                          </p:stCondLst>
                                        </p:cTn>
                                        <p:tgtEl>
                                          <p:spTgt spid="84"/>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fade">
                                      <p:cBhvr>
                                        <p:cTn id="42" dur="500"/>
                                        <p:tgtEl>
                                          <p:spTgt spid="5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fade">
                                      <p:cBhvr>
                                        <p:cTn id="45" dur="500"/>
                                        <p:tgtEl>
                                          <p:spTgt spid="83"/>
                                        </p:tgtEl>
                                      </p:cBhvr>
                                    </p:animEffect>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64"/>
                                        </p:tgtEl>
                                        <p:attrNameLst>
                                          <p:attrName>style.visibility</p:attrName>
                                        </p:attrNameLst>
                                      </p:cBhvr>
                                      <p:to>
                                        <p:strVal val="visible"/>
                                      </p:to>
                                    </p:set>
                                    <p:animEffect transition="in" filter="wipe(right)">
                                      <p:cBhvr>
                                        <p:cTn id="49" dur="500"/>
                                        <p:tgtEl>
                                          <p:spTgt spid="64"/>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left)">
                                      <p:cBhvr>
                                        <p:cTn id="52" dur="500"/>
                                        <p:tgtEl>
                                          <p:spTgt spid="2"/>
                                        </p:tgtEl>
                                      </p:cBhvr>
                                    </p:animEffect>
                                  </p:childTnLst>
                                </p:cTn>
                              </p:par>
                            </p:childTnLst>
                          </p:cTn>
                        </p:par>
                        <p:par>
                          <p:cTn id="53" fill="hold">
                            <p:stCondLst>
                              <p:cond delay="1000"/>
                            </p:stCondLst>
                            <p:childTnLst>
                              <p:par>
                                <p:cTn id="54" presetID="10" presetClass="entr" presetSubtype="0" fill="hold" grpId="0" nodeType="afterEffect">
                                  <p:stCondLst>
                                    <p:cond delay="250"/>
                                  </p:stCondLst>
                                  <p:childTnLst>
                                    <p:set>
                                      <p:cBhvr>
                                        <p:cTn id="55" dur="1" fill="hold">
                                          <p:stCondLst>
                                            <p:cond delay="0"/>
                                          </p:stCondLst>
                                        </p:cTn>
                                        <p:tgtEl>
                                          <p:spTgt spid="61"/>
                                        </p:tgtEl>
                                        <p:attrNameLst>
                                          <p:attrName>style.visibility</p:attrName>
                                        </p:attrNameLst>
                                      </p:cBhvr>
                                      <p:to>
                                        <p:strVal val="visible"/>
                                      </p:to>
                                    </p:set>
                                    <p:animEffect transition="in" filter="fade">
                                      <p:cBhvr>
                                        <p:cTn id="56" dur="500"/>
                                        <p:tgtEl>
                                          <p:spTgt spid="61"/>
                                        </p:tgtEl>
                                      </p:cBhvr>
                                    </p:animEffect>
                                  </p:childTnLst>
                                </p:cTn>
                              </p:par>
                            </p:childTnLst>
                          </p:cTn>
                        </p:par>
                        <p:par>
                          <p:cTn id="57" fill="hold">
                            <p:stCondLst>
                              <p:cond delay="1750"/>
                            </p:stCondLst>
                            <p:childTnLst>
                              <p:par>
                                <p:cTn id="58" presetID="22" presetClass="entr" presetSubtype="2" fill="hold" grpId="0" nodeType="after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wipe(right)">
                                      <p:cBhvr>
                                        <p:cTn id="60" dur="500"/>
                                        <p:tgtEl>
                                          <p:spTgt spid="72"/>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wipe(left)">
                                      <p:cBhvr>
                                        <p:cTn id="63" dur="500"/>
                                        <p:tgtEl>
                                          <p:spTgt spid="63"/>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 calcmode="lin" valueType="num">
                                      <p:cBhvr>
                                        <p:cTn id="68" dur="500" fill="hold"/>
                                        <p:tgtEl>
                                          <p:spTgt spid="4"/>
                                        </p:tgtEl>
                                        <p:attrNameLst>
                                          <p:attrName>ppt_w</p:attrName>
                                        </p:attrNameLst>
                                      </p:cBhvr>
                                      <p:tavLst>
                                        <p:tav tm="0">
                                          <p:val>
                                            <p:fltVal val="0"/>
                                          </p:val>
                                        </p:tav>
                                        <p:tav tm="100000">
                                          <p:val>
                                            <p:strVal val="#ppt_w"/>
                                          </p:val>
                                        </p:tav>
                                      </p:tavLst>
                                    </p:anim>
                                    <p:anim calcmode="lin" valueType="num">
                                      <p:cBhvr>
                                        <p:cTn id="69" dur="500" fill="hold"/>
                                        <p:tgtEl>
                                          <p:spTgt spid="4"/>
                                        </p:tgtEl>
                                        <p:attrNameLst>
                                          <p:attrName>ppt_h</p:attrName>
                                        </p:attrNameLst>
                                      </p:cBhvr>
                                      <p:tavLst>
                                        <p:tav tm="0">
                                          <p:val>
                                            <p:fltVal val="0"/>
                                          </p:val>
                                        </p:tav>
                                        <p:tav tm="100000">
                                          <p:val>
                                            <p:strVal val="#ppt_h"/>
                                          </p:val>
                                        </p:tav>
                                      </p:tavLst>
                                    </p:anim>
                                    <p:animEffect transition="in" filter="fade">
                                      <p:cBhvr>
                                        <p:cTn id="7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1" grpId="0"/>
      <p:bldP spid="2" grpId="0" animBg="1"/>
      <p:bldP spid="63" grpId="0" animBg="1"/>
      <p:bldP spid="64" grpId="0" animBg="1"/>
      <p:bldP spid="72" grpId="0" animBg="1"/>
      <p:bldP spid="83" grpId="0"/>
      <p:bldP spid="100" grpId="0"/>
      <p:bldP spid="101" grpId="0"/>
      <p:bldP spid="3" grpId="0"/>
      <p:bldP spid="102" grpId="0"/>
      <p:bldP spid="103" grpId="0" animBg="1"/>
      <p:bldP spid="105" grpId="0" animBg="1"/>
      <p:bldP spid="4" grpId="0"/>
      <p:bldP spid="84" grpId="0"/>
      <p:bldP spid="84" grpId="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5011688" y="3505200"/>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8" name="TextBox 57"/>
          <p:cNvSpPr txBox="1"/>
          <p:nvPr/>
        </p:nvSpPr>
        <p:spPr>
          <a:xfrm>
            <a:off x="5011688" y="1676400"/>
            <a:ext cx="1922512" cy="461665"/>
          </a:xfrm>
          <a:prstGeom prst="rect">
            <a:avLst/>
          </a:prstGeom>
          <a:noFill/>
        </p:spPr>
        <p:txBody>
          <a:bodyPr wrap="square" rtlCol="0">
            <a:spAutoFit/>
          </a:bodyPr>
          <a:lstStyle/>
          <a:p>
            <a:pPr algn="ctr"/>
            <a:r>
              <a:rPr lang="en-US" sz="2400" b="1" dirty="0" smtClean="0">
                <a:solidFill>
                  <a:prstClr val="black"/>
                </a:solidFill>
                <a:effectLst>
                  <a:glow rad="228600">
                    <a:srgbClr val="4F81BD">
                      <a:satMod val="175000"/>
                      <a:alpha val="40000"/>
                    </a:srgbClr>
                  </a:glow>
                </a:effectLst>
              </a:rPr>
              <a:t>NC Promises</a:t>
            </a:r>
            <a:endParaRPr lang="en-US" sz="2400" b="1" dirty="0">
              <a:solidFill>
                <a:prstClr val="black"/>
              </a:solidFill>
            </a:endParaRPr>
          </a:p>
        </p:txBody>
      </p:sp>
      <p:sp>
        <p:nvSpPr>
          <p:cNvPr id="61" name="TextBox 60"/>
          <p:cNvSpPr txBox="1"/>
          <p:nvPr/>
        </p:nvSpPr>
        <p:spPr>
          <a:xfrm>
            <a:off x="5011688" y="3733800"/>
            <a:ext cx="1922512" cy="461665"/>
          </a:xfrm>
          <a:prstGeom prst="rect">
            <a:avLst/>
          </a:prstGeom>
          <a:noFill/>
        </p:spPr>
        <p:txBody>
          <a:bodyPr wrap="square" rtlCol="0">
            <a:spAutoFit/>
          </a:bodyPr>
          <a:lstStyle/>
          <a:p>
            <a:pPr algn="ctr"/>
            <a:r>
              <a:rPr lang="en-US" sz="2400" b="1" dirty="0" smtClean="0">
                <a:solidFill>
                  <a:prstClr val="black"/>
                </a:solidFill>
                <a:effectLst>
                  <a:glow rad="228600">
                    <a:srgbClr val="4F81BD">
                      <a:satMod val="175000"/>
                      <a:alpha val="40000"/>
                    </a:srgbClr>
                  </a:glow>
                </a:effectLst>
              </a:rPr>
              <a:t>NC Promises</a:t>
            </a:r>
            <a:endParaRPr lang="en-US" sz="2400" b="1" dirty="0">
              <a:solidFill>
                <a:prstClr val="black"/>
              </a:solidFill>
            </a:endParaRPr>
          </a:p>
        </p:txBody>
      </p:sp>
      <p:sp>
        <p:nvSpPr>
          <p:cNvPr id="2" name="Right Arrow 1"/>
          <p:cNvSpPr/>
          <p:nvPr/>
        </p:nvSpPr>
        <p:spPr>
          <a:xfrm>
            <a:off x="6858000" y="19050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Right Arrow 62"/>
          <p:cNvSpPr/>
          <p:nvPr/>
        </p:nvSpPr>
        <p:spPr>
          <a:xfrm>
            <a:off x="6858000" y="39624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Right Arrow 63"/>
          <p:cNvSpPr/>
          <p:nvPr/>
        </p:nvSpPr>
        <p:spPr>
          <a:xfrm flipH="1">
            <a:off x="4724400" y="19050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2" name="Right Arrow 71"/>
          <p:cNvSpPr/>
          <p:nvPr/>
        </p:nvSpPr>
        <p:spPr>
          <a:xfrm flipH="1">
            <a:off x="4724400" y="3962400"/>
            <a:ext cx="378296"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2" name="TextBox 61"/>
          <p:cNvSpPr txBox="1"/>
          <p:nvPr/>
        </p:nvSpPr>
        <p:spPr>
          <a:xfrm>
            <a:off x="1835696" y="419725"/>
            <a:ext cx="5400600" cy="723275"/>
          </a:xfrm>
          <a:prstGeom prst="rect">
            <a:avLst/>
          </a:prstGeom>
          <a:noFill/>
        </p:spPr>
        <p:txBody>
          <a:bodyPr wrap="square" rtlCol="0">
            <a:spAutoFit/>
          </a:bodyPr>
          <a:lstStyle/>
          <a:p>
            <a:pPr algn="ctr"/>
            <a:r>
              <a:rPr lang="en-US" sz="1700" b="1" dirty="0">
                <a:solidFill>
                  <a:prstClr val="black"/>
                </a:solidFill>
                <a:effectLst>
                  <a:glow rad="139700">
                    <a:srgbClr val="4F81BD">
                      <a:satMod val="175000"/>
                      <a:alpha val="40000"/>
                    </a:srgbClr>
                  </a:glow>
                </a:effectLst>
              </a:rPr>
              <a:t>Covenant of </a:t>
            </a:r>
            <a:r>
              <a:rPr lang="en-US" sz="1700" b="1" dirty="0" smtClean="0">
                <a:solidFill>
                  <a:prstClr val="black"/>
                </a:solidFill>
                <a:effectLst>
                  <a:glow rad="139700">
                    <a:srgbClr val="4F81BD">
                      <a:satMod val="175000"/>
                      <a:alpha val="40000"/>
                    </a:srgbClr>
                  </a:glow>
                </a:effectLst>
              </a:rPr>
              <a:t>Grace</a:t>
            </a:r>
            <a:endParaRPr lang="en-US" sz="1700" b="1" dirty="0">
              <a:solidFill>
                <a:prstClr val="black"/>
              </a:solidFill>
              <a:effectLst>
                <a:glow rad="139700">
                  <a:srgbClr val="4F81BD">
                    <a:satMod val="175000"/>
                    <a:alpha val="40000"/>
                  </a:srgbClr>
                </a:glow>
              </a:effectLst>
            </a:endParaRPr>
          </a:p>
          <a:p>
            <a:pPr algn="ctr"/>
            <a:r>
              <a:rPr lang="en-US" sz="1200" dirty="0">
                <a:solidFill>
                  <a:prstClr val="black"/>
                </a:solidFill>
              </a:rPr>
              <a:t>God’s Universal Gift to Humanity</a:t>
            </a:r>
          </a:p>
          <a:p>
            <a:pPr algn="ctr"/>
            <a:r>
              <a:rPr lang="en-US" sz="1200" dirty="0">
                <a:solidFill>
                  <a:prstClr val="black"/>
                </a:solidFill>
              </a:rPr>
              <a:t>(Everlasting Gospel Bridge from  Paradise Lost to Paradise Restored)</a:t>
            </a:r>
          </a:p>
        </p:txBody>
      </p:sp>
      <p:sp>
        <p:nvSpPr>
          <p:cNvPr id="65" name="TextBox 64"/>
          <p:cNvSpPr txBox="1"/>
          <p:nvPr/>
        </p:nvSpPr>
        <p:spPr>
          <a:xfrm>
            <a:off x="1676400" y="1219200"/>
            <a:ext cx="5257800" cy="523220"/>
          </a:xfrm>
          <a:prstGeom prst="rect">
            <a:avLst/>
          </a:prstGeom>
          <a:noFill/>
          <a:ln>
            <a:noFill/>
          </a:ln>
          <a:effectLst>
            <a:glow rad="228600">
              <a:schemeClr val="accent1">
                <a:satMod val="175000"/>
                <a:alpha val="40000"/>
              </a:schemeClr>
            </a:glow>
          </a:effectLst>
        </p:spPr>
        <p:txBody>
          <a:bodyPr wrap="square" rtlCol="0">
            <a:spAutoFit/>
          </a:bodyPr>
          <a:lstStyle/>
          <a:p>
            <a:pPr algn="ctr"/>
            <a:r>
              <a:rPr lang="en-US" sz="2800" b="1" dirty="0">
                <a:solidFill>
                  <a:prstClr val="black"/>
                </a:solidFill>
                <a:effectLst>
                  <a:glow rad="101600">
                    <a:srgbClr val="1F497D">
                      <a:lumMod val="60000"/>
                      <a:lumOff val="40000"/>
                      <a:alpha val="60000"/>
                    </a:srgbClr>
                  </a:glow>
                </a:effectLst>
              </a:rPr>
              <a:t>(Hebrews </a:t>
            </a:r>
            <a:r>
              <a:rPr lang="en-US" sz="2800" b="1" dirty="0" smtClean="0">
                <a:solidFill>
                  <a:prstClr val="black"/>
                </a:solidFill>
                <a:effectLst>
                  <a:glow rad="101600">
                    <a:srgbClr val="1F497D">
                      <a:lumMod val="60000"/>
                      <a:lumOff val="40000"/>
                      <a:alpha val="60000"/>
                    </a:srgbClr>
                  </a:glow>
                </a:effectLst>
              </a:rPr>
              <a:t>7-10) </a:t>
            </a:r>
            <a:endParaRPr lang="en-US" sz="2800" b="1" dirty="0">
              <a:solidFill>
                <a:prstClr val="black"/>
              </a:solidFill>
              <a:effectLst>
                <a:glow rad="101600">
                  <a:srgbClr val="1F497D">
                    <a:lumMod val="60000"/>
                    <a:lumOff val="40000"/>
                    <a:alpha val="60000"/>
                  </a:srgbClr>
                </a:glow>
              </a:effectLst>
            </a:endParaRPr>
          </a:p>
        </p:txBody>
      </p:sp>
      <p:sp>
        <p:nvSpPr>
          <p:cNvPr id="83" name="TextBox 82"/>
          <p:cNvSpPr txBox="1"/>
          <p:nvPr/>
        </p:nvSpPr>
        <p:spPr>
          <a:xfrm>
            <a:off x="4651375" y="1981200"/>
            <a:ext cx="2663825" cy="292388"/>
          </a:xfrm>
          <a:prstGeom prst="rect">
            <a:avLst/>
          </a:prstGeom>
          <a:noFill/>
        </p:spPr>
        <p:txBody>
          <a:bodyPr>
            <a:spAutoFit/>
          </a:bodyPr>
          <a:lstStyle/>
          <a:p>
            <a:pPr algn="ctr">
              <a:defRPr/>
            </a:pPr>
            <a:r>
              <a:rPr lang="en-US" sz="1300" b="1" dirty="0" smtClean="0">
                <a:solidFill>
                  <a:prstClr val="black"/>
                </a:solidFill>
              </a:rPr>
              <a:t>(Hebrews 8:7-12)</a:t>
            </a:r>
            <a:endParaRPr lang="en-US" sz="1300" b="1" dirty="0">
              <a:solidFill>
                <a:prstClr val="black"/>
              </a:solidFill>
            </a:endParaRPr>
          </a:p>
        </p:txBody>
      </p:sp>
      <p:sp>
        <p:nvSpPr>
          <p:cNvPr id="100" name="TextBox 99"/>
          <p:cNvSpPr txBox="1"/>
          <p:nvPr/>
        </p:nvSpPr>
        <p:spPr>
          <a:xfrm>
            <a:off x="1258887" y="2209800"/>
            <a:ext cx="3922713" cy="338554"/>
          </a:xfrm>
          <a:prstGeom prst="rect">
            <a:avLst/>
          </a:prstGeom>
          <a:noFill/>
        </p:spPr>
        <p:txBody>
          <a:bodyPr wrap="square" rtlCol="0">
            <a:spAutoFit/>
          </a:bodyPr>
          <a:lstStyle/>
          <a:p>
            <a:pPr algn="ctr"/>
            <a:r>
              <a:rPr lang="en-US" sz="1600" b="1" dirty="0">
                <a:solidFill>
                  <a:prstClr val="black"/>
                </a:solidFill>
                <a:effectLst>
                  <a:glow rad="228600">
                    <a:srgbClr val="8064A2">
                      <a:satMod val="175000"/>
                      <a:alpha val="40000"/>
                    </a:srgbClr>
                  </a:glow>
                </a:effectLst>
              </a:rPr>
              <a:t>Priesthood, animal sacrifices, sanctuary</a:t>
            </a:r>
          </a:p>
        </p:txBody>
      </p:sp>
      <p:sp>
        <p:nvSpPr>
          <p:cNvPr id="101" name="TextBox 100"/>
          <p:cNvSpPr txBox="1"/>
          <p:nvPr/>
        </p:nvSpPr>
        <p:spPr>
          <a:xfrm>
            <a:off x="5796583" y="2209800"/>
            <a:ext cx="3042617" cy="338554"/>
          </a:xfrm>
          <a:prstGeom prst="rect">
            <a:avLst/>
          </a:prstGeom>
          <a:noFill/>
        </p:spPr>
        <p:txBody>
          <a:bodyPr wrap="square" rtlCol="0">
            <a:spAutoFit/>
          </a:bodyPr>
          <a:lstStyle/>
          <a:p>
            <a:pPr algn="ctr"/>
            <a:r>
              <a:rPr lang="en-US" sz="1600" b="1" dirty="0">
                <a:solidFill>
                  <a:prstClr val="black"/>
                </a:solidFill>
                <a:effectLst>
                  <a:glow rad="228600">
                    <a:srgbClr val="4F81BD">
                      <a:satMod val="175000"/>
                      <a:alpha val="40000"/>
                    </a:srgbClr>
                  </a:glow>
                </a:effectLst>
              </a:rPr>
              <a:t>Fulfilled in Jesus</a:t>
            </a:r>
            <a:endParaRPr lang="en-US" sz="1600" b="1" dirty="0">
              <a:solidFill>
                <a:prstClr val="black"/>
              </a:solidFill>
            </a:endParaRPr>
          </a:p>
        </p:txBody>
      </p:sp>
      <p:sp>
        <p:nvSpPr>
          <p:cNvPr id="3" name="TextBox 2"/>
          <p:cNvSpPr txBox="1"/>
          <p:nvPr/>
        </p:nvSpPr>
        <p:spPr>
          <a:xfrm rot="1102100">
            <a:off x="4780227" y="2432206"/>
            <a:ext cx="982662" cy="338554"/>
          </a:xfrm>
          <a:prstGeom prst="rect">
            <a:avLst/>
          </a:prstGeom>
          <a:noFill/>
        </p:spPr>
        <p:txBody>
          <a:bodyPr wrap="square" rtlCol="0">
            <a:spAutoFit/>
          </a:bodyPr>
          <a:lstStyle/>
          <a:p>
            <a:r>
              <a:rPr lang="en-US" sz="1600" b="1" dirty="0" smtClean="0"/>
              <a:t>obsolete</a:t>
            </a:r>
            <a:endParaRPr lang="en-US" sz="1600" b="1" dirty="0"/>
          </a:p>
        </p:txBody>
      </p:sp>
      <p:sp>
        <p:nvSpPr>
          <p:cNvPr id="102" name="TextBox 101"/>
          <p:cNvSpPr txBox="1"/>
          <p:nvPr/>
        </p:nvSpPr>
        <p:spPr>
          <a:xfrm rot="20441283">
            <a:off x="1046402" y="2480282"/>
            <a:ext cx="982662" cy="338554"/>
          </a:xfrm>
          <a:prstGeom prst="rect">
            <a:avLst/>
          </a:prstGeom>
          <a:noFill/>
          <a:effectLst>
            <a:glow rad="228600">
              <a:schemeClr val="accent4">
                <a:satMod val="175000"/>
                <a:alpha val="40000"/>
              </a:schemeClr>
            </a:glow>
          </a:effectLst>
        </p:spPr>
        <p:txBody>
          <a:bodyPr wrap="square" rtlCol="0">
            <a:spAutoFit/>
          </a:bodyPr>
          <a:lstStyle/>
          <a:p>
            <a:r>
              <a:rPr lang="en-US" sz="1600" b="1" dirty="0" smtClean="0"/>
              <a:t>obsolete</a:t>
            </a:r>
            <a:endParaRPr lang="en-US" sz="1600" b="1" dirty="0"/>
          </a:p>
        </p:txBody>
      </p:sp>
      <p:sp>
        <p:nvSpPr>
          <p:cNvPr id="103" name="Right Arrow 102"/>
          <p:cNvSpPr/>
          <p:nvPr/>
        </p:nvSpPr>
        <p:spPr>
          <a:xfrm rot="1287800" flipH="1">
            <a:off x="4546729" y="2601586"/>
            <a:ext cx="722951" cy="7208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Right Arrow 104"/>
          <p:cNvSpPr/>
          <p:nvPr/>
        </p:nvSpPr>
        <p:spPr>
          <a:xfrm rot="9613397" flipH="1">
            <a:off x="1495975" y="2634782"/>
            <a:ext cx="722951" cy="7208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5410200" y="1490246"/>
            <a:ext cx="1531404" cy="338554"/>
          </a:xfrm>
          <a:prstGeom prst="rect">
            <a:avLst/>
          </a:prstGeom>
          <a:noFill/>
        </p:spPr>
        <p:txBody>
          <a:bodyPr wrap="square" rtlCol="0">
            <a:spAutoFit/>
          </a:bodyPr>
          <a:lstStyle/>
          <a:p>
            <a:r>
              <a:rPr lang="en-US" sz="1600" b="1" dirty="0" smtClean="0"/>
              <a:t>Permanent</a:t>
            </a:r>
            <a:endParaRPr lang="en-US" sz="1600" b="1" dirty="0"/>
          </a:p>
        </p:txBody>
      </p:sp>
    </p:spTree>
    <p:extLst>
      <p:ext uri="{BB962C8B-B14F-4D97-AF65-F5344CB8AC3E}">
        <p14:creationId xmlns:p14="http://schemas.microsoft.com/office/powerpoint/2010/main" val="741948396"/>
      </p:ext>
    </p:extLst>
  </p:cSld>
  <p:clrMapOvr>
    <a:masterClrMapping/>
  </p:clrMapOvr>
  <p:transition spd="slow">
    <p:randomBa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Arc 65"/>
          <p:cNvSpPr/>
          <p:nvPr/>
        </p:nvSpPr>
        <p:spPr>
          <a:xfrm>
            <a:off x="395288" y="1484313"/>
            <a:ext cx="5472112" cy="3816350"/>
          </a:xfrm>
          <a:prstGeom prst="arc">
            <a:avLst>
              <a:gd name="adj1" fmla="val 10790163"/>
              <a:gd name="adj2" fmla="val 0"/>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99" name="TextBox 98"/>
          <p:cNvSpPr txBox="1"/>
          <p:nvPr/>
        </p:nvSpPr>
        <p:spPr>
          <a:xfrm rot="19078729">
            <a:off x="134938" y="2051050"/>
            <a:ext cx="2087562" cy="369888"/>
          </a:xfrm>
          <a:prstGeom prst="rect">
            <a:avLst/>
          </a:prstGeom>
        </p:spPr>
        <p:style>
          <a:lnRef idx="0">
            <a:scrgbClr r="0" g="0" b="0"/>
          </a:lnRef>
          <a:fillRef idx="1001">
            <a:schemeClr val="lt1"/>
          </a:fillRef>
          <a:effectRef idx="0">
            <a:scrgbClr r="0" g="0" b="0"/>
          </a:effectRef>
          <a:fontRef idx="major"/>
        </p:style>
        <p:txBody>
          <a:bodyPr>
            <a:spAutoFit/>
          </a:bodyPr>
          <a:lstStyle/>
          <a:p>
            <a:pPr>
              <a:defRPr/>
            </a:pPr>
            <a:endParaRPr lang="en-US" dirty="0">
              <a:solidFill>
                <a:prstClr val="white"/>
              </a:solidFill>
            </a:endParaRPr>
          </a:p>
        </p:txBody>
      </p:sp>
      <p:sp>
        <p:nvSpPr>
          <p:cNvPr id="9" name="Arc 8"/>
          <p:cNvSpPr/>
          <p:nvPr/>
        </p:nvSpPr>
        <p:spPr>
          <a:xfrm>
            <a:off x="395288" y="1125538"/>
            <a:ext cx="8677275" cy="4606925"/>
          </a:xfrm>
          <a:prstGeom prst="arc">
            <a:avLst>
              <a:gd name="adj1" fmla="val 10852869"/>
              <a:gd name="adj2" fmla="val 21593110"/>
            </a:avLst>
          </a:prstGeom>
          <a:ln w="57150">
            <a:solidFill>
              <a:schemeClr val="accent6">
                <a:lumMod val="50000"/>
              </a:schemeClr>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n-US">
              <a:solidFill>
                <a:prstClr val="black"/>
              </a:solidFill>
            </a:endParaRPr>
          </a:p>
        </p:txBody>
      </p:sp>
      <p:cxnSp>
        <p:nvCxnSpPr>
          <p:cNvPr id="5" name="Straight Connector 4">
            <a:hlinkHover r:id="" action="ppaction://noaction" highlightClick="1"/>
          </p:cNvPr>
          <p:cNvCxnSpPr/>
          <p:nvPr/>
        </p:nvCxnSpPr>
        <p:spPr>
          <a:xfrm>
            <a:off x="0" y="3429000"/>
            <a:ext cx="9144000" cy="0"/>
          </a:xfrm>
          <a:prstGeom prst="line">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 name="Arc 6"/>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 name="TextBox 7"/>
          <p:cNvSpPr txBox="1"/>
          <p:nvPr/>
        </p:nvSpPr>
        <p:spPr>
          <a:xfrm>
            <a:off x="2915816" y="0"/>
            <a:ext cx="3240360" cy="620688"/>
          </a:xfrm>
          <a:prstGeom prst="rect">
            <a:avLst/>
          </a:prstGeom>
          <a:noFill/>
        </p:spPr>
        <p:txBody>
          <a:bodyPr>
            <a:prstTxWarp prst="textCanUp">
              <a:avLst>
                <a:gd name="adj" fmla="val 66667"/>
              </a:avLst>
            </a:prstTxWarp>
            <a:spAutoFit/>
          </a:bodyPr>
          <a:lstStyle/>
          <a:p>
            <a:pPr algn="ctr">
              <a:defRPr/>
            </a:pPr>
            <a:r>
              <a:rPr lang="en-US" dirty="0">
                <a:solidFill>
                  <a:prstClr val="black"/>
                </a:solidFill>
                <a:effectLst>
                  <a:glow rad="139700">
                    <a:srgbClr val="4F81BD">
                      <a:satMod val="175000"/>
                      <a:alpha val="40000"/>
                    </a:srgbClr>
                  </a:glow>
                </a:effectLst>
              </a:rPr>
              <a:t>The Everlasting Covenant </a:t>
            </a:r>
          </a:p>
        </p:txBody>
      </p:sp>
      <p:cxnSp>
        <p:nvCxnSpPr>
          <p:cNvPr id="11" name="Straight Arrow Connector 10"/>
          <p:cNvCxnSpPr/>
          <p:nvPr/>
        </p:nvCxnSpPr>
        <p:spPr>
          <a:xfrm rot="5400000" flipH="1" flipV="1">
            <a:off x="0" y="278130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0" y="2781300"/>
            <a:ext cx="179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8964613" y="2708275"/>
            <a:ext cx="1793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914600" y="457200"/>
            <a:ext cx="5400600" cy="723275"/>
          </a:xfrm>
          <a:prstGeom prst="rect">
            <a:avLst/>
          </a:prstGeom>
          <a:noFill/>
        </p:spPr>
        <p:txBody>
          <a:bodyPr>
            <a:spAutoFit/>
          </a:bodyPr>
          <a:lstStyle/>
          <a:p>
            <a:pPr algn="ctr">
              <a:defRPr/>
            </a:pPr>
            <a:r>
              <a:rPr lang="en-US" sz="1700" b="1" dirty="0">
                <a:solidFill>
                  <a:prstClr val="black"/>
                </a:solidFill>
                <a:effectLst>
                  <a:glow rad="139700">
                    <a:srgbClr val="4F81BD">
                      <a:satMod val="175000"/>
                      <a:alpha val="40000"/>
                    </a:srgbClr>
                  </a:glow>
                </a:effectLst>
              </a:rPr>
              <a:t>Covenant of Redemption</a:t>
            </a:r>
          </a:p>
          <a:p>
            <a:pPr algn="ctr">
              <a:defRPr/>
            </a:pPr>
            <a:r>
              <a:rPr lang="en-US" sz="1200" dirty="0">
                <a:solidFill>
                  <a:prstClr val="black"/>
                </a:solidFill>
              </a:rPr>
              <a:t>God’s Universal Gift to Humanity</a:t>
            </a:r>
          </a:p>
          <a:p>
            <a:pPr algn="ctr">
              <a:defRPr/>
            </a:pPr>
            <a:r>
              <a:rPr lang="en-US" sz="1200" dirty="0">
                <a:solidFill>
                  <a:prstClr val="black"/>
                </a:solidFill>
              </a:rPr>
              <a:t>(Everlasting Gospel Bridge from  Paradise Lost to Paradise Restored)</a:t>
            </a:r>
          </a:p>
        </p:txBody>
      </p:sp>
      <p:cxnSp>
        <p:nvCxnSpPr>
          <p:cNvPr id="41" name="Straight Connector 40"/>
          <p:cNvCxnSpPr/>
          <p:nvPr/>
        </p:nvCxnSpPr>
        <p:spPr>
          <a:xfrm rot="5400000">
            <a:off x="-252412" y="3644900"/>
            <a:ext cx="12954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rot="5400000">
            <a:off x="-647700" y="3752850"/>
            <a:ext cx="1511300" cy="0"/>
          </a:xfrm>
          <a:prstGeom prst="line">
            <a:avLst/>
          </a:prstGeom>
          <a:ln w="76200">
            <a:solidFill>
              <a:schemeClr val="bg2">
                <a:lumMod val="25000"/>
              </a:schemeClr>
            </a:solidFill>
          </a:ln>
        </p:spPr>
        <p:style>
          <a:lnRef idx="3">
            <a:schemeClr val="accent6"/>
          </a:lnRef>
          <a:fillRef idx="0">
            <a:schemeClr val="accent6"/>
          </a:fillRef>
          <a:effectRef idx="2">
            <a:schemeClr val="accent6"/>
          </a:effectRef>
          <a:fontRef idx="minor">
            <a:schemeClr val="tx1"/>
          </a:fontRef>
        </p:style>
      </p:cxnSp>
      <p:cxnSp>
        <p:nvCxnSpPr>
          <p:cNvPr id="45" name="Straight Connector 44"/>
          <p:cNvCxnSpPr/>
          <p:nvPr/>
        </p:nvCxnSpPr>
        <p:spPr>
          <a:xfrm rot="5400000">
            <a:off x="287338" y="3536950"/>
            <a:ext cx="10795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790575" y="3465513"/>
            <a:ext cx="93662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187450" y="3429000"/>
            <a:ext cx="8636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4645025" y="3429001"/>
            <a:ext cx="574675"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flipH="1" flipV="1">
            <a:off x="5328085" y="2888941"/>
            <a:ext cx="1224137" cy="1"/>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cxnSp>
        <p:nvCxnSpPr>
          <p:cNvPr id="60" name="Straight Connector 59"/>
          <p:cNvCxnSpPr/>
          <p:nvPr/>
        </p:nvCxnSpPr>
        <p:spPr>
          <a:xfrm>
            <a:off x="5652120" y="2571750"/>
            <a:ext cx="576064" cy="0"/>
          </a:xfrm>
          <a:prstGeom prst="line">
            <a:avLst/>
          </a:prstGeom>
          <a:ln w="57150">
            <a:solidFill>
              <a:srgbClr val="FF0000"/>
            </a:solidFill>
          </a:ln>
          <a:effectLst>
            <a:glow rad="228600">
              <a:schemeClr val="accent1">
                <a:satMod val="175000"/>
                <a:alpha val="4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67" name="Arc 66"/>
          <p:cNvSpPr/>
          <p:nvPr/>
        </p:nvSpPr>
        <p:spPr>
          <a:xfrm>
            <a:off x="6011863" y="2565400"/>
            <a:ext cx="3060700" cy="1655763"/>
          </a:xfrm>
          <a:prstGeom prst="arc">
            <a:avLst>
              <a:gd name="adj1" fmla="val 10790163"/>
              <a:gd name="adj2" fmla="val 21537413"/>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68" name="TextBox 67"/>
          <p:cNvSpPr txBox="1"/>
          <p:nvPr/>
        </p:nvSpPr>
        <p:spPr>
          <a:xfrm>
            <a:off x="1763713" y="1773238"/>
            <a:ext cx="2663825" cy="476250"/>
          </a:xfrm>
          <a:prstGeom prst="rect">
            <a:avLst/>
          </a:prstGeom>
          <a:noFill/>
        </p:spPr>
        <p:txBody>
          <a:bodyPr>
            <a:spAutoFit/>
          </a:bodyPr>
          <a:lstStyle/>
          <a:p>
            <a:pPr algn="ctr">
              <a:defRPr/>
            </a:pPr>
            <a:r>
              <a:rPr lang="en-US" sz="1300" b="1" dirty="0">
                <a:solidFill>
                  <a:prstClr val="black"/>
                </a:solidFill>
              </a:rPr>
              <a:t>God’s Historical Old Covenant</a:t>
            </a:r>
          </a:p>
          <a:p>
            <a:pPr algn="ctr">
              <a:defRPr/>
            </a:pPr>
            <a:r>
              <a:rPr lang="en-US" sz="1200" dirty="0">
                <a:solidFill>
                  <a:prstClr val="black"/>
                </a:solidFill>
              </a:rPr>
              <a:t>(Everlasting Gospel - OT Era)</a:t>
            </a:r>
          </a:p>
        </p:txBody>
      </p:sp>
      <p:sp>
        <p:nvSpPr>
          <p:cNvPr id="69" name="TextBox 68"/>
          <p:cNvSpPr txBox="1"/>
          <p:nvPr/>
        </p:nvSpPr>
        <p:spPr>
          <a:xfrm>
            <a:off x="0" y="4509120"/>
            <a:ext cx="118762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Creation</a:t>
            </a:r>
          </a:p>
        </p:txBody>
      </p:sp>
      <p:sp>
        <p:nvSpPr>
          <p:cNvPr id="70" name="TextBox 69"/>
          <p:cNvSpPr txBox="1"/>
          <p:nvPr/>
        </p:nvSpPr>
        <p:spPr>
          <a:xfrm>
            <a:off x="251520" y="4293096"/>
            <a:ext cx="180020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Post-Fall Adam</a:t>
            </a:r>
          </a:p>
        </p:txBody>
      </p:sp>
      <p:sp>
        <p:nvSpPr>
          <p:cNvPr id="71" name="TextBox 70"/>
          <p:cNvSpPr txBox="1"/>
          <p:nvPr/>
        </p:nvSpPr>
        <p:spPr>
          <a:xfrm>
            <a:off x="683568" y="4005064"/>
            <a:ext cx="936104"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Noah</a:t>
            </a:r>
          </a:p>
        </p:txBody>
      </p:sp>
      <p:sp>
        <p:nvSpPr>
          <p:cNvPr id="73" name="TextBox 72"/>
          <p:cNvSpPr txBox="1"/>
          <p:nvPr/>
        </p:nvSpPr>
        <p:spPr>
          <a:xfrm>
            <a:off x="1115616" y="3861048"/>
            <a:ext cx="1440160"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Abraham</a:t>
            </a:r>
          </a:p>
        </p:txBody>
      </p:sp>
      <p:sp>
        <p:nvSpPr>
          <p:cNvPr id="74" name="TextBox 73"/>
          <p:cNvSpPr txBox="1"/>
          <p:nvPr/>
        </p:nvSpPr>
        <p:spPr>
          <a:xfrm>
            <a:off x="1619672" y="3645024"/>
            <a:ext cx="1944216"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Israel</a:t>
            </a:r>
          </a:p>
        </p:txBody>
      </p:sp>
      <p:sp>
        <p:nvSpPr>
          <p:cNvPr id="75" name="TextBox 74"/>
          <p:cNvSpPr txBox="1"/>
          <p:nvPr/>
        </p:nvSpPr>
        <p:spPr>
          <a:xfrm>
            <a:off x="4788024" y="3645024"/>
            <a:ext cx="1008112" cy="292388"/>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1300" dirty="0">
                <a:ln w="50800"/>
                <a:solidFill>
                  <a:sysClr val="windowText" lastClr="000000"/>
                </a:solidFill>
              </a:rPr>
              <a:t>David</a:t>
            </a:r>
          </a:p>
        </p:txBody>
      </p:sp>
      <p:sp>
        <p:nvSpPr>
          <p:cNvPr id="76" name="TextBox 75"/>
          <p:cNvSpPr txBox="1"/>
          <p:nvPr/>
        </p:nvSpPr>
        <p:spPr>
          <a:xfrm>
            <a:off x="5868144" y="3501008"/>
            <a:ext cx="1296144" cy="369332"/>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a:ln w="50800"/>
                <a:solidFill>
                  <a:sysClr val="windowText" lastClr="000000"/>
                </a:solidFill>
              </a:rPr>
              <a:t>JESUS</a:t>
            </a:r>
          </a:p>
        </p:txBody>
      </p:sp>
      <p:sp>
        <p:nvSpPr>
          <p:cNvPr id="77" name="TextBox 76"/>
          <p:cNvSpPr txBox="1"/>
          <p:nvPr/>
        </p:nvSpPr>
        <p:spPr>
          <a:xfrm>
            <a:off x="6011863" y="2781300"/>
            <a:ext cx="3132137" cy="476250"/>
          </a:xfrm>
          <a:prstGeom prst="rect">
            <a:avLst/>
          </a:prstGeom>
          <a:noFill/>
        </p:spPr>
        <p:txBody>
          <a:bodyPr>
            <a:spAutoFit/>
          </a:bodyPr>
          <a:lstStyle/>
          <a:p>
            <a:pPr algn="ctr">
              <a:defRPr/>
            </a:pPr>
            <a:r>
              <a:rPr lang="en-US" sz="1300" b="1" dirty="0">
                <a:solidFill>
                  <a:prstClr val="black"/>
                </a:solidFill>
              </a:rPr>
              <a:t>God’s Historical New Covenant</a:t>
            </a:r>
          </a:p>
          <a:p>
            <a:pPr algn="ctr">
              <a:defRPr/>
            </a:pPr>
            <a:r>
              <a:rPr lang="en-US" sz="1200" dirty="0">
                <a:solidFill>
                  <a:prstClr val="black"/>
                </a:solidFill>
              </a:rPr>
              <a:t>(Everlasting Gospel - NT Era)</a:t>
            </a:r>
          </a:p>
        </p:txBody>
      </p:sp>
      <p:sp>
        <p:nvSpPr>
          <p:cNvPr id="78" name="Arc 77"/>
          <p:cNvSpPr/>
          <p:nvPr/>
        </p:nvSpPr>
        <p:spPr>
          <a:xfrm rot="10800000">
            <a:off x="107950" y="333375"/>
            <a:ext cx="8964613" cy="6119813"/>
          </a:xfrm>
          <a:prstGeom prst="arc">
            <a:avLst>
              <a:gd name="adj1" fmla="val 10818358"/>
              <a:gd name="adj2" fmla="val 21565171"/>
            </a:avLst>
          </a:prstGeom>
          <a:ln w="38100">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79" name="TextBox 78"/>
          <p:cNvSpPr txBox="1"/>
          <p:nvPr/>
        </p:nvSpPr>
        <p:spPr>
          <a:xfrm>
            <a:off x="1752600" y="5739933"/>
            <a:ext cx="6019800" cy="569387"/>
          </a:xfrm>
          <a:prstGeom prst="rect">
            <a:avLst/>
          </a:prstGeom>
          <a:noFill/>
        </p:spPr>
        <p:txBody>
          <a:bodyPr wrap="square">
            <a:spAutoFit/>
          </a:bodyPr>
          <a:lstStyle/>
          <a:p>
            <a:pPr algn="ctr">
              <a:defRPr/>
            </a:pPr>
            <a:r>
              <a:rPr lang="en-US" sz="1700" b="1" dirty="0">
                <a:solidFill>
                  <a:prstClr val="black"/>
                </a:solidFill>
              </a:rPr>
              <a:t>Holy-Spirit-Generated </a:t>
            </a:r>
            <a:r>
              <a:rPr lang="en-US" sz="1700" b="1" dirty="0">
                <a:solidFill>
                  <a:prstClr val="black"/>
                </a:solidFill>
                <a:effectLst>
                  <a:glow rad="139700">
                    <a:srgbClr val="4F81BD">
                      <a:satMod val="175000"/>
                      <a:alpha val="40000"/>
                    </a:srgbClr>
                  </a:glow>
                </a:effectLst>
              </a:rPr>
              <a:t>New Covenant Experience  </a:t>
            </a:r>
            <a:r>
              <a:rPr lang="en-US" sz="1700" b="1" dirty="0">
                <a:solidFill>
                  <a:prstClr val="black"/>
                </a:solidFill>
              </a:rPr>
              <a:t>– </a:t>
            </a:r>
          </a:p>
          <a:p>
            <a:pPr algn="ctr">
              <a:defRPr/>
            </a:pPr>
            <a:r>
              <a:rPr lang="en-US" sz="1400" dirty="0">
                <a:solidFill>
                  <a:prstClr val="black"/>
                </a:solidFill>
              </a:rPr>
              <a:t>Gospel Accepted and Internalized</a:t>
            </a:r>
          </a:p>
        </p:txBody>
      </p:sp>
      <p:sp>
        <p:nvSpPr>
          <p:cNvPr id="80" name="Arc 79"/>
          <p:cNvSpPr/>
          <p:nvPr/>
        </p:nvSpPr>
        <p:spPr>
          <a:xfrm rot="10800000">
            <a:off x="395288" y="1341438"/>
            <a:ext cx="8677275" cy="4248150"/>
          </a:xfrm>
          <a:prstGeom prst="arc">
            <a:avLst>
              <a:gd name="adj1" fmla="val 10800022"/>
              <a:gd name="adj2" fmla="val 5"/>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81" name="TextBox 80"/>
          <p:cNvSpPr txBox="1"/>
          <p:nvPr/>
        </p:nvSpPr>
        <p:spPr>
          <a:xfrm>
            <a:off x="1979712" y="4840813"/>
            <a:ext cx="5400600" cy="569387"/>
          </a:xfrm>
          <a:prstGeom prst="rect">
            <a:avLst/>
          </a:prstGeom>
          <a:noFill/>
        </p:spPr>
        <p:txBody>
          <a:bodyPr>
            <a:spAutoFit/>
          </a:bodyPr>
          <a:lstStyle/>
          <a:p>
            <a:pPr algn="ctr">
              <a:defRPr/>
            </a:pPr>
            <a:r>
              <a:rPr lang="en-US" sz="1700" b="1" dirty="0">
                <a:solidFill>
                  <a:prstClr val="black"/>
                </a:solidFill>
              </a:rPr>
              <a:t>Sinful-Nature-Generated </a:t>
            </a:r>
            <a:r>
              <a:rPr lang="en-US" sz="1700" b="1" dirty="0">
                <a:solidFill>
                  <a:prstClr val="black"/>
                </a:solidFill>
                <a:effectLst>
                  <a:glow rad="139700">
                    <a:srgbClr val="8064A2">
                      <a:satMod val="175000"/>
                      <a:alpha val="40000"/>
                    </a:srgbClr>
                  </a:glow>
                </a:effectLst>
              </a:rPr>
              <a:t>Old Covenant Experience</a:t>
            </a:r>
            <a:r>
              <a:rPr lang="en-US" sz="1400" b="1" dirty="0">
                <a:solidFill>
                  <a:prstClr val="black"/>
                </a:solidFill>
                <a:effectLst>
                  <a:glow rad="139700">
                    <a:srgbClr val="8064A2">
                      <a:satMod val="175000"/>
                      <a:alpha val="40000"/>
                    </a:srgbClr>
                  </a:glow>
                </a:effectLst>
              </a:rPr>
              <a:t> </a:t>
            </a:r>
            <a:r>
              <a:rPr lang="en-US" sz="1400" b="1" dirty="0">
                <a:solidFill>
                  <a:prstClr val="black"/>
                </a:solidFill>
              </a:rPr>
              <a:t>– </a:t>
            </a:r>
          </a:p>
          <a:p>
            <a:pPr algn="ctr">
              <a:defRPr/>
            </a:pPr>
            <a:r>
              <a:rPr lang="en-US" sz="1400" dirty="0">
                <a:solidFill>
                  <a:prstClr val="black"/>
                </a:solidFill>
              </a:rPr>
              <a:t>Gospel Perverted and Externalized</a:t>
            </a:r>
          </a:p>
        </p:txBody>
      </p:sp>
      <p:sp>
        <p:nvSpPr>
          <p:cNvPr id="82" name="TextBox 81"/>
          <p:cNvSpPr txBox="1"/>
          <p:nvPr/>
        </p:nvSpPr>
        <p:spPr>
          <a:xfrm>
            <a:off x="1979712" y="4077072"/>
            <a:ext cx="5184576" cy="353943"/>
          </a:xfrm>
          <a:prstGeom prst="rect">
            <a:avLst/>
          </a:prstGeom>
          <a:noFill/>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700" b="1" dirty="0">
                <a:ln w="50800"/>
                <a:solidFill>
                  <a:sysClr val="windowText" lastClr="000000"/>
                </a:solidFill>
              </a:rPr>
              <a:t>Humanity’s Response to God’s Gift (</a:t>
            </a:r>
            <a:r>
              <a:rPr lang="en-US" sz="1700" b="1" dirty="0">
                <a:ln w="50800"/>
                <a:solidFill>
                  <a:sysClr val="windowText" lastClr="000000"/>
                </a:solidFill>
                <a:effectLst>
                  <a:glow rad="139700">
                    <a:srgbClr val="4F81BD">
                      <a:satMod val="175000"/>
                      <a:alpha val="40000"/>
                    </a:srgbClr>
                  </a:glow>
                </a:effectLst>
              </a:rPr>
              <a:t>faith </a:t>
            </a:r>
            <a:r>
              <a:rPr lang="en-US" sz="1700" b="1" dirty="0">
                <a:ln w="50800"/>
                <a:solidFill>
                  <a:sysClr val="windowText" lastClr="000000"/>
                </a:solidFill>
              </a:rPr>
              <a:t>or </a:t>
            </a:r>
            <a:r>
              <a:rPr lang="en-US" sz="1700" b="1" dirty="0">
                <a:ln w="50800"/>
                <a:solidFill>
                  <a:sysClr val="windowText" lastClr="000000"/>
                </a:solidFill>
                <a:effectLst>
                  <a:glow rad="139700">
                    <a:srgbClr val="8064A2">
                      <a:satMod val="175000"/>
                      <a:alpha val="40000"/>
                    </a:srgbClr>
                  </a:glow>
                </a:effectLst>
              </a:rPr>
              <a:t>disbelief</a:t>
            </a:r>
            <a:r>
              <a:rPr lang="en-US" sz="1700" b="1" dirty="0">
                <a:ln w="50800"/>
                <a:solidFill>
                  <a:sysClr val="windowText" lastClr="000000"/>
                </a:solidFill>
              </a:rPr>
              <a:t>)</a:t>
            </a:r>
          </a:p>
        </p:txBody>
      </p:sp>
      <p:cxnSp>
        <p:nvCxnSpPr>
          <p:cNvPr id="85" name="Straight Connector 84"/>
          <p:cNvCxnSpPr/>
          <p:nvPr/>
        </p:nvCxnSpPr>
        <p:spPr>
          <a:xfrm rot="16200000" flipH="1">
            <a:off x="3420268" y="2996407"/>
            <a:ext cx="57626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3492500" y="2924175"/>
            <a:ext cx="142875" cy="144463"/>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7" name="Rectangle 86"/>
          <p:cNvSpPr/>
          <p:nvPr/>
        </p:nvSpPr>
        <p:spPr>
          <a:xfrm>
            <a:off x="3203575" y="3068638"/>
            <a:ext cx="215900" cy="144462"/>
          </a:xfrm>
          <a:prstGeom prst="rect">
            <a:avLst/>
          </a:prstGeom>
          <a:ln w="1270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8" name="Oval 87"/>
          <p:cNvSpPr/>
          <p:nvPr/>
        </p:nvSpPr>
        <p:spPr>
          <a:xfrm>
            <a:off x="3241675" y="3141663"/>
            <a:ext cx="46038"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9" name="Oval 88"/>
          <p:cNvSpPr/>
          <p:nvPr/>
        </p:nvSpPr>
        <p:spPr>
          <a:xfrm>
            <a:off x="3348038" y="3141663"/>
            <a:ext cx="46037" cy="44450"/>
          </a:xfrm>
          <a:prstGeom prst="ellipse">
            <a:avLst/>
          </a:prstGeom>
          <a:ln>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90" name="Picture 89" descr="menora.gif"/>
          <p:cNvPicPr>
            <a:picLocks noChangeAspect="1"/>
          </p:cNvPicPr>
          <p:nvPr/>
        </p:nvPicPr>
        <p:blipFill>
          <a:blip r:embed="rId3" cstate="print"/>
          <a:srcRect/>
          <a:stretch>
            <a:fillRect/>
          </a:stretch>
        </p:blipFill>
        <p:spPr bwMode="auto">
          <a:xfrm>
            <a:off x="3203575" y="2781300"/>
            <a:ext cx="220663" cy="220663"/>
          </a:xfrm>
          <a:prstGeom prst="rect">
            <a:avLst/>
          </a:prstGeom>
          <a:noFill/>
          <a:ln w="9525">
            <a:noFill/>
            <a:miter lim="800000"/>
            <a:headEnd/>
            <a:tailEnd/>
          </a:ln>
        </p:spPr>
      </p:pic>
      <p:cxnSp>
        <p:nvCxnSpPr>
          <p:cNvPr id="92" name="Straight Connector 91"/>
          <p:cNvCxnSpPr/>
          <p:nvPr/>
        </p:nvCxnSpPr>
        <p:spPr>
          <a:xfrm>
            <a:off x="2987675" y="2708275"/>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2987675" y="3284538"/>
            <a:ext cx="136842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067968" y="2996407"/>
            <a:ext cx="57626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879725" y="2816225"/>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79725" y="3176588"/>
            <a:ext cx="21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0200" y="2852738"/>
            <a:ext cx="144463" cy="288925"/>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3" name="Flowchart: Delay 112"/>
          <p:cNvSpPr/>
          <p:nvPr/>
        </p:nvSpPr>
        <p:spPr>
          <a:xfrm rot="16200000">
            <a:off x="4103687" y="2960688"/>
            <a:ext cx="144463" cy="71438"/>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4" name="Flowchart: Delay 113"/>
          <p:cNvSpPr/>
          <p:nvPr/>
        </p:nvSpPr>
        <p:spPr>
          <a:xfrm rot="16200000">
            <a:off x="4175919" y="2959894"/>
            <a:ext cx="144463" cy="73025"/>
          </a:xfrm>
          <a:prstGeom prst="flowChartDelay">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5" name="Rectangle 114"/>
          <p:cNvSpPr/>
          <p:nvPr/>
        </p:nvSpPr>
        <p:spPr>
          <a:xfrm>
            <a:off x="2124075" y="2924175"/>
            <a:ext cx="215900" cy="217488"/>
          </a:xfrm>
          <a:prstGeom prst="rect">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6" name="Oval 115"/>
          <p:cNvSpPr/>
          <p:nvPr/>
        </p:nvSpPr>
        <p:spPr>
          <a:xfrm flipH="1" flipV="1">
            <a:off x="2555875" y="2924175"/>
            <a:ext cx="263525" cy="225425"/>
          </a:xfrm>
          <a:prstGeom prst="ellipse">
            <a:avLst/>
          </a:prstGeom>
          <a:ln w="6350">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117" name="Picture 116" descr="SHEEP.gif"/>
          <p:cNvPicPr>
            <a:picLocks noChangeAspect="1"/>
          </p:cNvPicPr>
          <p:nvPr/>
        </p:nvPicPr>
        <p:blipFill>
          <a:blip r:embed="rId4" cstate="print"/>
          <a:srcRect/>
          <a:stretch>
            <a:fillRect/>
          </a:stretch>
        </p:blipFill>
        <p:spPr bwMode="auto">
          <a:xfrm>
            <a:off x="1835150" y="2997200"/>
            <a:ext cx="230188" cy="174625"/>
          </a:xfrm>
          <a:prstGeom prst="rect">
            <a:avLst/>
          </a:prstGeom>
          <a:noFill/>
          <a:ln w="9525">
            <a:noFill/>
            <a:miter lim="800000"/>
            <a:headEnd/>
            <a:tailEnd/>
          </a:ln>
        </p:spPr>
      </p:pic>
      <p:sp>
        <p:nvSpPr>
          <p:cNvPr id="51" name="TextBox 50"/>
          <p:cNvSpPr txBox="1">
            <a:spLocks noChangeArrowheads="1"/>
          </p:cNvSpPr>
          <p:nvPr/>
        </p:nvSpPr>
        <p:spPr bwMode="auto">
          <a:xfrm>
            <a:off x="2339975" y="2416175"/>
            <a:ext cx="2592388" cy="292100"/>
          </a:xfrm>
          <a:prstGeom prst="rect">
            <a:avLst/>
          </a:prstGeom>
          <a:noFill/>
          <a:ln w="9525">
            <a:noFill/>
            <a:miter lim="800000"/>
            <a:headEnd/>
            <a:tailEnd/>
          </a:ln>
        </p:spPr>
        <p:txBody>
          <a:bodyPr>
            <a:spAutoFit/>
          </a:bodyPr>
          <a:lstStyle/>
          <a:p>
            <a:pPr algn="ctr" fontAlgn="base">
              <a:spcBef>
                <a:spcPct val="0"/>
              </a:spcBef>
              <a:spcAft>
                <a:spcPct val="0"/>
              </a:spcAft>
            </a:pPr>
            <a:r>
              <a:rPr lang="en-US" sz="1300" b="1">
                <a:solidFill>
                  <a:prstClr val="black"/>
                </a:solidFill>
              </a:rPr>
              <a:t>Gospel In Symbols</a:t>
            </a:r>
          </a:p>
        </p:txBody>
      </p:sp>
      <p:sp>
        <p:nvSpPr>
          <p:cNvPr id="54" name="TextBox 53"/>
          <p:cNvSpPr txBox="1">
            <a:spLocks noChangeArrowheads="1"/>
          </p:cNvSpPr>
          <p:nvPr/>
        </p:nvSpPr>
        <p:spPr bwMode="auto">
          <a:xfrm rot="-5400000">
            <a:off x="-655637" y="1492250"/>
            <a:ext cx="1619250"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Eternity Past</a:t>
            </a:r>
          </a:p>
        </p:txBody>
      </p:sp>
      <p:sp>
        <p:nvSpPr>
          <p:cNvPr id="55" name="TextBox 54"/>
          <p:cNvSpPr txBox="1">
            <a:spLocks noChangeArrowheads="1"/>
          </p:cNvSpPr>
          <p:nvPr/>
        </p:nvSpPr>
        <p:spPr bwMode="auto">
          <a:xfrm rot="-5400000">
            <a:off x="8179594" y="1348581"/>
            <a:ext cx="1620838" cy="307975"/>
          </a:xfrm>
          <a:prstGeom prst="rect">
            <a:avLst/>
          </a:prstGeom>
          <a:noFill/>
          <a:ln w="9525">
            <a:noFill/>
            <a:miter lim="800000"/>
            <a:headEnd/>
            <a:tailEnd/>
          </a:ln>
        </p:spPr>
        <p:txBody>
          <a:bodyPr>
            <a:spAutoFit/>
          </a:bodyPr>
          <a:lstStyle/>
          <a:p>
            <a:pPr fontAlgn="base">
              <a:spcBef>
                <a:spcPct val="0"/>
              </a:spcBef>
              <a:spcAft>
                <a:spcPct val="0"/>
              </a:spcAft>
            </a:pPr>
            <a:r>
              <a:rPr lang="en-US" sz="1400" b="1">
                <a:solidFill>
                  <a:prstClr val="black"/>
                </a:solidFill>
              </a:rPr>
              <a:t>Eternal Life</a:t>
            </a:r>
          </a:p>
        </p:txBody>
      </p:sp>
      <p:sp>
        <p:nvSpPr>
          <p:cNvPr id="98" name="Arc 97"/>
          <p:cNvSpPr/>
          <p:nvPr/>
        </p:nvSpPr>
        <p:spPr>
          <a:xfrm>
            <a:off x="0" y="404813"/>
            <a:ext cx="9144000" cy="6192837"/>
          </a:xfrm>
          <a:prstGeom prst="arc">
            <a:avLst>
              <a:gd name="adj1" fmla="val 11338611"/>
              <a:gd name="adj2" fmla="val 21034553"/>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solidFill>
                <a:prstClr val="black"/>
              </a:solidFill>
            </a:endParaRPr>
          </a:p>
        </p:txBody>
      </p:sp>
      <p:sp>
        <p:nvSpPr>
          <p:cNvPr id="56" name="TextBox 55"/>
          <p:cNvSpPr txBox="1"/>
          <p:nvPr/>
        </p:nvSpPr>
        <p:spPr>
          <a:xfrm>
            <a:off x="4953000" y="1524000"/>
            <a:ext cx="2819400" cy="646331"/>
          </a:xfrm>
          <a:prstGeom prst="rect">
            <a:avLst/>
          </a:prstGeom>
          <a:noFill/>
          <a:effectLst>
            <a:glow rad="228600">
              <a:schemeClr val="accent2">
                <a:satMod val="175000"/>
                <a:alpha val="40000"/>
              </a:schemeClr>
            </a:glow>
          </a:effectLst>
        </p:spPr>
        <p:txBody>
          <a:bodyPr wrap="square" rtlCol="0">
            <a:spAutoFit/>
          </a:bodyPr>
          <a:lstStyle/>
          <a:p>
            <a:pPr algn="ctr"/>
            <a:r>
              <a:rPr lang="en-US" b="1" dirty="0">
                <a:solidFill>
                  <a:prstClr val="black"/>
                </a:solidFill>
                <a:effectLst>
                  <a:glow rad="228600">
                    <a:srgbClr val="C0504D">
                      <a:satMod val="175000"/>
                      <a:alpha val="40000"/>
                    </a:srgbClr>
                  </a:glow>
                </a:effectLst>
              </a:rPr>
              <a:t>Above the line</a:t>
            </a:r>
          </a:p>
          <a:p>
            <a:pPr algn="ctr"/>
            <a:r>
              <a:rPr lang="en-US" b="1" dirty="0">
                <a:solidFill>
                  <a:prstClr val="black"/>
                </a:solidFill>
                <a:effectLst>
                  <a:glow rad="228600">
                    <a:srgbClr val="C0504D">
                      <a:satMod val="175000"/>
                      <a:alpha val="40000"/>
                    </a:srgbClr>
                  </a:glow>
                </a:effectLst>
              </a:rPr>
              <a:t>Historical Orientation</a:t>
            </a:r>
          </a:p>
        </p:txBody>
      </p:sp>
      <p:sp>
        <p:nvSpPr>
          <p:cNvPr id="58" name="TextBox 57"/>
          <p:cNvSpPr txBox="1"/>
          <p:nvPr/>
        </p:nvSpPr>
        <p:spPr>
          <a:xfrm>
            <a:off x="4953000" y="4343400"/>
            <a:ext cx="2819400" cy="646331"/>
          </a:xfrm>
          <a:prstGeom prst="rect">
            <a:avLst/>
          </a:prstGeom>
          <a:noFill/>
        </p:spPr>
        <p:txBody>
          <a:bodyPr wrap="square" rtlCol="0">
            <a:spAutoFit/>
          </a:bodyPr>
          <a:lstStyle/>
          <a:p>
            <a:pPr algn="ctr"/>
            <a:r>
              <a:rPr lang="en-US" b="1" dirty="0">
                <a:solidFill>
                  <a:prstClr val="black"/>
                </a:solidFill>
                <a:effectLst>
                  <a:glow rad="228600">
                    <a:srgbClr val="C0504D">
                      <a:satMod val="175000"/>
                      <a:alpha val="40000"/>
                    </a:srgbClr>
                  </a:glow>
                </a:effectLst>
              </a:rPr>
              <a:t>Below the line</a:t>
            </a:r>
          </a:p>
          <a:p>
            <a:pPr algn="ctr"/>
            <a:r>
              <a:rPr lang="en-US" b="1" dirty="0">
                <a:solidFill>
                  <a:prstClr val="black"/>
                </a:solidFill>
                <a:effectLst>
                  <a:glow rad="228600">
                    <a:srgbClr val="C0504D">
                      <a:satMod val="175000"/>
                      <a:alpha val="40000"/>
                    </a:srgbClr>
                  </a:glow>
                </a:effectLst>
              </a:rPr>
              <a:t>Experiential Orientation</a:t>
            </a:r>
          </a:p>
        </p:txBody>
      </p:sp>
      <p:cxnSp>
        <p:nvCxnSpPr>
          <p:cNvPr id="59" name="Straight Connector 58"/>
          <p:cNvCxnSpPr/>
          <p:nvPr/>
        </p:nvCxnSpPr>
        <p:spPr>
          <a:xfrm>
            <a:off x="2209800" y="2209800"/>
            <a:ext cx="17526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705600" y="3200400"/>
            <a:ext cx="1752600" cy="12576"/>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6019800" y="2590800"/>
            <a:ext cx="3048000" cy="307777"/>
          </a:xfrm>
          <a:prstGeom prst="rect">
            <a:avLst/>
          </a:prstGeom>
          <a:noFill/>
        </p:spPr>
        <p:txBody>
          <a:bodyPr wrap="square" rtlCol="0">
            <a:spAutoFit/>
          </a:bodyPr>
          <a:lstStyle/>
          <a:p>
            <a:pPr algn="ctr"/>
            <a:r>
              <a:rPr lang="en-US" sz="1400" b="1" dirty="0">
                <a:solidFill>
                  <a:prstClr val="black"/>
                </a:solidFill>
                <a:effectLst>
                  <a:glow rad="139700">
                    <a:srgbClr val="4F81BD">
                      <a:satMod val="175000"/>
                      <a:alpha val="40000"/>
                    </a:srgbClr>
                  </a:glow>
                </a:effectLst>
              </a:rPr>
              <a:t>New Covenant DNA</a:t>
            </a:r>
            <a:endParaRPr lang="en-US" sz="1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63" name="TextBox 62"/>
          <p:cNvSpPr txBox="1"/>
          <p:nvPr/>
        </p:nvSpPr>
        <p:spPr>
          <a:xfrm>
            <a:off x="1600200" y="1600200"/>
            <a:ext cx="3048000" cy="307777"/>
          </a:xfrm>
          <a:prstGeom prst="rect">
            <a:avLst/>
          </a:prstGeom>
          <a:noFill/>
        </p:spPr>
        <p:txBody>
          <a:bodyPr wrap="square" rtlCol="0">
            <a:spAutoFit/>
          </a:bodyPr>
          <a:lstStyle/>
          <a:p>
            <a:pPr algn="ctr"/>
            <a:r>
              <a:rPr lang="en-US" sz="1400" b="1" dirty="0">
                <a:solidFill>
                  <a:prstClr val="black"/>
                </a:solidFill>
                <a:effectLst>
                  <a:glow rad="139700">
                    <a:srgbClr val="4F81BD">
                      <a:satMod val="175000"/>
                      <a:alpha val="40000"/>
                    </a:srgbClr>
                  </a:glow>
                </a:effectLst>
              </a:rPr>
              <a:t>New Covenant DNA</a:t>
            </a:r>
            <a:endParaRPr lang="en-US" sz="1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64" name="TextBox 63"/>
          <p:cNvSpPr txBox="1"/>
          <p:nvPr/>
        </p:nvSpPr>
        <p:spPr>
          <a:xfrm>
            <a:off x="457200" y="6396335"/>
            <a:ext cx="8229600" cy="461665"/>
          </a:xfrm>
          <a:prstGeom prst="rect">
            <a:avLst/>
          </a:prstGeom>
          <a:noFill/>
          <a:ln>
            <a:noFill/>
          </a:ln>
        </p:spPr>
        <p:txBody>
          <a:bodyPr wrap="square" rtlCol="0">
            <a:spAutoFit/>
          </a:bodyPr>
          <a:lstStyle/>
          <a:p>
            <a:pPr algn="ctr"/>
            <a:r>
              <a:rPr lang="en-US" sz="2400" b="1" i="1" dirty="0" smtClean="0">
                <a:solidFill>
                  <a:prstClr val="black"/>
                </a:solidFill>
                <a:effectLst>
                  <a:glow rad="101600">
                    <a:srgbClr val="1F497D">
                      <a:lumMod val="60000"/>
                      <a:lumOff val="40000"/>
                      <a:alpha val="60000"/>
                    </a:srgbClr>
                  </a:glow>
                </a:effectLst>
              </a:rPr>
              <a:t>Patriarchs and Prophets </a:t>
            </a:r>
            <a:r>
              <a:rPr lang="en-US" sz="2400" b="1" dirty="0" smtClean="0">
                <a:solidFill>
                  <a:prstClr val="black"/>
                </a:solidFill>
                <a:effectLst>
                  <a:glow rad="101600">
                    <a:srgbClr val="1F497D">
                      <a:lumMod val="60000"/>
                      <a:lumOff val="40000"/>
                      <a:alpha val="60000"/>
                    </a:srgbClr>
                  </a:glow>
                </a:effectLst>
              </a:rPr>
              <a:t>– Chapter 32?</a:t>
            </a:r>
            <a:endParaRPr lang="en-US" sz="2400" b="1" dirty="0">
              <a:solidFill>
                <a:prstClr val="black"/>
              </a:solidFill>
              <a:effectLst>
                <a:glow rad="101600">
                  <a:srgbClr val="1F497D">
                    <a:lumMod val="60000"/>
                    <a:lumOff val="40000"/>
                    <a:alpha val="60000"/>
                  </a:srgbClr>
                </a:glow>
              </a:effectLst>
            </a:endParaRPr>
          </a:p>
        </p:txBody>
      </p:sp>
    </p:spTree>
    <p:extLst>
      <p:ext uri="{BB962C8B-B14F-4D97-AF65-F5344CB8AC3E}">
        <p14:creationId xmlns:p14="http://schemas.microsoft.com/office/powerpoint/2010/main" val="13370959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
            <a:ext cx="8382000" cy="1196752"/>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b="1" dirty="0" smtClean="0">
                <a:ln>
                  <a:prstDash val="solid"/>
                </a:ln>
                <a:solidFill>
                  <a:srgbClr val="D3B6E8"/>
                </a:solidFill>
                <a:effectLst>
                  <a:outerShdw blurRad="88000" dist="50800" dir="5040000" algn="tl">
                    <a:schemeClr val="accent4">
                      <a:tint val="80000"/>
                      <a:satMod val="250000"/>
                      <a:alpha val="45000"/>
                    </a:schemeClr>
                  </a:outerShdw>
                </a:effectLst>
              </a:rPr>
              <a:t>The New Covenant</a:t>
            </a:r>
            <a:endParaRPr lang="en-US" b="1" dirty="0">
              <a:ln>
                <a:prstDash val="solid"/>
              </a:ln>
              <a:solidFill>
                <a:srgbClr val="D3B6E8"/>
              </a:solidFill>
              <a:effectLst>
                <a:outerShdw blurRad="88000" dist="50800" dir="5040000" algn="tl">
                  <a:schemeClr val="accent4">
                    <a:tint val="80000"/>
                    <a:satMod val="250000"/>
                    <a:alpha val="45000"/>
                  </a:schemeClr>
                </a:outerShdw>
              </a:effectLst>
            </a:endParaRPr>
          </a:p>
        </p:txBody>
      </p:sp>
      <p:sp>
        <p:nvSpPr>
          <p:cNvPr id="7" name="Content Placeholder 2"/>
          <p:cNvSpPr>
            <a:spLocks noGrp="1"/>
          </p:cNvSpPr>
          <p:nvPr>
            <p:ph idx="1"/>
          </p:nvPr>
        </p:nvSpPr>
        <p:spPr>
          <a:xfrm>
            <a:off x="611560" y="1066800"/>
            <a:ext cx="7999040" cy="4824536"/>
          </a:xfrm>
        </p:spPr>
        <p:txBody>
          <a:bodyPr>
            <a:noAutofit/>
            <a:scene3d>
              <a:camera prst="orthographicFront"/>
              <a:lightRig rig="balanced" dir="t">
                <a:rot lat="0" lon="0" rev="2100000"/>
              </a:lightRig>
            </a:scene3d>
            <a:sp3d extrusionH="57150" prstMaterial="metal">
              <a:bevelT w="38100" h="25400"/>
              <a:contourClr>
                <a:schemeClr val="bg2"/>
              </a:contourClr>
            </a:sp3d>
          </a:bodyPr>
          <a:lstStyle/>
          <a:p>
            <a:pPr marL="0" indent="0">
              <a:buNone/>
            </a:pPr>
            <a:r>
              <a:rPr lang="en-US" sz="2700" dirty="0" smtClean="0">
                <a:ln w="50800"/>
                <a:effectLst>
                  <a:outerShdw blurRad="38100" dist="38100" dir="2700000" algn="tl">
                    <a:srgbClr val="000000">
                      <a:alpha val="43137"/>
                    </a:srgbClr>
                  </a:outerShdw>
                </a:effectLst>
                <a:latin typeface="Calibri" pitchFamily="34" charset="0"/>
              </a:rPr>
              <a:t>“This is the covenant I will make with the house of Israel after that time, declares the Lord.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[1]</a:t>
            </a:r>
            <a:r>
              <a:rPr lang="en-US" sz="2700" baseline="30000" dirty="0" smtClean="0">
                <a:ln w="50800"/>
                <a:effectLst>
                  <a:outerShdw blurRad="38100" dist="38100" dir="2700000" algn="tl">
                    <a:srgbClr val="000000">
                      <a:alpha val="43137"/>
                    </a:srgbClr>
                  </a:outerShdw>
                </a:effectLst>
                <a:latin typeface="Calibri" pitchFamily="34" charset="0"/>
              </a:rPr>
              <a:t> </a:t>
            </a:r>
            <a:r>
              <a:rPr lang="en-US" sz="2700" dirty="0" smtClean="0">
                <a:ln w="50800"/>
                <a:effectLst>
                  <a:outerShdw blurRad="38100" dist="38100" dir="2700000" algn="tl">
                    <a:srgbClr val="000000">
                      <a:alpha val="43137"/>
                    </a:srgbClr>
                  </a:outerShdw>
                </a:effectLst>
                <a:latin typeface="Calibri" pitchFamily="34" charset="0"/>
              </a:rPr>
              <a:t>I will put my laws in their minds and write them on their hearts.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[2] </a:t>
            </a:r>
            <a:r>
              <a:rPr lang="en-US" sz="2700" dirty="0" smtClean="0">
                <a:ln w="50800"/>
                <a:effectLst>
                  <a:outerShdw blurRad="38100" dist="38100" dir="2700000" algn="tl">
                    <a:srgbClr val="000000">
                      <a:alpha val="43137"/>
                    </a:srgbClr>
                  </a:outerShdw>
                </a:effectLst>
                <a:latin typeface="Calibri" pitchFamily="34" charset="0"/>
              </a:rPr>
              <a:t>I will be their God, and they will be my people. </a:t>
            </a:r>
            <a:r>
              <a:rPr lang="en-US" sz="2700" baseline="30000" dirty="0" smtClean="0">
                <a:ln w="50800"/>
                <a:effectLst>
                  <a:outerShdw blurRad="38100" dist="38100" dir="2700000" algn="tl">
                    <a:srgbClr val="000000">
                      <a:alpha val="43137"/>
                    </a:srgbClr>
                  </a:outerShdw>
                </a:effectLst>
                <a:latin typeface="Calibri" pitchFamily="34" charset="0"/>
              </a:rPr>
              <a:t>11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[3]</a:t>
            </a:r>
            <a:r>
              <a:rPr lang="en-US" sz="2700" dirty="0" smtClean="0">
                <a:ln w="50800"/>
                <a:effectLst>
                  <a:outerShdw blurRad="38100" dist="38100" dir="2700000" algn="tl">
                    <a:srgbClr val="000000">
                      <a:alpha val="43137"/>
                    </a:srgbClr>
                  </a:outerShdw>
                </a:effectLst>
                <a:latin typeface="Calibri" pitchFamily="34" charset="0"/>
              </a:rPr>
              <a:t> No longer will a man teach his neighbor, or a man his brother, saying, 'Know the Lord,' because they will all know me, from the least of them to the greatest. </a:t>
            </a:r>
            <a:r>
              <a:rPr lang="en-US" sz="2700" baseline="30000" dirty="0" smtClean="0">
                <a:ln w="50800"/>
                <a:effectLst>
                  <a:outerShdw blurRad="38100" dist="38100" dir="2700000" algn="tl">
                    <a:srgbClr val="000000">
                      <a:alpha val="43137"/>
                    </a:srgbClr>
                  </a:outerShdw>
                </a:effectLst>
                <a:latin typeface="Calibri" pitchFamily="34" charset="0"/>
              </a:rPr>
              <a:t>12 </a:t>
            </a:r>
            <a:r>
              <a:rPr lang="en-US" sz="2700" baseline="30000" dirty="0" smtClean="0">
                <a:ln w="50800"/>
                <a:solidFill>
                  <a:srgbClr val="FF0000"/>
                </a:solidFill>
                <a:effectLst>
                  <a:outerShdw blurRad="38100" dist="38100" dir="2700000" algn="tl">
                    <a:srgbClr val="000000">
                      <a:alpha val="43137"/>
                    </a:srgbClr>
                  </a:outerShdw>
                </a:effectLst>
                <a:latin typeface="Calibri" pitchFamily="34" charset="0"/>
              </a:rPr>
              <a:t>[4] </a:t>
            </a:r>
            <a:r>
              <a:rPr lang="en-US" sz="2700" dirty="0" smtClean="0">
                <a:ln w="50800"/>
                <a:effectLst>
                  <a:outerShdw blurRad="38100" dist="38100" dir="2700000" algn="tl">
                    <a:srgbClr val="000000">
                      <a:alpha val="43137"/>
                    </a:srgbClr>
                  </a:outerShdw>
                </a:effectLst>
                <a:latin typeface="Calibri" pitchFamily="34" charset="0"/>
              </a:rPr>
              <a:t>For I will forgive their wickedness and will remember their sins no more.” 	          			                   </a:t>
            </a:r>
            <a:r>
              <a:rPr lang="en-US" sz="2700" b="1" dirty="0" smtClean="0">
                <a:ln w="50800"/>
                <a:effectLst>
                  <a:outerShdw blurRad="38100" dist="38100" dir="2700000" algn="tl">
                    <a:srgbClr val="000000">
                      <a:alpha val="43137"/>
                    </a:srgbClr>
                  </a:outerShdw>
                </a:effectLst>
                <a:latin typeface="Calibri" pitchFamily="34" charset="0"/>
              </a:rPr>
              <a:t>Heb 8:10-12 </a:t>
            </a:r>
          </a:p>
          <a:p>
            <a:pPr marL="2327275" indent="84138">
              <a:buNone/>
            </a:pPr>
            <a:r>
              <a:rPr lang="en-US" sz="2700" dirty="0" smtClean="0">
                <a:ln w="50800"/>
                <a:effectLst>
                  <a:outerShdw blurRad="38100" dist="38100" dir="2700000" algn="tl">
                    <a:srgbClr val="000000">
                      <a:alpha val="43137"/>
                    </a:srgbClr>
                  </a:outerShdw>
                </a:effectLst>
                <a:latin typeface="Calibri" pitchFamily="34" charset="0"/>
              </a:rPr>
              <a:t> </a:t>
            </a:r>
          </a:p>
          <a:p>
            <a:endParaRPr lang="en-US" sz="2700" dirty="0">
              <a:ln w="5080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2872162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hands  11.jpg"/>
          <p:cNvPicPr>
            <a:picLocks noChangeAspect="1"/>
          </p:cNvPicPr>
          <p:nvPr/>
        </p:nvPicPr>
        <p:blipFill>
          <a:blip r:embed="rId3" cstate="print"/>
          <a:stretch>
            <a:fillRect/>
          </a:stretch>
        </p:blipFill>
        <p:spPr>
          <a:xfrm>
            <a:off x="0" y="0"/>
            <a:ext cx="9144000" cy="6839299"/>
          </a:xfrm>
          <a:prstGeom prst="rect">
            <a:avLst/>
          </a:prstGeom>
        </p:spPr>
      </p:pic>
      <p:sp>
        <p:nvSpPr>
          <p:cNvPr id="6" name="TextBox 5"/>
          <p:cNvSpPr txBox="1"/>
          <p:nvPr/>
        </p:nvSpPr>
        <p:spPr>
          <a:xfrm>
            <a:off x="1066800" y="109716"/>
            <a:ext cx="6840760" cy="1261884"/>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dirty="0">
                <a:ln w="50800"/>
                <a:solidFill>
                  <a:srgbClr val="1F497D"/>
                </a:solidFill>
              </a:rPr>
              <a:t>New Covenant DNA</a:t>
            </a:r>
          </a:p>
          <a:p>
            <a:pPr algn="ctr"/>
            <a:r>
              <a:rPr lang="en-US" sz="2800" b="1" dirty="0" err="1">
                <a:ln w="50800"/>
                <a:solidFill>
                  <a:srgbClr val="1F497D"/>
                </a:solidFill>
              </a:rPr>
              <a:t>Jer</a:t>
            </a:r>
            <a:r>
              <a:rPr lang="en-US" sz="2800" b="1" dirty="0">
                <a:ln w="50800"/>
                <a:solidFill>
                  <a:srgbClr val="1F497D"/>
                </a:solidFill>
              </a:rPr>
              <a:t> 31:31-34; Heb 8:10-12</a:t>
            </a:r>
            <a:endParaRPr lang="en-US" sz="2400" b="1" dirty="0">
              <a:ln w="50800"/>
              <a:solidFill>
                <a:prstClr val="black"/>
              </a:solidFill>
            </a:endParaRPr>
          </a:p>
        </p:txBody>
      </p:sp>
      <p:sp>
        <p:nvSpPr>
          <p:cNvPr id="5" name="TextBox 4"/>
          <p:cNvSpPr txBox="1"/>
          <p:nvPr/>
        </p:nvSpPr>
        <p:spPr>
          <a:xfrm>
            <a:off x="762000" y="1295400"/>
            <a:ext cx="7543800" cy="523220"/>
          </a:xfrm>
          <a:prstGeom prst="rect">
            <a:avLst/>
          </a:prstGeom>
          <a:noFill/>
        </p:spPr>
        <p:txBody>
          <a:bodyPr wrap="square" rtlCol="0">
            <a:spAutoFit/>
          </a:bodyPr>
          <a:lstStyle/>
          <a:p>
            <a:pPr marL="342900" indent="-342900">
              <a:buFontTx/>
              <a:buAutoNum type="arabicPeriod"/>
            </a:pPr>
            <a:r>
              <a:rPr lang="en-US" sz="2800" b="1" dirty="0">
                <a:solidFill>
                  <a:prstClr val="black"/>
                </a:solidFill>
              </a:rPr>
              <a:t> I will write my laws in their minds/hearts</a:t>
            </a:r>
          </a:p>
        </p:txBody>
      </p:sp>
      <p:sp>
        <p:nvSpPr>
          <p:cNvPr id="7" name="TextBox 6"/>
          <p:cNvSpPr txBox="1"/>
          <p:nvPr/>
        </p:nvSpPr>
        <p:spPr>
          <a:xfrm>
            <a:off x="762000" y="2209800"/>
            <a:ext cx="7620000" cy="523220"/>
          </a:xfrm>
          <a:prstGeom prst="rect">
            <a:avLst/>
          </a:prstGeom>
          <a:noFill/>
        </p:spPr>
        <p:txBody>
          <a:bodyPr wrap="square" rtlCol="0">
            <a:spAutoFit/>
          </a:bodyPr>
          <a:lstStyle/>
          <a:p>
            <a:r>
              <a:rPr lang="en-US" sz="2800" b="1" dirty="0">
                <a:solidFill>
                  <a:prstClr val="black"/>
                </a:solidFill>
              </a:rPr>
              <a:t>2.  </a:t>
            </a:r>
          </a:p>
        </p:txBody>
      </p:sp>
      <p:sp>
        <p:nvSpPr>
          <p:cNvPr id="8" name="TextBox 7"/>
          <p:cNvSpPr txBox="1"/>
          <p:nvPr/>
        </p:nvSpPr>
        <p:spPr>
          <a:xfrm>
            <a:off x="762000" y="3124200"/>
            <a:ext cx="7696200" cy="523220"/>
          </a:xfrm>
          <a:prstGeom prst="rect">
            <a:avLst/>
          </a:prstGeom>
          <a:noFill/>
        </p:spPr>
        <p:txBody>
          <a:bodyPr wrap="square" rtlCol="0">
            <a:spAutoFit/>
          </a:bodyPr>
          <a:lstStyle/>
          <a:p>
            <a:pPr marL="457200" indent="-457200"/>
            <a:r>
              <a:rPr lang="en-US" sz="2800" b="1" dirty="0">
                <a:solidFill>
                  <a:prstClr val="black"/>
                </a:solidFill>
              </a:rPr>
              <a:t>3.  </a:t>
            </a:r>
          </a:p>
        </p:txBody>
      </p:sp>
      <p:sp>
        <p:nvSpPr>
          <p:cNvPr id="9" name="TextBox 8"/>
          <p:cNvSpPr txBox="1"/>
          <p:nvPr/>
        </p:nvSpPr>
        <p:spPr>
          <a:xfrm>
            <a:off x="762000" y="4419600"/>
            <a:ext cx="7772400" cy="523220"/>
          </a:xfrm>
          <a:prstGeom prst="rect">
            <a:avLst/>
          </a:prstGeom>
          <a:noFill/>
        </p:spPr>
        <p:txBody>
          <a:bodyPr wrap="square" rtlCol="0">
            <a:spAutoFit/>
          </a:bodyPr>
          <a:lstStyle/>
          <a:p>
            <a:r>
              <a:rPr lang="en-US" sz="2800" b="1" dirty="0">
                <a:solidFill>
                  <a:prstClr val="black"/>
                </a:solidFill>
              </a:rPr>
              <a:t>4.  </a:t>
            </a:r>
          </a:p>
        </p:txBody>
      </p:sp>
    </p:spTree>
    <p:extLst>
      <p:ext uri="{BB962C8B-B14F-4D97-AF65-F5344CB8AC3E}">
        <p14:creationId xmlns:p14="http://schemas.microsoft.com/office/powerpoint/2010/main" val="291491764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3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eme6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heme39">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eme152">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Theme6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heme20">
  <a:themeElements>
    <a:clrScheme name="Purple Template-Template">
      <a:dk1>
        <a:srgbClr val="000000"/>
      </a:dk1>
      <a:lt1>
        <a:srgbClr val="FFFFFF"/>
      </a:lt1>
      <a:dk2>
        <a:srgbClr val="663474"/>
      </a:dk2>
      <a:lt2>
        <a:srgbClr val="DBB7FF"/>
      </a:lt2>
      <a:accent1>
        <a:srgbClr val="FFC000"/>
      </a:accent1>
      <a:accent2>
        <a:srgbClr val="3497AE"/>
      </a:accent2>
      <a:accent3>
        <a:srgbClr val="DF8045"/>
      </a:accent3>
      <a:accent4>
        <a:srgbClr val="7DCC2E"/>
      </a:accent4>
      <a:accent5>
        <a:srgbClr val="FF9929"/>
      </a:accent5>
      <a:accent6>
        <a:srgbClr val="2681E6"/>
      </a:accent6>
      <a:hlink>
        <a:srgbClr val="F0ED7B"/>
      </a:hlink>
      <a:folHlink>
        <a:srgbClr val="F3EB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158</TotalTime>
  <Words>6408</Words>
  <Application>Microsoft Office PowerPoint</Application>
  <PresentationFormat>On-screen Show (4:3)</PresentationFormat>
  <Paragraphs>1372</Paragraphs>
  <Slides>79</Slides>
  <Notes>77</Notes>
  <HiddenSlides>0</HiddenSlides>
  <MMClips>0</MMClips>
  <ScaleCrop>false</ScaleCrop>
  <HeadingPairs>
    <vt:vector size="4" baseType="variant">
      <vt:variant>
        <vt:lpstr>Theme</vt:lpstr>
      </vt:variant>
      <vt:variant>
        <vt:i4>9</vt:i4>
      </vt:variant>
      <vt:variant>
        <vt:lpstr>Slide Titles</vt:lpstr>
      </vt:variant>
      <vt:variant>
        <vt:i4>79</vt:i4>
      </vt:variant>
    </vt:vector>
  </HeadingPairs>
  <TitlesOfParts>
    <vt:vector size="88" baseType="lpstr">
      <vt:lpstr>Office Theme</vt:lpstr>
      <vt:lpstr>Theme34</vt:lpstr>
      <vt:lpstr>Theme67</vt:lpstr>
      <vt:lpstr>Default Design</vt:lpstr>
      <vt:lpstr>Theme39</vt:lpstr>
      <vt:lpstr>Theme152</vt:lpstr>
      <vt:lpstr>1_Office Theme</vt:lpstr>
      <vt:lpstr>1_Theme67</vt:lpstr>
      <vt:lpstr>Theme20</vt:lpstr>
      <vt:lpstr>In Granite or Ingrained: </vt:lpstr>
      <vt:lpstr>PowerPoint Presentation</vt:lpstr>
      <vt:lpstr>God’s law/Covenant/Commandments are:</vt:lpstr>
      <vt:lpstr>PowerPoint Presentation</vt:lpstr>
      <vt:lpstr>PowerPoint Presentation</vt:lpstr>
      <vt:lpstr>The New Covenant</vt:lpstr>
      <vt:lpstr>PowerPoint Presentation</vt:lpstr>
      <vt:lpstr>The New Covenant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Galatians 4:21 – 5:1 </vt:lpstr>
      <vt:lpstr>Two Covenants Galatians 4:21 – 5:1 Old Covenant/New Covenant </vt:lpstr>
      <vt:lpstr>Two Covenants Galatians 4:21 – 5:1 </vt:lpstr>
      <vt:lpstr>What in this list would appear to support the Evangelical Model of the covenants? </vt:lpstr>
      <vt:lpstr>What historical reference in this list does not match the Evangelical Model? </vt:lpstr>
      <vt:lpstr> Galatians 4:21 – 5:1 </vt:lpstr>
      <vt:lpstr>These  biblical concepts reveal that an experiential covenant model is in view </vt:lpstr>
      <vt:lpstr>PowerPoint Presentation</vt:lpstr>
      <vt:lpstr>PowerPoint Presentation</vt:lpstr>
      <vt:lpstr>PowerPoint Presentation</vt:lpstr>
      <vt:lpstr>These  biblical concepts reveal that an experiential covenant model is in view </vt:lpstr>
      <vt:lpstr>PowerPoint Presentation</vt:lpstr>
      <vt:lpstr>PowerPoint Presentation</vt:lpstr>
      <vt:lpstr>Which of these two lists describe the believers listed in Hebrews 11?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Hebrews 7-10    </vt:lpstr>
      <vt:lpstr>Hebrews 7-10    </vt:lpstr>
      <vt:lpstr>Hebrews 7-10    </vt:lpstr>
      <vt:lpstr>PowerPoint Presentation</vt:lpstr>
      <vt:lpstr>Hebrews 7-10    </vt:lpstr>
      <vt:lpstr>The New Covenant</vt:lpstr>
      <vt:lpstr>Hebrews 8:13  “By calling this covenant ‘new,’ he has made the first one  obsolete; and what is obsolete and outdated will soon disappear.”     </vt:lpstr>
      <vt:lpstr>Hebrews 8:13  “By calling this covenant ‘new,’ he has made the first one  obsolete; and what is obsolete and outdated will soon disappear.”     </vt:lpstr>
      <vt:lpstr>Hebrews 8:13  “By calling this covenant ‘new,’ he has made the first one  obsolete; and what is obsolete and outdated will soon disappear.”     </vt:lpstr>
      <vt:lpstr>Hebrews 8:13  “By calling this covenant ‘new,’ he has made the first one  obsolete; and what is obsolete and outdated will soon disappear.”     </vt:lpstr>
      <vt:lpstr>Hebrews 8:13  “By calling this covenant ‘new,’ he has made the first one  obsolete; and what is obsolete and outdated will soon disappear.”     </vt:lpstr>
      <vt:lpstr>Hebrews 8:13  “By calling this covenant ‘new,’ he has made the first one  obsolete; and what is obsolete and outdated will soon disappear.”     </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Granite or Ingrained:</dc:title>
  <dc:creator>Sk</dc:creator>
  <cp:lastModifiedBy>Sk</cp:lastModifiedBy>
  <cp:revision>15</cp:revision>
  <dcterms:created xsi:type="dcterms:W3CDTF">2013-09-10T17:27:10Z</dcterms:created>
  <dcterms:modified xsi:type="dcterms:W3CDTF">2013-09-12T21:21:10Z</dcterms:modified>
</cp:coreProperties>
</file>